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62" r:id="rId6"/>
    <p:sldId id="259" r:id="rId7"/>
    <p:sldId id="260" r:id="rId8"/>
    <p:sldId id="261" r:id="rId9"/>
    <p:sldId id="264" r:id="rId10"/>
    <p:sldId id="268" r:id="rId11"/>
    <p:sldId id="265" r:id="rId12"/>
    <p:sldId id="266" r:id="rId13"/>
    <p:sldId id="267" r:id="rId14"/>
    <p:sldId id="269" r:id="rId15"/>
    <p:sldId id="270" r:id="rId16"/>
    <p:sldId id="271" r:id="rId17"/>
    <p:sldId id="272" r:id="rId18"/>
    <p:sldId id="278" r:id="rId19"/>
    <p:sldId id="273" r:id="rId20"/>
    <p:sldId id="274" r:id="rId21"/>
    <p:sldId id="275" r:id="rId22"/>
    <p:sldId id="277"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94"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AC5330C-813E-41F3-A7D8-304A41468486}" type="datetimeFigureOut">
              <a:rPr lang="ru-RU" smtClean="0"/>
              <a:pPr/>
              <a:t>03.05.2016</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4069748-3E61-4EE9-A7E0-73EC82632157}" type="slidenum">
              <a:rPr lang="ru-RU" smtClean="0"/>
              <a:pPr/>
              <a:t>‹Nr.›</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AC5330C-813E-41F3-A7D8-304A41468486}" type="datetimeFigureOut">
              <a:rPr lang="ru-RU" smtClean="0"/>
              <a:pPr/>
              <a:t>03.05.2016</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069748-3E61-4EE9-A7E0-73EC82632157}" type="slidenum">
              <a:rPr lang="ru-RU" smtClean="0"/>
              <a:pPr/>
              <a:t>‹Nr.›</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png"/></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en.wikipedia.org/wiki/Industrial_engineer" TargetMode="External"/><Relationship Id="rId2" Type="http://schemas.openxmlformats.org/officeDocument/2006/relationships/hyperlink" Target="http://en.wikipedia.org/wiki/Japan" TargetMode="External"/><Relationship Id="rId1" Type="http://schemas.openxmlformats.org/officeDocument/2006/relationships/slideLayout" Target="../slideLayouts/slideLayout2.xml"/><Relationship Id="rId4" Type="http://schemas.openxmlformats.org/officeDocument/2006/relationships/hyperlink" Target="http://en.wikipedia.org/wiki/Toyota_Production_Syste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916833"/>
            <a:ext cx="7772400" cy="1683618"/>
          </a:xfrm>
        </p:spPr>
        <p:txBody>
          <a:bodyPr/>
          <a:lstStyle/>
          <a:p>
            <a:r>
              <a:rPr lang="en-US" b="1" dirty="0" smtClean="0">
                <a:solidFill>
                  <a:schemeClr val="tx2"/>
                </a:solidFill>
                <a:effectLst>
                  <a:outerShdw blurRad="38100" dist="38100" dir="2700000" algn="tl">
                    <a:srgbClr val="000000">
                      <a:alpha val="43137"/>
                    </a:srgbClr>
                  </a:outerShdw>
                </a:effectLst>
              </a:rPr>
              <a:t>Waste Management</a:t>
            </a:r>
            <a:br>
              <a:rPr lang="en-US" b="1" dirty="0" smtClean="0">
                <a:solidFill>
                  <a:schemeClr val="tx2"/>
                </a:solidFill>
                <a:effectLst>
                  <a:outerShdw blurRad="38100" dist="38100" dir="2700000" algn="tl">
                    <a:srgbClr val="000000">
                      <a:alpha val="43137"/>
                    </a:srgbClr>
                  </a:outerShdw>
                </a:effectLst>
              </a:rPr>
            </a:br>
            <a:r>
              <a:rPr lang="en-US" b="1" dirty="0" smtClean="0">
                <a:solidFill>
                  <a:schemeClr val="tx2"/>
                </a:solidFill>
                <a:effectLst>
                  <a:outerShdw blurRad="38100" dist="38100" dir="2700000" algn="tl">
                    <a:srgbClr val="000000">
                      <a:alpha val="43137"/>
                    </a:srgbClr>
                  </a:outerShdw>
                </a:effectLst>
              </a:rPr>
              <a:t> in SED Activity </a:t>
            </a:r>
            <a:endParaRPr lang="ru-RU" b="1" dirty="0">
              <a:solidFill>
                <a:schemeClr val="tx2"/>
              </a:solidFill>
              <a:effectLst>
                <a:outerShdw blurRad="38100" dist="38100" dir="2700000" algn="tl">
                  <a:srgbClr val="000000">
                    <a:alpha val="43137"/>
                  </a:srgbClr>
                </a:outerShdw>
              </a:effectLst>
            </a:endParaRPr>
          </a:p>
        </p:txBody>
      </p:sp>
      <p:sp>
        <p:nvSpPr>
          <p:cNvPr id="3" name="Подзаголовок 2"/>
          <p:cNvSpPr>
            <a:spLocks noGrp="1"/>
          </p:cNvSpPr>
          <p:nvPr>
            <p:ph type="subTitle" idx="1"/>
          </p:nvPr>
        </p:nvSpPr>
        <p:spPr/>
        <p:txBody>
          <a:bodyPr/>
          <a:lstStyle/>
          <a:p>
            <a:pPr algn="r"/>
            <a:r>
              <a:rPr lang="de-DE" b="1" dirty="0" smtClean="0">
                <a:solidFill>
                  <a:schemeClr val="tx2"/>
                </a:solidFill>
                <a:effectLst>
                  <a:outerShdw blurRad="38100" dist="38100" dir="2700000" algn="tl">
                    <a:srgbClr val="000000">
                      <a:alpha val="43137"/>
                    </a:srgbClr>
                  </a:outerShdw>
                </a:effectLst>
              </a:rPr>
              <a:t>Prof. Dr. Olga Popova</a:t>
            </a:r>
            <a:endParaRPr lang="ru-RU" b="1" dirty="0" smtClean="0">
              <a:solidFill>
                <a:schemeClr val="tx2"/>
              </a:solidFill>
              <a:effectLst>
                <a:outerShdw blurRad="38100" dist="38100" dir="2700000" algn="tl">
                  <a:srgbClr val="000000">
                    <a:alpha val="43137"/>
                  </a:srgbClr>
                </a:outerShdw>
              </a:effectLst>
            </a:endParaRPr>
          </a:p>
          <a:p>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cstate="print"/>
          <a:srcRect/>
          <a:stretch>
            <a:fillRect/>
          </a:stretch>
        </p:blipFill>
        <p:spPr bwMode="auto">
          <a:xfrm>
            <a:off x="4401294" y="1772816"/>
            <a:ext cx="4742706" cy="1421316"/>
          </a:xfrm>
          <a:prstGeom prst="rect">
            <a:avLst/>
          </a:prstGeom>
          <a:noFill/>
          <a:ln w="9525">
            <a:noFill/>
            <a:miter lim="800000"/>
            <a:headEnd/>
            <a:tailEnd/>
          </a:ln>
        </p:spPr>
      </p:pic>
      <p:pic>
        <p:nvPicPr>
          <p:cNvPr id="5" name="Picture 4"/>
          <p:cNvPicPr>
            <a:picLocks noChangeAspect="1" noChangeArrowheads="1"/>
          </p:cNvPicPr>
          <p:nvPr/>
        </p:nvPicPr>
        <p:blipFill>
          <a:blip r:embed="rId3" cstate="print"/>
          <a:srcRect/>
          <a:stretch>
            <a:fillRect/>
          </a:stretch>
        </p:blipFill>
        <p:spPr bwMode="auto">
          <a:xfrm>
            <a:off x="3059832" y="4437112"/>
            <a:ext cx="2638425" cy="1800225"/>
          </a:xfrm>
          <a:prstGeom prst="rect">
            <a:avLst/>
          </a:prstGeom>
          <a:noFill/>
          <a:ln w="9525">
            <a:noFill/>
            <a:miter lim="800000"/>
            <a:headEnd/>
            <a:tailEnd/>
          </a:ln>
        </p:spPr>
      </p:pic>
      <p:sp>
        <p:nvSpPr>
          <p:cNvPr id="6" name="Rechteck 5"/>
          <p:cNvSpPr/>
          <p:nvPr/>
        </p:nvSpPr>
        <p:spPr>
          <a:xfrm>
            <a:off x="611560" y="404664"/>
            <a:ext cx="3457998" cy="646331"/>
          </a:xfrm>
          <a:prstGeom prst="rect">
            <a:avLst/>
          </a:prstGeom>
        </p:spPr>
        <p:txBody>
          <a:bodyPr wrap="none">
            <a:spAutoFit/>
          </a:bodyPr>
          <a:lstStyle/>
          <a:p>
            <a:r>
              <a:rPr lang="en-US" sz="3600" b="1" dirty="0" smtClean="0">
                <a:solidFill>
                  <a:schemeClr val="accent3">
                    <a:lumMod val="50000"/>
                  </a:schemeClr>
                </a:solidFill>
              </a:rPr>
              <a:t>the film </a:t>
            </a:r>
            <a:r>
              <a:rPr lang="en-US" sz="3600" b="1" dirty="0" err="1" smtClean="0">
                <a:solidFill>
                  <a:schemeClr val="accent3">
                    <a:lumMod val="50000"/>
                  </a:schemeClr>
                </a:solidFill>
              </a:rPr>
              <a:t>Mobiusa</a:t>
            </a:r>
            <a:endParaRPr lang="en-US" sz="3600" b="1" dirty="0">
              <a:solidFill>
                <a:schemeClr val="accent3">
                  <a:lumMod val="50000"/>
                </a:schemeClr>
              </a:solidFill>
            </a:endParaRPr>
          </a:p>
        </p:txBody>
      </p:sp>
      <p:pic>
        <p:nvPicPr>
          <p:cNvPr id="7" name="Picture 5"/>
          <p:cNvPicPr>
            <a:picLocks noChangeAspect="1" noChangeArrowheads="1"/>
          </p:cNvPicPr>
          <p:nvPr/>
        </p:nvPicPr>
        <p:blipFill>
          <a:blip r:embed="rId4" cstate="print"/>
          <a:srcRect/>
          <a:stretch>
            <a:fillRect/>
          </a:stretch>
        </p:blipFill>
        <p:spPr bwMode="auto">
          <a:xfrm>
            <a:off x="467544" y="1340768"/>
            <a:ext cx="3676897" cy="220486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cstate="print"/>
          <a:srcRect/>
          <a:stretch>
            <a:fillRect/>
          </a:stretch>
        </p:blipFill>
        <p:spPr bwMode="auto">
          <a:xfrm>
            <a:off x="5580112" y="188640"/>
            <a:ext cx="3201913" cy="1733842"/>
          </a:xfrm>
          <a:prstGeom prst="rect">
            <a:avLst/>
          </a:prstGeom>
          <a:noFill/>
          <a:ln w="9525">
            <a:noFill/>
            <a:miter lim="800000"/>
            <a:headEnd/>
            <a:tailEnd/>
          </a:ln>
        </p:spPr>
      </p:pic>
      <p:pic>
        <p:nvPicPr>
          <p:cNvPr id="4099" name="Picture 3"/>
          <p:cNvPicPr>
            <a:picLocks noChangeAspect="1" noChangeArrowheads="1"/>
          </p:cNvPicPr>
          <p:nvPr/>
        </p:nvPicPr>
        <p:blipFill>
          <a:blip r:embed="rId3" cstate="print"/>
          <a:srcRect/>
          <a:stretch>
            <a:fillRect/>
          </a:stretch>
        </p:blipFill>
        <p:spPr bwMode="auto">
          <a:xfrm>
            <a:off x="6588225" y="3881653"/>
            <a:ext cx="2555776" cy="2976347"/>
          </a:xfrm>
          <a:prstGeom prst="rect">
            <a:avLst/>
          </a:prstGeom>
          <a:noFill/>
          <a:ln w="9525">
            <a:noFill/>
            <a:miter lim="800000"/>
            <a:headEnd/>
            <a:tailEnd/>
          </a:ln>
        </p:spPr>
      </p:pic>
      <p:pic>
        <p:nvPicPr>
          <p:cNvPr id="4100" name="Picture 4"/>
          <p:cNvPicPr>
            <a:picLocks noChangeAspect="1" noChangeArrowheads="1"/>
          </p:cNvPicPr>
          <p:nvPr/>
        </p:nvPicPr>
        <p:blipFill>
          <a:blip r:embed="rId4" cstate="print"/>
          <a:srcRect/>
          <a:stretch>
            <a:fillRect/>
          </a:stretch>
        </p:blipFill>
        <p:spPr bwMode="auto">
          <a:xfrm>
            <a:off x="0" y="116632"/>
            <a:ext cx="2531027" cy="2204864"/>
          </a:xfrm>
          <a:prstGeom prst="rect">
            <a:avLst/>
          </a:prstGeom>
          <a:noFill/>
          <a:ln w="9525">
            <a:noFill/>
            <a:miter lim="800000"/>
            <a:headEnd/>
            <a:tailEnd/>
          </a:ln>
        </p:spPr>
      </p:pic>
      <p:pic>
        <p:nvPicPr>
          <p:cNvPr id="4101" name="Picture 5"/>
          <p:cNvPicPr>
            <a:picLocks noChangeAspect="1" noChangeArrowheads="1"/>
          </p:cNvPicPr>
          <p:nvPr/>
        </p:nvPicPr>
        <p:blipFill>
          <a:blip r:embed="rId5" cstate="print"/>
          <a:srcRect/>
          <a:stretch>
            <a:fillRect/>
          </a:stretch>
        </p:blipFill>
        <p:spPr bwMode="auto">
          <a:xfrm>
            <a:off x="179512" y="4797152"/>
            <a:ext cx="6171221" cy="2060848"/>
          </a:xfrm>
          <a:prstGeom prst="rect">
            <a:avLst/>
          </a:prstGeom>
          <a:noFill/>
          <a:ln w="9525">
            <a:noFill/>
            <a:miter lim="800000"/>
            <a:headEnd/>
            <a:tailEnd/>
          </a:ln>
        </p:spPr>
      </p:pic>
      <p:pic>
        <p:nvPicPr>
          <p:cNvPr id="4102" name="Picture 6"/>
          <p:cNvPicPr>
            <a:picLocks noChangeAspect="1" noChangeArrowheads="1"/>
          </p:cNvPicPr>
          <p:nvPr/>
        </p:nvPicPr>
        <p:blipFill>
          <a:blip r:embed="rId6" cstate="print"/>
          <a:srcRect/>
          <a:stretch>
            <a:fillRect/>
          </a:stretch>
        </p:blipFill>
        <p:spPr bwMode="auto">
          <a:xfrm>
            <a:off x="2051720" y="1988840"/>
            <a:ext cx="4752975" cy="26289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cstate="print"/>
          <a:srcRect/>
          <a:stretch>
            <a:fillRect/>
          </a:stretch>
        </p:blipFill>
        <p:spPr bwMode="auto">
          <a:xfrm>
            <a:off x="971600" y="836712"/>
            <a:ext cx="6995626" cy="5184576"/>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29600" cy="1143000"/>
          </a:xfrm>
        </p:spPr>
        <p:txBody>
          <a:bodyPr>
            <a:noAutofit/>
          </a:bodyPr>
          <a:lstStyle/>
          <a:p>
            <a:r>
              <a:rPr lang="en-US" sz="3200" b="1" dirty="0" smtClean="0">
                <a:solidFill>
                  <a:schemeClr val="tx2"/>
                </a:solidFill>
                <a:effectLst>
                  <a:outerShdw blurRad="38100" dist="38100" dir="2700000" algn="tl">
                    <a:srgbClr val="000000">
                      <a:alpha val="43137"/>
                    </a:srgbClr>
                  </a:outerShdw>
                </a:effectLst>
              </a:rPr>
              <a:t>Zero Waste</a:t>
            </a:r>
            <a:r>
              <a:rPr lang="ru-RU" sz="3200" b="1" dirty="0" smtClean="0">
                <a:solidFill>
                  <a:schemeClr val="tx2"/>
                </a:solidFill>
              </a:rPr>
              <a:t/>
            </a:r>
            <a:br>
              <a:rPr lang="ru-RU" sz="3200" b="1" dirty="0" smtClean="0">
                <a:solidFill>
                  <a:schemeClr val="tx2"/>
                </a:solidFill>
              </a:rPr>
            </a:br>
            <a:r>
              <a:rPr lang="en-US" sz="3200" b="1" dirty="0" smtClean="0">
                <a:solidFill>
                  <a:schemeClr val="tx2"/>
                </a:solidFill>
              </a:rPr>
              <a:t> is a philosophy, a strategy, and a set of practical tools seeking </a:t>
            </a:r>
            <a:r>
              <a:rPr lang="en-US" sz="3200" b="1" dirty="0" smtClean="0">
                <a:solidFill>
                  <a:srgbClr val="FF0000"/>
                </a:solidFill>
              </a:rPr>
              <a:t>to eliminate </a:t>
            </a:r>
            <a:r>
              <a:rPr lang="en-US" sz="3200" b="1" dirty="0" smtClean="0">
                <a:solidFill>
                  <a:schemeClr val="tx2"/>
                </a:solidFill>
              </a:rPr>
              <a:t>waste, </a:t>
            </a:r>
            <a:r>
              <a:rPr lang="ru-RU" sz="3200" b="1" dirty="0" smtClean="0">
                <a:solidFill>
                  <a:schemeClr val="tx2"/>
                </a:solidFill>
              </a:rPr>
              <a:t/>
            </a:r>
            <a:br>
              <a:rPr lang="ru-RU" sz="3200" b="1" dirty="0" smtClean="0">
                <a:solidFill>
                  <a:schemeClr val="tx2"/>
                </a:solidFill>
              </a:rPr>
            </a:br>
            <a:r>
              <a:rPr lang="en-US" sz="3200" b="1" dirty="0" smtClean="0">
                <a:solidFill>
                  <a:srgbClr val="FF0000"/>
                </a:solidFill>
              </a:rPr>
              <a:t>not manage </a:t>
            </a:r>
            <a:r>
              <a:rPr lang="en-US" sz="3200" b="1" dirty="0" smtClean="0">
                <a:solidFill>
                  <a:schemeClr val="tx2"/>
                </a:solidFill>
              </a:rPr>
              <a:t>it</a:t>
            </a:r>
            <a:endParaRPr lang="en-US" sz="3200" b="1" dirty="0">
              <a:solidFill>
                <a:schemeClr val="tx2"/>
              </a:solidFill>
            </a:endParaRPr>
          </a:p>
        </p:txBody>
      </p:sp>
      <p:sp>
        <p:nvSpPr>
          <p:cNvPr id="5" name="Rechteck 4"/>
          <p:cNvSpPr/>
          <p:nvPr/>
        </p:nvSpPr>
        <p:spPr>
          <a:xfrm>
            <a:off x="1043608" y="2751892"/>
            <a:ext cx="8100392" cy="3600986"/>
          </a:xfrm>
          <a:prstGeom prst="rect">
            <a:avLst/>
          </a:prstGeom>
        </p:spPr>
        <p:txBody>
          <a:bodyPr wrap="square">
            <a:spAutoFit/>
          </a:bodyPr>
          <a:lstStyle/>
          <a:p>
            <a:r>
              <a:rPr lang="en-US" b="1" dirty="0" smtClean="0">
                <a:solidFill>
                  <a:schemeClr val="tx2"/>
                </a:solidFill>
              </a:rPr>
              <a:t>The waste hierarchy refers to the </a:t>
            </a:r>
            <a:r>
              <a:rPr lang="en-US" sz="2800" b="1" dirty="0" smtClean="0">
                <a:solidFill>
                  <a:srgbClr val="FF0000"/>
                </a:solidFill>
              </a:rPr>
              <a:t>“5 </a:t>
            </a:r>
            <a:r>
              <a:rPr lang="en-US" sz="2800" b="1" dirty="0" err="1" smtClean="0">
                <a:solidFill>
                  <a:srgbClr val="FF0000"/>
                </a:solidFill>
              </a:rPr>
              <a:t>Rs</a:t>
            </a:r>
            <a:r>
              <a:rPr lang="en-US" sz="2800" b="1" dirty="0" smtClean="0">
                <a:solidFill>
                  <a:srgbClr val="FF0000"/>
                </a:solidFill>
              </a:rPr>
              <a:t>" </a:t>
            </a:r>
            <a:r>
              <a:rPr lang="ru-RU" sz="2800" b="1" dirty="0" smtClean="0">
                <a:solidFill>
                  <a:srgbClr val="FF0000"/>
                </a:solidFill>
              </a:rPr>
              <a:t/>
            </a:r>
            <a:br>
              <a:rPr lang="ru-RU" sz="2800" b="1" dirty="0" smtClean="0">
                <a:solidFill>
                  <a:srgbClr val="FF0000"/>
                </a:solidFill>
              </a:rPr>
            </a:br>
            <a:r>
              <a:rPr lang="en-US" sz="3600" b="1" dirty="0" smtClean="0">
                <a:solidFill>
                  <a:srgbClr val="FF0000"/>
                </a:solidFill>
              </a:rPr>
              <a:t>REFUSE </a:t>
            </a:r>
            <a:r>
              <a:rPr lang="en-US" sz="2000" b="1" dirty="0" smtClean="0">
                <a:solidFill>
                  <a:srgbClr val="FF0000"/>
                </a:solidFill>
              </a:rPr>
              <a:t>(buying only what you need)</a:t>
            </a:r>
          </a:p>
          <a:p>
            <a:r>
              <a:rPr lang="en-US" sz="3600" b="1" dirty="0" smtClean="0">
                <a:solidFill>
                  <a:srgbClr val="FF0000"/>
                </a:solidFill>
              </a:rPr>
              <a:t>REDUCE </a:t>
            </a:r>
            <a:r>
              <a:rPr lang="en-US" sz="2000" b="1" dirty="0" smtClean="0">
                <a:solidFill>
                  <a:srgbClr val="FF0000"/>
                </a:solidFill>
              </a:rPr>
              <a:t>(no to excessive packaging, disposable or single-use items)</a:t>
            </a:r>
            <a:r>
              <a:rPr lang="ru-RU" sz="3600" b="1" dirty="0" smtClean="0">
                <a:solidFill>
                  <a:srgbClr val="FF0000"/>
                </a:solidFill>
              </a:rPr>
              <a:t/>
            </a:r>
            <a:br>
              <a:rPr lang="ru-RU" sz="3600" b="1" dirty="0" smtClean="0">
                <a:solidFill>
                  <a:srgbClr val="FF0000"/>
                </a:solidFill>
              </a:rPr>
            </a:br>
            <a:r>
              <a:rPr lang="en-US" sz="3600" b="1" dirty="0" smtClean="0">
                <a:solidFill>
                  <a:srgbClr val="FF0000"/>
                </a:solidFill>
              </a:rPr>
              <a:t>REUSE </a:t>
            </a:r>
            <a:r>
              <a:rPr lang="en-US" sz="2000" b="1" dirty="0" smtClean="0">
                <a:solidFill>
                  <a:srgbClr val="FF0000"/>
                </a:solidFill>
              </a:rPr>
              <a:t>(creative use)</a:t>
            </a:r>
            <a:r>
              <a:rPr lang="ru-RU" sz="3600" b="1" dirty="0" smtClean="0">
                <a:solidFill>
                  <a:schemeClr val="tx2"/>
                </a:solidFill>
              </a:rPr>
              <a:t/>
            </a:r>
            <a:br>
              <a:rPr lang="ru-RU" sz="3600" b="1" dirty="0" smtClean="0">
                <a:solidFill>
                  <a:schemeClr val="tx2"/>
                </a:solidFill>
              </a:rPr>
            </a:br>
            <a:r>
              <a:rPr lang="en-US" sz="3600" b="1" dirty="0" smtClean="0">
                <a:solidFill>
                  <a:srgbClr val="FF0000"/>
                </a:solidFill>
              </a:rPr>
              <a:t>RECYCLE </a:t>
            </a:r>
            <a:r>
              <a:rPr lang="en-US" sz="2000" b="1" dirty="0" smtClean="0">
                <a:solidFill>
                  <a:srgbClr val="FF0000"/>
                </a:solidFill>
              </a:rPr>
              <a:t>(save the value)</a:t>
            </a:r>
            <a:endParaRPr lang="en-US" sz="3600" b="1" dirty="0" smtClean="0">
              <a:solidFill>
                <a:srgbClr val="FF0000"/>
              </a:solidFill>
            </a:endParaRPr>
          </a:p>
          <a:p>
            <a:r>
              <a:rPr lang="en-US" sz="3600" b="1" dirty="0" smtClean="0">
                <a:solidFill>
                  <a:srgbClr val="FF0000"/>
                </a:solidFill>
              </a:rPr>
              <a:t>RECOVER </a:t>
            </a:r>
            <a:r>
              <a:rPr lang="en-US" sz="2000" b="1" dirty="0" smtClean="0">
                <a:solidFill>
                  <a:srgbClr val="FF0000"/>
                </a:solidFill>
              </a:rPr>
              <a:t>(There is no such thing as waste. There are only wasted </a:t>
            </a:r>
          </a:p>
          <a:p>
            <a:r>
              <a:rPr lang="en-US" sz="2000" b="1" dirty="0" smtClean="0">
                <a:solidFill>
                  <a:srgbClr val="FF0000"/>
                </a:solidFill>
              </a:rPr>
              <a:t>                                   resources.)</a:t>
            </a:r>
            <a:endParaRPr lang="en-US" sz="36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0" y="274638"/>
            <a:ext cx="8964488" cy="490066"/>
          </a:xfrm>
        </p:spPr>
        <p:txBody>
          <a:bodyPr>
            <a:noAutofit/>
          </a:bodyPr>
          <a:lstStyle/>
          <a:p>
            <a:r>
              <a:rPr lang="ro-RO" sz="2400" b="1" dirty="0" smtClean="0">
                <a:solidFill>
                  <a:srgbClr val="002060"/>
                </a:solidFill>
              </a:rPr>
              <a:t>Principles Guiding</a:t>
            </a:r>
            <a:r>
              <a:rPr lang="en-US" sz="2400" b="1" dirty="0" smtClean="0">
                <a:solidFill>
                  <a:srgbClr val="002060"/>
                </a:solidFill>
              </a:rPr>
              <a:t> of </a:t>
            </a:r>
            <a:r>
              <a:rPr lang="ro-RO" sz="2400" b="1" dirty="0" smtClean="0">
                <a:solidFill>
                  <a:srgbClr val="002060"/>
                </a:solidFill>
              </a:rPr>
              <a:t>Current Practices</a:t>
            </a:r>
            <a:r>
              <a:rPr lang="en-US" sz="2400" b="1" dirty="0" smtClean="0">
                <a:solidFill>
                  <a:srgbClr val="002060"/>
                </a:solidFill>
              </a:rPr>
              <a:t> and for Pursuing Zero Waste</a:t>
            </a:r>
            <a:r>
              <a:rPr lang="ru-RU" sz="2400" b="1" smtClean="0">
                <a:solidFill>
                  <a:srgbClr val="002060"/>
                </a:solidFill>
              </a:rPr>
              <a:t>*</a:t>
            </a:r>
            <a:r>
              <a:rPr lang="ro-RO" sz="2400" b="1" dirty="0" smtClean="0">
                <a:solidFill>
                  <a:srgbClr val="002060"/>
                </a:solidFill>
              </a:rPr>
              <a:t/>
            </a:r>
            <a:br>
              <a:rPr lang="ro-RO" sz="2400" b="1" dirty="0" smtClean="0">
                <a:solidFill>
                  <a:srgbClr val="002060"/>
                </a:solidFill>
              </a:rPr>
            </a:br>
            <a:endParaRPr lang="en-US" sz="2400" dirty="0">
              <a:solidFill>
                <a:srgbClr val="002060"/>
              </a:solidFill>
            </a:endParaRPr>
          </a:p>
        </p:txBody>
      </p:sp>
      <p:graphicFrame>
        <p:nvGraphicFramePr>
          <p:cNvPr id="4" name="Inhaltsplatzhalter 3"/>
          <p:cNvGraphicFramePr>
            <a:graphicFrameLocks noGrp="1"/>
          </p:cNvGraphicFramePr>
          <p:nvPr>
            <p:ph idx="1"/>
          </p:nvPr>
        </p:nvGraphicFramePr>
        <p:xfrm>
          <a:off x="395536" y="980728"/>
          <a:ext cx="8435280" cy="5882640"/>
        </p:xfrm>
        <a:graphic>
          <a:graphicData uri="http://schemas.openxmlformats.org/drawingml/2006/table">
            <a:tbl>
              <a:tblPr firstRow="1" bandRow="1">
                <a:tableStyleId>{5C22544A-7EE6-4342-B048-85BDC9FD1C3A}</a:tableStyleId>
              </a:tblPr>
              <a:tblGrid>
                <a:gridCol w="1152128"/>
                <a:gridCol w="3312368"/>
                <a:gridCol w="3970784"/>
              </a:tblGrid>
              <a:tr h="554462">
                <a:tc>
                  <a:txBody>
                    <a:bodyPr/>
                    <a:lstStyle/>
                    <a:p>
                      <a:endParaRPr lang="en-US" sz="1600" dirty="0"/>
                    </a:p>
                  </a:txBody>
                  <a:tcPr/>
                </a:tc>
                <a:tc>
                  <a:txBody>
                    <a:bodyPr/>
                    <a:lstStyle/>
                    <a:p>
                      <a:pPr algn="ctr"/>
                      <a:r>
                        <a:rPr lang="ro-RO" sz="1600" b="1" kern="1200" dirty="0" smtClean="0">
                          <a:solidFill>
                            <a:schemeClr val="lt1"/>
                          </a:solidFill>
                          <a:latin typeface="+mn-lt"/>
                          <a:ea typeface="+mn-ea"/>
                          <a:cs typeface="+mn-cs"/>
                        </a:rPr>
                        <a:t>Principles Guiding </a:t>
                      </a:r>
                    </a:p>
                    <a:p>
                      <a:pPr algn="ctr"/>
                      <a:r>
                        <a:rPr lang="ro-RO" sz="1600" b="1" kern="1200" dirty="0" smtClean="0">
                          <a:solidFill>
                            <a:schemeClr val="lt1"/>
                          </a:solidFill>
                          <a:latin typeface="+mn-lt"/>
                          <a:ea typeface="+mn-ea"/>
                          <a:cs typeface="+mn-cs"/>
                        </a:rPr>
                        <a:t>Current Practices</a:t>
                      </a:r>
                    </a:p>
                  </a:txBody>
                  <a:tcPr/>
                </a:tc>
                <a:tc>
                  <a:txBody>
                    <a:bodyPr/>
                    <a:lstStyle/>
                    <a:p>
                      <a:pPr algn="ctr"/>
                      <a:r>
                        <a:rPr lang="en-US" sz="1600" b="1" kern="1200" dirty="0" smtClean="0">
                          <a:solidFill>
                            <a:schemeClr val="lt1"/>
                          </a:solidFill>
                          <a:latin typeface="+mn-lt"/>
                          <a:ea typeface="+mn-ea"/>
                          <a:cs typeface="+mn-cs"/>
                        </a:rPr>
                        <a:t>Guiding Principles for </a:t>
                      </a:r>
                    </a:p>
                    <a:p>
                      <a:pPr algn="ctr"/>
                      <a:r>
                        <a:rPr lang="en-US" sz="1600" b="1" kern="1200" dirty="0" smtClean="0">
                          <a:solidFill>
                            <a:schemeClr val="lt1"/>
                          </a:solidFill>
                          <a:latin typeface="+mn-lt"/>
                          <a:ea typeface="+mn-ea"/>
                          <a:cs typeface="+mn-cs"/>
                        </a:rPr>
                        <a:t>Pursuing Zero Waste</a:t>
                      </a:r>
                    </a:p>
                  </a:txBody>
                  <a:tcPr/>
                </a:tc>
              </a:tr>
              <a:tr h="3065846">
                <a:tc>
                  <a:txBody>
                    <a:bodyPr/>
                    <a:lstStyle/>
                    <a:p>
                      <a:r>
                        <a:rPr lang="ro-RO" sz="1600" kern="1200" dirty="0" smtClean="0">
                          <a:solidFill>
                            <a:schemeClr val="dk1"/>
                          </a:solidFill>
                          <a:latin typeface="+mn-lt"/>
                          <a:ea typeface="+mn-ea"/>
                          <a:cs typeface="+mn-cs"/>
                        </a:rPr>
                        <a:t>System</a:t>
                      </a:r>
                      <a:r>
                        <a:rPr lang="en-US" sz="1600" kern="1200" dirty="0" smtClean="0">
                          <a:solidFill>
                            <a:schemeClr val="dk1"/>
                          </a:solidFill>
                          <a:latin typeface="+mn-lt"/>
                          <a:ea typeface="+mn-ea"/>
                          <a:cs typeface="+mn-cs"/>
                        </a:rPr>
                        <a:t>-</a:t>
                      </a:r>
                      <a:r>
                        <a:rPr lang="ro-RO" sz="1600" kern="1200" dirty="0" smtClean="0">
                          <a:solidFill>
                            <a:schemeClr val="dk1"/>
                          </a:solidFill>
                          <a:latin typeface="+mn-lt"/>
                          <a:ea typeface="+mn-ea"/>
                          <a:cs typeface="+mn-cs"/>
                        </a:rPr>
                        <a:t>wide</a:t>
                      </a:r>
                    </a:p>
                    <a:p>
                      <a:r>
                        <a:rPr lang="ro-RO" sz="1600" kern="1200" dirty="0" smtClean="0">
                          <a:solidFill>
                            <a:schemeClr val="dk1"/>
                          </a:solidFill>
                          <a:latin typeface="+mn-lt"/>
                          <a:ea typeface="+mn-ea"/>
                          <a:cs typeface="+mn-cs"/>
                        </a:rPr>
                        <a:t>Principles</a:t>
                      </a:r>
                    </a:p>
                  </a:txBody>
                  <a:tcPr/>
                </a:tc>
                <a:tc>
                  <a:txBody>
                    <a:bodyPr/>
                    <a:lstStyle/>
                    <a:p>
                      <a:r>
                        <a:rPr lang="en-US" sz="1600" kern="1200" dirty="0" smtClean="0">
                          <a:solidFill>
                            <a:schemeClr val="dk1"/>
                          </a:solidFill>
                          <a:latin typeface="+mn-lt"/>
                          <a:ea typeface="+mn-ea"/>
                          <a:cs typeface="+mn-cs"/>
                        </a:rPr>
                        <a:t>•Limitless flow of resources from nature to dumps.</a:t>
                      </a:r>
                    </a:p>
                    <a:p>
                      <a:r>
                        <a:rPr lang="en-US" sz="1600" kern="1200" dirty="0" smtClean="0">
                          <a:solidFill>
                            <a:schemeClr val="dk1"/>
                          </a:solidFill>
                          <a:latin typeface="+mn-lt"/>
                          <a:ea typeface="+mn-ea"/>
                          <a:cs typeface="+mn-cs"/>
                        </a:rPr>
                        <a:t>• Lack of producer responsibility for  environmental and social impacts of products and packaging.</a:t>
                      </a:r>
                    </a:p>
                    <a:p>
                      <a:r>
                        <a:rPr lang="en-US" sz="1600" kern="1200" dirty="0" smtClean="0">
                          <a:solidFill>
                            <a:schemeClr val="dk1"/>
                          </a:solidFill>
                          <a:latin typeface="+mn-lt"/>
                          <a:ea typeface="+mn-ea"/>
                          <a:cs typeface="+mn-cs"/>
                        </a:rPr>
                        <a:t>• Focus on increasing production and productivity of labor.</a:t>
                      </a:r>
                    </a:p>
                    <a:p>
                      <a:r>
                        <a:rPr lang="en-US" sz="1600" kern="1200" dirty="0" smtClean="0">
                          <a:solidFill>
                            <a:schemeClr val="dk1"/>
                          </a:solidFill>
                          <a:latin typeface="+mn-lt"/>
                          <a:ea typeface="+mn-ea"/>
                          <a:cs typeface="+mn-cs"/>
                        </a:rPr>
                        <a:t>• Focus on large-scale, centralized, capital-intensive industries (resource extraction</a:t>
                      </a:r>
                    </a:p>
                    <a:p>
                      <a:r>
                        <a:rPr lang="en-US" sz="1600" kern="1200" dirty="0" smtClean="0">
                          <a:solidFill>
                            <a:schemeClr val="dk1"/>
                          </a:solidFill>
                          <a:latin typeface="+mn-lt"/>
                          <a:ea typeface="+mn-ea"/>
                          <a:cs typeface="+mn-cs"/>
                        </a:rPr>
                        <a:t>and waste management).</a:t>
                      </a:r>
                    </a:p>
                    <a:p>
                      <a:r>
                        <a:rPr lang="en-US" sz="1600" kern="1200" dirty="0" smtClean="0">
                          <a:solidFill>
                            <a:schemeClr val="dk1"/>
                          </a:solidFill>
                          <a:latin typeface="+mn-lt"/>
                          <a:ea typeface="+mn-ea"/>
                          <a:cs typeface="+mn-cs"/>
                        </a:rPr>
                        <a:t>• Many environmental costs and benefits not accounted for.</a:t>
                      </a:r>
                    </a:p>
                  </a:txBody>
                  <a:tcPr/>
                </a:tc>
                <a:tc>
                  <a:txBody>
                    <a:bodyPr/>
                    <a:lstStyle/>
                    <a:p>
                      <a:r>
                        <a:rPr lang="en-US" sz="1600" kern="1200" dirty="0" smtClean="0">
                          <a:solidFill>
                            <a:schemeClr val="dk1"/>
                          </a:solidFill>
                          <a:latin typeface="+mn-lt"/>
                          <a:ea typeface="+mn-ea"/>
                          <a:cs typeface="+mn-cs"/>
                        </a:rPr>
                        <a:t>•Flow of resources viewed as a cycle with minimized input and output.</a:t>
                      </a:r>
                    </a:p>
                    <a:p>
                      <a:r>
                        <a:rPr lang="en-US" sz="1600" kern="1200" dirty="0" smtClean="0">
                          <a:solidFill>
                            <a:schemeClr val="dk1"/>
                          </a:solidFill>
                          <a:latin typeface="+mn-lt"/>
                          <a:ea typeface="+mn-ea"/>
                          <a:cs typeface="+mn-cs"/>
                        </a:rPr>
                        <a:t>• Responsibility by producers for the life-cycle impacts of products and packaging,</a:t>
                      </a:r>
                    </a:p>
                    <a:p>
                      <a:r>
                        <a:rPr lang="en-US" sz="1600" kern="1200" dirty="0" smtClean="0">
                          <a:solidFill>
                            <a:schemeClr val="dk1"/>
                          </a:solidFill>
                          <a:latin typeface="+mn-lt"/>
                          <a:ea typeface="+mn-ea"/>
                          <a:cs typeface="+mn-cs"/>
                        </a:rPr>
                        <a:t>creating incentive to design more benign products.</a:t>
                      </a:r>
                    </a:p>
                    <a:p>
                      <a:r>
                        <a:rPr lang="en-US" sz="1600" kern="1200" dirty="0" smtClean="0">
                          <a:solidFill>
                            <a:schemeClr val="dk1"/>
                          </a:solidFill>
                          <a:latin typeface="+mn-lt"/>
                          <a:ea typeface="+mn-ea"/>
                          <a:cs typeface="+mn-cs"/>
                        </a:rPr>
                        <a:t>• Focus on increasing benefits to </a:t>
                      </a:r>
                    </a:p>
                    <a:p>
                      <a:r>
                        <a:rPr lang="en-US" sz="1600" kern="1200" dirty="0" smtClean="0">
                          <a:solidFill>
                            <a:schemeClr val="dk1"/>
                          </a:solidFill>
                          <a:latin typeface="+mn-lt"/>
                          <a:ea typeface="+mn-ea"/>
                          <a:cs typeface="+mn-cs"/>
                        </a:rPr>
                        <a:t>communities and optimizing productive use of resources.</a:t>
                      </a:r>
                    </a:p>
                    <a:p>
                      <a:r>
                        <a:rPr lang="en-US" sz="1600" kern="1200" dirty="0" smtClean="0">
                          <a:solidFill>
                            <a:schemeClr val="dk1"/>
                          </a:solidFill>
                          <a:latin typeface="+mn-lt"/>
                          <a:ea typeface="+mn-ea"/>
                          <a:cs typeface="+mn-cs"/>
                        </a:rPr>
                        <a:t>• Focus on locally owned, independent industries.</a:t>
                      </a:r>
                    </a:p>
                    <a:p>
                      <a:r>
                        <a:rPr lang="en-US" sz="1600" kern="1200" dirty="0" smtClean="0">
                          <a:solidFill>
                            <a:schemeClr val="dk1"/>
                          </a:solidFill>
                          <a:latin typeface="+mn-lt"/>
                          <a:ea typeface="+mn-ea"/>
                          <a:cs typeface="+mn-cs"/>
                        </a:rPr>
                        <a:t>• Accounting for environmental costs and benefits.</a:t>
                      </a:r>
                    </a:p>
                  </a:txBody>
                  <a:tcPr/>
                </a:tc>
              </a:tr>
              <a:tr h="1924308">
                <a:tc>
                  <a:txBody>
                    <a:bodyPr/>
                    <a:lstStyle/>
                    <a:p>
                      <a:r>
                        <a:rPr lang="ro-RO" sz="1600" kern="1200" dirty="0" smtClean="0">
                          <a:solidFill>
                            <a:schemeClr val="dk1"/>
                          </a:solidFill>
                          <a:latin typeface="+mn-lt"/>
                          <a:ea typeface="+mn-ea"/>
                          <a:cs typeface="+mn-cs"/>
                        </a:rPr>
                        <a:t>Govern</a:t>
                      </a:r>
                      <a:r>
                        <a:rPr lang="en-US" sz="1600" kern="1200" dirty="0" smtClean="0">
                          <a:solidFill>
                            <a:schemeClr val="dk1"/>
                          </a:solidFill>
                          <a:latin typeface="+mn-lt"/>
                          <a:ea typeface="+mn-ea"/>
                          <a:cs typeface="+mn-cs"/>
                        </a:rPr>
                        <a:t>-</a:t>
                      </a:r>
                      <a:r>
                        <a:rPr lang="ro-RO" sz="1600" kern="1200" dirty="0" smtClean="0">
                          <a:solidFill>
                            <a:schemeClr val="dk1"/>
                          </a:solidFill>
                          <a:latin typeface="+mn-lt"/>
                          <a:ea typeface="+mn-ea"/>
                          <a:cs typeface="+mn-cs"/>
                        </a:rPr>
                        <a:t>ment</a:t>
                      </a:r>
                    </a:p>
                    <a:p>
                      <a:r>
                        <a:rPr lang="ro-RO" sz="1600" kern="1200" dirty="0" smtClean="0">
                          <a:solidFill>
                            <a:schemeClr val="dk1"/>
                          </a:solidFill>
                          <a:latin typeface="+mn-lt"/>
                          <a:ea typeface="+mn-ea"/>
                          <a:cs typeface="+mn-cs"/>
                        </a:rPr>
                        <a:t>Policies</a:t>
                      </a:r>
                    </a:p>
                  </a:txBody>
                  <a:tcPr/>
                </a:tc>
                <a:tc>
                  <a:txBody>
                    <a:bodyPr/>
                    <a:lstStyle/>
                    <a:p>
                      <a:r>
                        <a:rPr lang="en-US" sz="1600" kern="1200" dirty="0" smtClean="0">
                          <a:solidFill>
                            <a:schemeClr val="dk1"/>
                          </a:solidFill>
                          <a:latin typeface="+mn-lt"/>
                          <a:ea typeface="+mn-ea"/>
                          <a:cs typeface="+mn-cs"/>
                        </a:rPr>
                        <a:t>•Manage waste at taxpayer expense. </a:t>
                      </a:r>
                    </a:p>
                    <a:p>
                      <a:r>
                        <a:rPr lang="en-US" sz="1600" kern="1200" dirty="0" smtClean="0">
                          <a:solidFill>
                            <a:schemeClr val="dk1"/>
                          </a:solidFill>
                          <a:latin typeface="+mn-lt"/>
                          <a:ea typeface="+mn-ea"/>
                          <a:cs typeface="+mn-cs"/>
                        </a:rPr>
                        <a:t>• Regulate specific environmental </a:t>
                      </a:r>
                    </a:p>
                    <a:p>
                      <a:r>
                        <a:rPr lang="en-US" sz="1600" kern="1200" dirty="0" smtClean="0">
                          <a:solidFill>
                            <a:schemeClr val="dk1"/>
                          </a:solidFill>
                          <a:latin typeface="+mn-lt"/>
                          <a:ea typeface="+mn-ea"/>
                          <a:cs typeface="+mn-cs"/>
                        </a:rPr>
                        <a:t>emissions at facilities.</a:t>
                      </a:r>
                    </a:p>
                    <a:p>
                      <a:r>
                        <a:rPr lang="en-US" sz="1600" kern="1200" dirty="0" smtClean="0">
                          <a:solidFill>
                            <a:schemeClr val="dk1"/>
                          </a:solidFill>
                          <a:latin typeface="+mn-lt"/>
                          <a:ea typeface="+mn-ea"/>
                          <a:cs typeface="+mn-cs"/>
                        </a:rPr>
                        <a:t>• Subsidize virgin extraction firms and waste management firms</a:t>
                      </a:r>
                    </a:p>
                  </a:txBody>
                  <a:tcPr/>
                </a:tc>
                <a:tc>
                  <a:txBody>
                    <a:bodyPr/>
                    <a:lstStyle/>
                    <a:p>
                      <a:r>
                        <a:rPr lang="en-US" sz="1600" kern="1200" dirty="0" smtClean="0">
                          <a:solidFill>
                            <a:schemeClr val="dk1"/>
                          </a:solidFill>
                          <a:latin typeface="+mn-lt"/>
                          <a:ea typeface="+mn-ea"/>
                          <a:cs typeface="+mn-cs"/>
                        </a:rPr>
                        <a:t>•Eliminate waste by holding producers responsible for impact. </a:t>
                      </a:r>
                    </a:p>
                    <a:p>
                      <a:r>
                        <a:rPr lang="en-US" sz="1600" kern="1200" dirty="0" smtClean="0">
                          <a:solidFill>
                            <a:schemeClr val="dk1"/>
                          </a:solidFill>
                          <a:latin typeface="+mn-lt"/>
                          <a:ea typeface="+mn-ea"/>
                          <a:cs typeface="+mn-cs"/>
                        </a:rPr>
                        <a:t>• Systematically optimize environmental, economic and social impacts of the </a:t>
                      </a:r>
                    </a:p>
                    <a:p>
                      <a:r>
                        <a:rPr lang="en-US" sz="1600" kern="1200" dirty="0" smtClean="0">
                          <a:solidFill>
                            <a:schemeClr val="dk1"/>
                          </a:solidFill>
                          <a:latin typeface="+mn-lt"/>
                          <a:ea typeface="+mn-ea"/>
                          <a:cs typeface="+mn-cs"/>
                        </a:rPr>
                        <a:t>production and consumption cycle.</a:t>
                      </a:r>
                    </a:p>
                    <a:p>
                      <a:r>
                        <a:rPr lang="en-US" sz="1600" kern="1200" dirty="0" smtClean="0">
                          <a:solidFill>
                            <a:schemeClr val="dk1"/>
                          </a:solidFill>
                          <a:latin typeface="+mn-lt"/>
                          <a:ea typeface="+mn-ea"/>
                          <a:cs typeface="+mn-cs"/>
                        </a:rPr>
                        <a:t>• Create level playing field or outright  subsidies to promote resource conservation industries.</a:t>
                      </a:r>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395536" y="620688"/>
          <a:ext cx="8435280" cy="5004542"/>
        </p:xfrm>
        <a:graphic>
          <a:graphicData uri="http://schemas.openxmlformats.org/drawingml/2006/table">
            <a:tbl>
              <a:tblPr firstRow="1" bandRow="1">
                <a:tableStyleId>{5C22544A-7EE6-4342-B048-85BDC9FD1C3A}</a:tableStyleId>
              </a:tblPr>
              <a:tblGrid>
                <a:gridCol w="1560564"/>
                <a:gridCol w="3418332"/>
                <a:gridCol w="3456384"/>
              </a:tblGrid>
              <a:tr h="554462">
                <a:tc>
                  <a:txBody>
                    <a:bodyPr/>
                    <a:lstStyle/>
                    <a:p>
                      <a:endParaRPr lang="en-US" sz="1400" dirty="0"/>
                    </a:p>
                  </a:txBody>
                  <a:tcPr/>
                </a:tc>
                <a:tc>
                  <a:txBody>
                    <a:bodyPr/>
                    <a:lstStyle/>
                    <a:p>
                      <a:r>
                        <a:rPr lang="ro-RO" sz="1400" b="1" kern="1200" dirty="0" smtClean="0">
                          <a:solidFill>
                            <a:schemeClr val="lt1"/>
                          </a:solidFill>
                          <a:latin typeface="+mn-lt"/>
                          <a:ea typeface="+mn-ea"/>
                          <a:cs typeface="+mn-cs"/>
                        </a:rPr>
                        <a:t>Principles Guiding </a:t>
                      </a:r>
                    </a:p>
                    <a:p>
                      <a:r>
                        <a:rPr lang="ro-RO" sz="1400" b="1" kern="1200" dirty="0" smtClean="0">
                          <a:solidFill>
                            <a:schemeClr val="lt1"/>
                          </a:solidFill>
                          <a:latin typeface="+mn-lt"/>
                          <a:ea typeface="+mn-ea"/>
                          <a:cs typeface="+mn-cs"/>
                        </a:rPr>
                        <a:t>Current Practices</a:t>
                      </a:r>
                    </a:p>
                  </a:txBody>
                  <a:tcPr/>
                </a:tc>
                <a:tc>
                  <a:txBody>
                    <a:bodyPr/>
                    <a:lstStyle/>
                    <a:p>
                      <a:r>
                        <a:rPr lang="en-US" sz="1400" b="1" kern="1200" dirty="0" smtClean="0">
                          <a:solidFill>
                            <a:schemeClr val="lt1"/>
                          </a:solidFill>
                          <a:latin typeface="+mn-lt"/>
                          <a:ea typeface="+mn-ea"/>
                          <a:cs typeface="+mn-cs"/>
                        </a:rPr>
                        <a:t>Guiding Principles for </a:t>
                      </a:r>
                    </a:p>
                    <a:p>
                      <a:r>
                        <a:rPr lang="en-US" sz="1400" b="1" kern="1200" dirty="0" smtClean="0">
                          <a:solidFill>
                            <a:schemeClr val="lt1"/>
                          </a:solidFill>
                          <a:latin typeface="+mn-lt"/>
                          <a:ea typeface="+mn-ea"/>
                          <a:cs typeface="+mn-cs"/>
                        </a:rPr>
                        <a:t>Pursuing Zero Waste</a:t>
                      </a:r>
                    </a:p>
                  </a:txBody>
                  <a:tcPr/>
                </a:tc>
              </a:tr>
              <a:tr h="1533770">
                <a:tc>
                  <a:txBody>
                    <a:bodyPr/>
                    <a:lstStyle/>
                    <a:p>
                      <a:r>
                        <a:rPr lang="ro-RO" sz="1800" kern="1200" dirty="0" smtClean="0">
                          <a:solidFill>
                            <a:schemeClr val="dk1"/>
                          </a:solidFill>
                          <a:latin typeface="+mn-lt"/>
                          <a:ea typeface="+mn-ea"/>
                          <a:cs typeface="+mn-cs"/>
                        </a:rPr>
                        <a:t>Raw Material</a:t>
                      </a:r>
                    </a:p>
                    <a:p>
                      <a:r>
                        <a:rPr lang="ro-RO" sz="1800" kern="1200" dirty="0" smtClean="0">
                          <a:solidFill>
                            <a:schemeClr val="dk1"/>
                          </a:solidFill>
                          <a:latin typeface="+mn-lt"/>
                          <a:ea typeface="+mn-ea"/>
                          <a:cs typeface="+mn-cs"/>
                        </a:rPr>
                        <a:t>Supply</a:t>
                      </a:r>
                      <a:endParaRPr lang="ro-RO" sz="1800" kern="1200" dirty="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Emphasis on virgin resources with harvests determined by commodity cycles.</a:t>
                      </a:r>
                    </a:p>
                    <a:p>
                      <a:r>
                        <a:rPr lang="en-US" sz="1800" kern="1200" dirty="0" smtClean="0">
                          <a:solidFill>
                            <a:schemeClr val="dk1"/>
                          </a:solidFill>
                          <a:latin typeface="+mn-lt"/>
                          <a:ea typeface="+mn-ea"/>
                          <a:cs typeface="+mn-cs"/>
                        </a:rPr>
                        <a:t>• Toxic materials managed.</a:t>
                      </a:r>
                    </a:p>
                    <a:p>
                      <a:endParaRPr lang="en-US" sz="1400" kern="1200" dirty="0" smtClean="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Emphasis on recycled material use and sustainable harvesting of natural resources. </a:t>
                      </a:r>
                    </a:p>
                    <a:p>
                      <a:r>
                        <a:rPr lang="en-US" sz="1800" kern="1200" dirty="0" smtClean="0">
                          <a:solidFill>
                            <a:schemeClr val="dk1"/>
                          </a:solidFill>
                          <a:latin typeface="+mn-lt"/>
                          <a:ea typeface="+mn-ea"/>
                          <a:cs typeface="+mn-cs"/>
                        </a:rPr>
                        <a:t>• Emphasis on use of non-toxic materials</a:t>
                      </a:r>
                    </a:p>
                    <a:p>
                      <a:endParaRPr lang="en-US" sz="1400" kern="1200" dirty="0" smtClean="0">
                        <a:solidFill>
                          <a:schemeClr val="dk1"/>
                        </a:solidFill>
                        <a:latin typeface="+mn-lt"/>
                        <a:ea typeface="+mn-ea"/>
                        <a:cs typeface="+mn-cs"/>
                      </a:endParaRPr>
                    </a:p>
                  </a:txBody>
                  <a:tcPr/>
                </a:tc>
              </a:tr>
              <a:tr h="1924308">
                <a:tc>
                  <a:txBody>
                    <a:bodyPr/>
                    <a:lstStyle/>
                    <a:p>
                      <a:r>
                        <a:rPr lang="ro-RO" sz="1800" kern="1200" dirty="0" smtClean="0">
                          <a:solidFill>
                            <a:schemeClr val="dk1"/>
                          </a:solidFill>
                          <a:latin typeface="+mn-lt"/>
                          <a:ea typeface="+mn-ea"/>
                          <a:cs typeface="+mn-cs"/>
                        </a:rPr>
                        <a:t>Product and</a:t>
                      </a:r>
                    </a:p>
                    <a:p>
                      <a:r>
                        <a:rPr lang="ro-RO" sz="1800" kern="1200" dirty="0" smtClean="0">
                          <a:solidFill>
                            <a:schemeClr val="dk1"/>
                          </a:solidFill>
                          <a:latin typeface="+mn-lt"/>
                          <a:ea typeface="+mn-ea"/>
                          <a:cs typeface="+mn-cs"/>
                        </a:rPr>
                        <a:t>Packaging</a:t>
                      </a:r>
                    </a:p>
                    <a:p>
                      <a:r>
                        <a:rPr lang="ro-RO" sz="1800" kern="1200" dirty="0" smtClean="0">
                          <a:solidFill>
                            <a:schemeClr val="dk1"/>
                          </a:solidFill>
                          <a:latin typeface="+mn-lt"/>
                          <a:ea typeface="+mn-ea"/>
                          <a:cs typeface="+mn-cs"/>
                        </a:rPr>
                        <a:t>Design</a:t>
                      </a:r>
                      <a:endParaRPr lang="ro-RO" sz="1800" kern="1200" dirty="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Guided by competitive innovation, with emphasis on marketing and sales.</a:t>
                      </a:r>
                    </a:p>
                    <a:p>
                      <a:r>
                        <a:rPr lang="en-US" sz="1800" kern="1200" dirty="0" smtClean="0">
                          <a:solidFill>
                            <a:schemeClr val="dk1"/>
                          </a:solidFill>
                          <a:latin typeface="+mn-lt"/>
                          <a:ea typeface="+mn-ea"/>
                          <a:cs typeface="+mn-cs"/>
                        </a:rPr>
                        <a:t>• Some attention to design-for-recycling, clean production, or design-for-environment where public attention is focused.</a:t>
                      </a:r>
                    </a:p>
                    <a:p>
                      <a:r>
                        <a:rPr lang="en-US" sz="1800" kern="1200" dirty="0" smtClean="0">
                          <a:solidFill>
                            <a:schemeClr val="dk1"/>
                          </a:solidFill>
                          <a:latin typeface="+mn-lt"/>
                          <a:ea typeface="+mn-ea"/>
                          <a:cs typeface="+mn-cs"/>
                        </a:rPr>
                        <a:t>• Focus on short product </a:t>
                      </a:r>
                      <a:r>
                        <a:rPr lang="en-US" sz="1800" kern="1200" dirty="0" err="1" smtClean="0">
                          <a:solidFill>
                            <a:schemeClr val="dk1"/>
                          </a:solidFill>
                          <a:latin typeface="+mn-lt"/>
                          <a:ea typeface="+mn-ea"/>
                          <a:cs typeface="+mn-cs"/>
                        </a:rPr>
                        <a:t>lifespans</a:t>
                      </a:r>
                      <a:r>
                        <a:rPr lang="en-US" sz="1800" kern="1200" dirty="0" smtClean="0">
                          <a:solidFill>
                            <a:schemeClr val="dk1"/>
                          </a:solidFill>
                          <a:latin typeface="+mn-lt"/>
                          <a:ea typeface="+mn-ea"/>
                          <a:cs typeface="+mn-cs"/>
                        </a:rPr>
                        <a:t> to maximize sales.</a:t>
                      </a:r>
                    </a:p>
                  </a:txBody>
                  <a:tcPr/>
                </a:tc>
                <a:tc>
                  <a:txBody>
                    <a:bodyPr/>
                    <a:lstStyle/>
                    <a:p>
                      <a:r>
                        <a:rPr lang="en-US" sz="1800" kern="1200" dirty="0" smtClean="0">
                          <a:solidFill>
                            <a:schemeClr val="dk1"/>
                          </a:solidFill>
                          <a:latin typeface="+mn-lt"/>
                          <a:ea typeface="+mn-ea"/>
                          <a:cs typeface="+mn-cs"/>
                        </a:rPr>
                        <a:t>• Guided by design-for-environment  principles to reduce resource use and environmental emissions, and to minimize recycling or reuse costs.</a:t>
                      </a:r>
                    </a:p>
                    <a:p>
                      <a:r>
                        <a:rPr lang="en-US" sz="1800" kern="1200" dirty="0" smtClean="0">
                          <a:solidFill>
                            <a:schemeClr val="dk1"/>
                          </a:solidFill>
                          <a:latin typeface="+mn-lt"/>
                          <a:ea typeface="+mn-ea"/>
                          <a:cs typeface="+mn-cs"/>
                        </a:rPr>
                        <a:t>• Focus on waste minimization, durability, </a:t>
                      </a:r>
                      <a:r>
                        <a:rPr lang="en-US" sz="1800" kern="1200" dirty="0" err="1" smtClean="0">
                          <a:solidFill>
                            <a:schemeClr val="dk1"/>
                          </a:solidFill>
                          <a:latin typeface="+mn-lt"/>
                          <a:ea typeface="+mn-ea"/>
                          <a:cs typeface="+mn-cs"/>
                        </a:rPr>
                        <a:t>repairability</a:t>
                      </a:r>
                      <a:r>
                        <a:rPr lang="en-US" sz="1800" kern="1200" dirty="0" smtClean="0">
                          <a:solidFill>
                            <a:schemeClr val="dk1"/>
                          </a:solidFill>
                          <a:latin typeface="+mn-lt"/>
                          <a:ea typeface="+mn-ea"/>
                          <a:cs typeface="+mn-cs"/>
                        </a:rPr>
                        <a:t>, and recyclability. </a:t>
                      </a:r>
                    </a:p>
                    <a:p>
                      <a:r>
                        <a:rPr lang="en-US" sz="1800" kern="1200" dirty="0" smtClean="0">
                          <a:solidFill>
                            <a:schemeClr val="dk1"/>
                          </a:solidFill>
                          <a:latin typeface="+mn-lt"/>
                          <a:ea typeface="+mn-ea"/>
                          <a:cs typeface="+mn-cs"/>
                        </a:rPr>
                        <a:t>• Maximized </a:t>
                      </a:r>
                      <a:r>
                        <a:rPr lang="en-US" sz="1800" kern="1200" dirty="0" err="1" smtClean="0">
                          <a:solidFill>
                            <a:schemeClr val="dk1"/>
                          </a:solidFill>
                          <a:latin typeface="+mn-lt"/>
                          <a:ea typeface="+mn-ea"/>
                          <a:cs typeface="+mn-cs"/>
                        </a:rPr>
                        <a:t>lifespans</a:t>
                      </a:r>
                      <a:r>
                        <a:rPr lang="en-US" sz="1800" kern="1200" dirty="0" smtClean="0">
                          <a:solidFill>
                            <a:schemeClr val="dk1"/>
                          </a:solidFill>
                          <a:latin typeface="+mn-lt"/>
                          <a:ea typeface="+mn-ea"/>
                          <a:cs typeface="+mn-cs"/>
                        </a:rPr>
                        <a:t> of products.</a:t>
                      </a:r>
                    </a:p>
                    <a:p>
                      <a:endParaRPr lang="en-US" sz="1400" kern="1200" dirty="0" smtClean="0">
                        <a:solidFill>
                          <a:schemeClr val="dk1"/>
                        </a:solidFill>
                        <a:latin typeface="+mn-lt"/>
                        <a:ea typeface="+mn-ea"/>
                        <a:cs typeface="+mn-cs"/>
                      </a:endParaRPr>
                    </a:p>
                  </a:txBody>
                  <a:tcPr/>
                </a:tc>
              </a:tr>
            </a:tbl>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467544" y="548680"/>
          <a:ext cx="8435280" cy="6035040"/>
        </p:xfrm>
        <a:graphic>
          <a:graphicData uri="http://schemas.openxmlformats.org/drawingml/2006/table">
            <a:tbl>
              <a:tblPr firstRow="1" bandRow="1">
                <a:tableStyleId>{5C22544A-7EE6-4342-B048-85BDC9FD1C3A}</a:tableStyleId>
              </a:tblPr>
              <a:tblGrid>
                <a:gridCol w="1560564"/>
                <a:gridCol w="2543892"/>
                <a:gridCol w="4330824"/>
              </a:tblGrid>
              <a:tr h="554462">
                <a:tc>
                  <a:txBody>
                    <a:bodyPr/>
                    <a:lstStyle/>
                    <a:p>
                      <a:endParaRPr lang="en-US" sz="1800" dirty="0"/>
                    </a:p>
                  </a:txBody>
                  <a:tcPr/>
                </a:tc>
                <a:tc>
                  <a:txBody>
                    <a:bodyPr/>
                    <a:lstStyle/>
                    <a:p>
                      <a:pPr algn="ctr"/>
                      <a:r>
                        <a:rPr lang="ro-RO" sz="1800" b="1" kern="1200" dirty="0" smtClean="0">
                          <a:solidFill>
                            <a:schemeClr val="lt1"/>
                          </a:solidFill>
                          <a:latin typeface="+mn-lt"/>
                          <a:ea typeface="+mn-ea"/>
                          <a:cs typeface="+mn-cs"/>
                        </a:rPr>
                        <a:t>Principles Guiding </a:t>
                      </a:r>
                    </a:p>
                    <a:p>
                      <a:pPr algn="ctr"/>
                      <a:r>
                        <a:rPr lang="ro-RO" sz="1800" b="1" kern="1200" dirty="0" smtClean="0">
                          <a:solidFill>
                            <a:schemeClr val="lt1"/>
                          </a:solidFill>
                          <a:latin typeface="+mn-lt"/>
                          <a:ea typeface="+mn-ea"/>
                          <a:cs typeface="+mn-cs"/>
                        </a:rPr>
                        <a:t>Current Practices</a:t>
                      </a:r>
                    </a:p>
                  </a:txBody>
                  <a:tcPr/>
                </a:tc>
                <a:tc>
                  <a:txBody>
                    <a:bodyPr/>
                    <a:lstStyle/>
                    <a:p>
                      <a:pPr algn="ctr"/>
                      <a:r>
                        <a:rPr lang="en-US" sz="1800" b="1" kern="1200" dirty="0" smtClean="0">
                          <a:solidFill>
                            <a:schemeClr val="lt1"/>
                          </a:solidFill>
                          <a:latin typeface="+mn-lt"/>
                          <a:ea typeface="+mn-ea"/>
                          <a:cs typeface="+mn-cs"/>
                        </a:rPr>
                        <a:t>Guiding Principles for </a:t>
                      </a:r>
                    </a:p>
                    <a:p>
                      <a:pPr algn="ctr"/>
                      <a:r>
                        <a:rPr lang="en-US" sz="1800" b="1" kern="1200" dirty="0" smtClean="0">
                          <a:solidFill>
                            <a:schemeClr val="lt1"/>
                          </a:solidFill>
                          <a:latin typeface="+mn-lt"/>
                          <a:ea typeface="+mn-ea"/>
                          <a:cs typeface="+mn-cs"/>
                        </a:rPr>
                        <a:t>Pursuing Zero Waste</a:t>
                      </a:r>
                    </a:p>
                  </a:txBody>
                  <a:tcPr/>
                </a:tc>
              </a:tr>
              <a:tr h="1533770">
                <a:tc>
                  <a:txBody>
                    <a:bodyPr/>
                    <a:lstStyle/>
                    <a:p>
                      <a:r>
                        <a:rPr lang="ro-RO" sz="1800" kern="1200" dirty="0" smtClean="0">
                          <a:solidFill>
                            <a:schemeClr val="dk1"/>
                          </a:solidFill>
                          <a:latin typeface="+mn-lt"/>
                          <a:ea typeface="+mn-ea"/>
                          <a:cs typeface="+mn-cs"/>
                        </a:rPr>
                        <a:t>Manufacturing</a:t>
                      </a:r>
                    </a:p>
                    <a:p>
                      <a:r>
                        <a:rPr lang="ro-RO" sz="1800" kern="1200" dirty="0" smtClean="0">
                          <a:solidFill>
                            <a:schemeClr val="dk1"/>
                          </a:solidFill>
                          <a:latin typeface="+mn-lt"/>
                          <a:ea typeface="+mn-ea"/>
                          <a:cs typeface="+mn-cs"/>
                        </a:rPr>
                        <a:t>Practices</a:t>
                      </a:r>
                    </a:p>
                    <a:p>
                      <a:endParaRPr lang="ro-RO" sz="1800" kern="1200" dirty="0">
                        <a:solidFill>
                          <a:schemeClr val="dk1"/>
                        </a:solidFill>
                        <a:latin typeface="+mn-lt"/>
                        <a:ea typeface="+mn-ea"/>
                        <a:cs typeface="+mn-cs"/>
                      </a:endParaRPr>
                    </a:p>
                  </a:txBody>
                  <a:tcPr/>
                </a:tc>
                <a:tc>
                  <a:txBody>
                    <a:bodyPr/>
                    <a:lstStyle/>
                    <a:p>
                      <a:pPr>
                        <a:buFont typeface="Arial" pitchFamily="34" charset="0"/>
                        <a:buChar char="•"/>
                      </a:pPr>
                      <a:r>
                        <a:rPr lang="en-US" sz="1800" kern="1200" dirty="0" smtClean="0">
                          <a:solidFill>
                            <a:schemeClr val="dk1"/>
                          </a:solidFill>
                          <a:latin typeface="+mn-lt"/>
                          <a:ea typeface="+mn-ea"/>
                          <a:cs typeface="+mn-cs"/>
                        </a:rPr>
                        <a:t>Companies strive to minimize compliance costs with end-of-pipe emission  regulations.</a:t>
                      </a:r>
                    </a:p>
                    <a:p>
                      <a:pPr>
                        <a:buFont typeface="Arial" pitchFamily="34" charset="0"/>
                        <a:buChar char="•"/>
                      </a:pPr>
                      <a:endParaRPr lang="en-US" sz="1800" kern="1200" dirty="0" smtClean="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Companies redesign entire operations to minimize resource use and environmental</a:t>
                      </a:r>
                    </a:p>
                    <a:p>
                      <a:r>
                        <a:rPr lang="en-US" sz="1800" kern="1200" dirty="0" smtClean="0">
                          <a:solidFill>
                            <a:schemeClr val="dk1"/>
                          </a:solidFill>
                          <a:latin typeface="+mn-lt"/>
                          <a:ea typeface="+mn-ea"/>
                          <a:cs typeface="+mn-cs"/>
                        </a:rPr>
                        <a:t>emissions and maximize product reuse and recycling.</a:t>
                      </a:r>
                    </a:p>
                    <a:p>
                      <a:r>
                        <a:rPr lang="en-US" sz="1800" kern="1200" dirty="0" smtClean="0">
                          <a:solidFill>
                            <a:schemeClr val="dk1"/>
                          </a:solidFill>
                          <a:latin typeface="+mn-lt"/>
                          <a:ea typeface="+mn-ea"/>
                          <a:cs typeface="+mn-cs"/>
                        </a:rPr>
                        <a:t>• Producing companies are responsible for end-of-life management of their products</a:t>
                      </a:r>
                    </a:p>
                    <a:p>
                      <a:r>
                        <a:rPr lang="en-US" sz="1800" kern="1200" dirty="0" smtClean="0">
                          <a:solidFill>
                            <a:schemeClr val="dk1"/>
                          </a:solidFill>
                          <a:latin typeface="+mn-lt"/>
                          <a:ea typeface="+mn-ea"/>
                          <a:cs typeface="+mn-cs"/>
                        </a:rPr>
                        <a:t>and packaging.</a:t>
                      </a:r>
                    </a:p>
                    <a:p>
                      <a:r>
                        <a:rPr lang="en-US" sz="1800" kern="1200" dirty="0" smtClean="0">
                          <a:solidFill>
                            <a:schemeClr val="dk1"/>
                          </a:solidFill>
                          <a:latin typeface="+mn-lt"/>
                          <a:ea typeface="+mn-ea"/>
                          <a:cs typeface="+mn-cs"/>
                        </a:rPr>
                        <a:t>• Producers influence Zero Waste throughout the system by adjusting specifications for suppliers and by taking responsibility for end-of-life management</a:t>
                      </a:r>
                    </a:p>
                  </a:txBody>
                  <a:tcPr/>
                </a:tc>
              </a:tr>
              <a:tr h="1924308">
                <a:tc>
                  <a:txBody>
                    <a:bodyPr/>
                    <a:lstStyle/>
                    <a:p>
                      <a:r>
                        <a:rPr lang="ro-RO" sz="1800" kern="1200" dirty="0" smtClean="0">
                          <a:solidFill>
                            <a:schemeClr val="dk1"/>
                          </a:solidFill>
                          <a:latin typeface="+mn-lt"/>
                          <a:ea typeface="+mn-ea"/>
                          <a:cs typeface="+mn-cs"/>
                        </a:rPr>
                        <a:t>Sales and</a:t>
                      </a:r>
                    </a:p>
                    <a:p>
                      <a:r>
                        <a:rPr lang="ro-RO" sz="1800" kern="1200" dirty="0" smtClean="0">
                          <a:solidFill>
                            <a:schemeClr val="dk1"/>
                          </a:solidFill>
                          <a:latin typeface="+mn-lt"/>
                          <a:ea typeface="+mn-ea"/>
                          <a:cs typeface="+mn-cs"/>
                        </a:rPr>
                        <a:t>Distribution</a:t>
                      </a:r>
                    </a:p>
                    <a:p>
                      <a:endParaRPr lang="ro-RO" sz="1800" kern="1200" dirty="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Wholesalers and retailers assume no responsibility for environmental management.</a:t>
                      </a:r>
                    </a:p>
                    <a:p>
                      <a:r>
                        <a:rPr lang="en-US" sz="1800" kern="1200" dirty="0" smtClean="0">
                          <a:solidFill>
                            <a:schemeClr val="dk1"/>
                          </a:solidFill>
                          <a:latin typeface="+mn-lt"/>
                          <a:ea typeface="+mn-ea"/>
                          <a:cs typeface="+mn-cs"/>
                        </a:rPr>
                        <a:t>• Emphasis on large-scale distribution and international trade.</a:t>
                      </a:r>
                    </a:p>
                  </a:txBody>
                  <a:tcPr/>
                </a:tc>
                <a:tc>
                  <a:txBody>
                    <a:bodyPr/>
                    <a:lstStyle/>
                    <a:p>
                      <a:r>
                        <a:rPr lang="en-US" sz="1800" kern="1200" dirty="0" smtClean="0">
                          <a:solidFill>
                            <a:schemeClr val="dk1"/>
                          </a:solidFill>
                          <a:latin typeface="+mn-lt"/>
                          <a:ea typeface="+mn-ea"/>
                          <a:cs typeface="+mn-cs"/>
                        </a:rPr>
                        <a:t>• Where feasible, products are leased, with ownership retained by the producer.</a:t>
                      </a:r>
                    </a:p>
                    <a:p>
                      <a:r>
                        <a:rPr lang="en-US" sz="1800" kern="1200" dirty="0" smtClean="0">
                          <a:solidFill>
                            <a:schemeClr val="dk1"/>
                          </a:solidFill>
                          <a:latin typeface="+mn-lt"/>
                          <a:ea typeface="+mn-ea"/>
                          <a:cs typeface="+mn-cs"/>
                        </a:rPr>
                        <a:t>• Wholesalers and retailers are active partners in product take-back and marketing environmentally sound products.</a:t>
                      </a:r>
                    </a:p>
                    <a:p>
                      <a:r>
                        <a:rPr lang="en-US" sz="1800" kern="1200" dirty="0" smtClean="0">
                          <a:solidFill>
                            <a:schemeClr val="dk1"/>
                          </a:solidFill>
                          <a:latin typeface="+mn-lt"/>
                          <a:ea typeface="+mn-ea"/>
                          <a:cs typeface="+mn-cs"/>
                        </a:rPr>
                        <a:t>• Emphasis on regional distribution and sales</a:t>
                      </a:r>
                    </a:p>
                  </a:txBody>
                  <a:tcPr/>
                </a:tc>
              </a:tr>
            </a:tbl>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Inhaltsplatzhalter 3"/>
          <p:cNvGraphicFramePr>
            <a:graphicFrameLocks noGrp="1"/>
          </p:cNvGraphicFramePr>
          <p:nvPr>
            <p:ph idx="1"/>
          </p:nvPr>
        </p:nvGraphicFramePr>
        <p:xfrm>
          <a:off x="395536" y="172990"/>
          <a:ext cx="8435280" cy="4099912"/>
        </p:xfrm>
        <a:graphic>
          <a:graphicData uri="http://schemas.openxmlformats.org/drawingml/2006/table">
            <a:tbl>
              <a:tblPr firstRow="1" bandRow="1">
                <a:tableStyleId>{5C22544A-7EE6-4342-B048-85BDC9FD1C3A}</a:tableStyleId>
              </a:tblPr>
              <a:tblGrid>
                <a:gridCol w="1560564"/>
                <a:gridCol w="3418332"/>
                <a:gridCol w="3456384"/>
              </a:tblGrid>
              <a:tr h="554462">
                <a:tc>
                  <a:txBody>
                    <a:bodyPr/>
                    <a:lstStyle/>
                    <a:p>
                      <a:endParaRPr lang="en-US" sz="1400" dirty="0"/>
                    </a:p>
                  </a:txBody>
                  <a:tcPr/>
                </a:tc>
                <a:tc>
                  <a:txBody>
                    <a:bodyPr/>
                    <a:lstStyle/>
                    <a:p>
                      <a:pPr algn="ctr"/>
                      <a:r>
                        <a:rPr lang="ro-RO" sz="1400" b="1" kern="1200" dirty="0" smtClean="0">
                          <a:solidFill>
                            <a:schemeClr val="lt1"/>
                          </a:solidFill>
                          <a:latin typeface="+mn-lt"/>
                          <a:ea typeface="+mn-ea"/>
                          <a:cs typeface="+mn-cs"/>
                        </a:rPr>
                        <a:t>Principles Guiding </a:t>
                      </a:r>
                    </a:p>
                    <a:p>
                      <a:pPr algn="ctr"/>
                      <a:r>
                        <a:rPr lang="ro-RO" sz="1400" b="1" kern="1200" dirty="0" smtClean="0">
                          <a:solidFill>
                            <a:schemeClr val="lt1"/>
                          </a:solidFill>
                          <a:latin typeface="+mn-lt"/>
                          <a:ea typeface="+mn-ea"/>
                          <a:cs typeface="+mn-cs"/>
                        </a:rPr>
                        <a:t>Current Practices</a:t>
                      </a:r>
                    </a:p>
                  </a:txBody>
                  <a:tcPr/>
                </a:tc>
                <a:tc>
                  <a:txBody>
                    <a:bodyPr/>
                    <a:lstStyle/>
                    <a:p>
                      <a:pPr algn="ctr"/>
                      <a:r>
                        <a:rPr lang="en-US" sz="1400" b="1" kern="1200" dirty="0" smtClean="0">
                          <a:solidFill>
                            <a:schemeClr val="lt1"/>
                          </a:solidFill>
                          <a:latin typeface="+mn-lt"/>
                          <a:ea typeface="+mn-ea"/>
                          <a:cs typeface="+mn-cs"/>
                        </a:rPr>
                        <a:t>Guiding Principles for </a:t>
                      </a:r>
                    </a:p>
                    <a:p>
                      <a:pPr algn="ctr"/>
                      <a:r>
                        <a:rPr lang="en-US" sz="1400" b="1" kern="1200" dirty="0" smtClean="0">
                          <a:solidFill>
                            <a:schemeClr val="lt1"/>
                          </a:solidFill>
                          <a:latin typeface="+mn-lt"/>
                          <a:ea typeface="+mn-ea"/>
                          <a:cs typeface="+mn-cs"/>
                        </a:rPr>
                        <a:t>Pursuing Zero Waste</a:t>
                      </a:r>
                    </a:p>
                  </a:txBody>
                  <a:tcPr/>
                </a:tc>
              </a:tr>
              <a:tr h="1533770">
                <a:tc>
                  <a:txBody>
                    <a:bodyPr/>
                    <a:lstStyle/>
                    <a:p>
                      <a:r>
                        <a:rPr lang="ro-RO" sz="1800" kern="1200" dirty="0" smtClean="0">
                          <a:solidFill>
                            <a:schemeClr val="dk1"/>
                          </a:solidFill>
                          <a:latin typeface="+mn-lt"/>
                          <a:ea typeface="+mn-ea"/>
                          <a:cs typeface="+mn-cs"/>
                        </a:rPr>
                        <a:t>Consumption</a:t>
                      </a:r>
                      <a:endParaRPr lang="ro-RO" sz="1800" kern="1200" dirty="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Consumers select products based on price and quality</a:t>
                      </a:r>
                    </a:p>
                    <a:p>
                      <a:endParaRPr lang="en-US" sz="1400" kern="1200" dirty="0" smtClean="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Consumers select products based on environmental performance, price, and quality.</a:t>
                      </a:r>
                    </a:p>
                    <a:p>
                      <a:r>
                        <a:rPr lang="en-US" sz="1800" kern="1200" dirty="0" smtClean="0">
                          <a:solidFill>
                            <a:schemeClr val="dk1"/>
                          </a:solidFill>
                          <a:latin typeface="+mn-lt"/>
                          <a:ea typeface="+mn-ea"/>
                          <a:cs typeface="+mn-cs"/>
                        </a:rPr>
                        <a:t>• Consumers participate in recycling and reuse programs.</a:t>
                      </a:r>
                    </a:p>
                  </a:txBody>
                  <a:tcPr/>
                </a:tc>
              </a:tr>
              <a:tr h="1924308">
                <a:tc>
                  <a:txBody>
                    <a:bodyPr/>
                    <a:lstStyle/>
                    <a:p>
                      <a:r>
                        <a:rPr lang="ro-RO" sz="1800" kern="1200" dirty="0" smtClean="0">
                          <a:solidFill>
                            <a:schemeClr val="dk1"/>
                          </a:solidFill>
                          <a:latin typeface="+mn-lt"/>
                          <a:ea typeface="+mn-ea"/>
                          <a:cs typeface="+mn-cs"/>
                        </a:rPr>
                        <a:t>End-of-Life</a:t>
                      </a:r>
                    </a:p>
                    <a:p>
                      <a:r>
                        <a:rPr lang="ro-RO" sz="1800" kern="1200" dirty="0" smtClean="0">
                          <a:solidFill>
                            <a:schemeClr val="dk1"/>
                          </a:solidFill>
                          <a:latin typeface="+mn-lt"/>
                          <a:ea typeface="+mn-ea"/>
                          <a:cs typeface="+mn-cs"/>
                        </a:rPr>
                        <a:t>Management</a:t>
                      </a:r>
                    </a:p>
                    <a:p>
                      <a:endParaRPr lang="ro-RO" sz="1800" kern="1200" dirty="0">
                        <a:solidFill>
                          <a:schemeClr val="dk1"/>
                        </a:solidFill>
                        <a:latin typeface="+mn-lt"/>
                        <a:ea typeface="+mn-ea"/>
                        <a:cs typeface="+mn-cs"/>
                      </a:endParaRPr>
                    </a:p>
                  </a:txBody>
                  <a:tcPr/>
                </a:tc>
                <a:tc>
                  <a:txBody>
                    <a:bodyPr/>
                    <a:lstStyle/>
                    <a:p>
                      <a:r>
                        <a:rPr lang="en-US" sz="1800" kern="1200" dirty="0" smtClean="0">
                          <a:solidFill>
                            <a:schemeClr val="dk1"/>
                          </a:solidFill>
                          <a:latin typeface="+mn-lt"/>
                          <a:ea typeface="+mn-ea"/>
                          <a:cs typeface="+mn-cs"/>
                        </a:rPr>
                        <a:t>• Many environmental costs and benefits hidden.</a:t>
                      </a:r>
                    </a:p>
                    <a:p>
                      <a:r>
                        <a:rPr lang="en-US" sz="1800" kern="1200" dirty="0" smtClean="0">
                          <a:solidFill>
                            <a:schemeClr val="dk1"/>
                          </a:solidFill>
                          <a:latin typeface="+mn-lt"/>
                          <a:ea typeface="+mn-ea"/>
                          <a:cs typeface="+mn-cs"/>
                        </a:rPr>
                        <a:t>• Secretive and complicated accounting processes.</a:t>
                      </a:r>
                    </a:p>
                    <a:p>
                      <a:r>
                        <a:rPr lang="en-US" sz="1800" kern="1200" dirty="0" smtClean="0">
                          <a:solidFill>
                            <a:schemeClr val="dk1"/>
                          </a:solidFill>
                          <a:latin typeface="+mn-lt"/>
                          <a:ea typeface="+mn-ea"/>
                          <a:cs typeface="+mn-cs"/>
                        </a:rPr>
                        <a:t>• Taxpayers bear most costs of disposal, including </a:t>
                      </a:r>
                      <a:r>
                        <a:rPr lang="en-US" sz="1800" kern="1200" dirty="0" err="1" smtClean="0">
                          <a:solidFill>
                            <a:schemeClr val="dk1"/>
                          </a:solidFill>
                          <a:latin typeface="+mn-lt"/>
                          <a:ea typeface="+mn-ea"/>
                          <a:cs typeface="+mn-cs"/>
                        </a:rPr>
                        <a:t>landfilling</a:t>
                      </a:r>
                      <a:r>
                        <a:rPr lang="en-US" sz="1800" kern="1200" dirty="0" smtClean="0">
                          <a:solidFill>
                            <a:schemeClr val="dk1"/>
                          </a:solidFill>
                          <a:latin typeface="+mn-lt"/>
                          <a:ea typeface="+mn-ea"/>
                          <a:cs typeface="+mn-cs"/>
                        </a:rPr>
                        <a:t> and recycling.</a:t>
                      </a:r>
                    </a:p>
                  </a:txBody>
                  <a:tcPr/>
                </a:tc>
                <a:tc>
                  <a:txBody>
                    <a:bodyPr/>
                    <a:lstStyle/>
                    <a:p>
                      <a:r>
                        <a:rPr lang="en-US" sz="1800" kern="1200" dirty="0" smtClean="0">
                          <a:solidFill>
                            <a:schemeClr val="dk1"/>
                          </a:solidFill>
                          <a:latin typeface="+mn-lt"/>
                          <a:ea typeface="+mn-ea"/>
                          <a:cs typeface="+mn-cs"/>
                        </a:rPr>
                        <a:t>• Programs create strong incentive to maximize diversion.</a:t>
                      </a:r>
                    </a:p>
                    <a:p>
                      <a:r>
                        <a:rPr lang="en-US" sz="1800" kern="1200" dirty="0" smtClean="0">
                          <a:solidFill>
                            <a:schemeClr val="dk1"/>
                          </a:solidFill>
                          <a:latin typeface="+mn-lt"/>
                          <a:ea typeface="+mn-ea"/>
                          <a:cs typeface="+mn-cs"/>
                        </a:rPr>
                        <a:t>• Programs incorporate full cost accounting principles.</a:t>
                      </a:r>
                    </a:p>
                    <a:p>
                      <a:r>
                        <a:rPr lang="en-US" sz="1800" kern="1200" dirty="0" smtClean="0">
                          <a:solidFill>
                            <a:schemeClr val="dk1"/>
                          </a:solidFill>
                          <a:latin typeface="+mn-lt"/>
                          <a:ea typeface="+mn-ea"/>
                          <a:cs typeface="+mn-cs"/>
                        </a:rPr>
                        <a:t>• Producers bear most costs of disposal.</a:t>
                      </a:r>
                    </a:p>
                    <a:p>
                      <a:endParaRPr lang="en-US" sz="1800" kern="1200" dirty="0" smtClean="0">
                        <a:solidFill>
                          <a:schemeClr val="dk1"/>
                        </a:solidFill>
                        <a:latin typeface="+mn-lt"/>
                        <a:ea typeface="+mn-ea"/>
                        <a:cs typeface="+mn-cs"/>
                      </a:endParaRPr>
                    </a:p>
                  </a:txBody>
                  <a:tcPr/>
                </a:tc>
              </a:tr>
            </a:tbl>
          </a:graphicData>
        </a:graphic>
      </p:graphicFrame>
      <p:sp>
        <p:nvSpPr>
          <p:cNvPr id="5" name="Rechteck 4"/>
          <p:cNvSpPr/>
          <p:nvPr/>
        </p:nvSpPr>
        <p:spPr>
          <a:xfrm>
            <a:off x="4572000" y="6453336"/>
            <a:ext cx="4392488" cy="276999"/>
          </a:xfrm>
          <a:prstGeom prst="rect">
            <a:avLst/>
          </a:prstGeom>
        </p:spPr>
        <p:txBody>
          <a:bodyPr wrap="square">
            <a:spAutoFit/>
          </a:bodyPr>
          <a:lstStyle/>
          <a:p>
            <a:r>
              <a:rPr lang="en-US" sz="1200" dirty="0" smtClean="0"/>
              <a:t>*http://archive.grrn.org/zerowaste/kit/briefing/principles1.pdf</a:t>
            </a:r>
            <a:endParaRPr lang="en-US" sz="12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en-US" b="1" dirty="0">
                <a:solidFill>
                  <a:srgbClr val="002060"/>
                </a:solidFill>
              </a:rPr>
              <a:t>How many filters must be </a:t>
            </a:r>
            <a:r>
              <a:rPr lang="en-US" b="1" dirty="0" smtClean="0">
                <a:solidFill>
                  <a:srgbClr val="002060"/>
                </a:solidFill>
              </a:rPr>
              <a:t>installed?</a:t>
            </a:r>
            <a:endParaRPr lang="de-DE" b="1" dirty="0">
              <a:solidFill>
                <a:srgbClr val="002060"/>
              </a:solidFill>
            </a:endParaRPr>
          </a:p>
        </p:txBody>
      </p:sp>
      <p:sp>
        <p:nvSpPr>
          <p:cNvPr id="3" name="Inhaltsplatzhalter 2"/>
          <p:cNvSpPr>
            <a:spLocks noGrp="1"/>
          </p:cNvSpPr>
          <p:nvPr>
            <p:ph idx="1"/>
          </p:nvPr>
        </p:nvSpPr>
        <p:spPr/>
        <p:txBody>
          <a:bodyPr/>
          <a:lstStyle/>
          <a:p>
            <a:endParaRPr lang="de-DE" dirty="0"/>
          </a:p>
        </p:txBody>
      </p:sp>
      <p:pic>
        <p:nvPicPr>
          <p:cNvPr id="4" name="Picture 2"/>
          <p:cNvPicPr>
            <a:picLocks noChangeAspect="1" noChangeArrowheads="1"/>
          </p:cNvPicPr>
          <p:nvPr/>
        </p:nvPicPr>
        <p:blipFill>
          <a:blip r:embed="rId2" cstate="print"/>
          <a:srcRect/>
          <a:stretch>
            <a:fillRect/>
          </a:stretch>
        </p:blipFill>
        <p:spPr bwMode="auto">
          <a:xfrm>
            <a:off x="894903" y="1569904"/>
            <a:ext cx="7354193" cy="4907210"/>
          </a:xfrm>
          <a:prstGeom prst="rect">
            <a:avLst/>
          </a:prstGeom>
          <a:noFill/>
          <a:ln w="9525">
            <a:noFill/>
            <a:miter lim="800000"/>
            <a:headEnd/>
            <a:tailEnd/>
          </a:ln>
        </p:spPr>
      </p:pic>
    </p:spTree>
    <p:extLst>
      <p:ext uri="{BB962C8B-B14F-4D97-AF65-F5344CB8AC3E}">
        <p14:creationId xmlns:p14="http://schemas.microsoft.com/office/powerpoint/2010/main" val="1765118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dirty="0"/>
          </a:p>
        </p:txBody>
      </p:sp>
      <p:sp>
        <p:nvSpPr>
          <p:cNvPr id="3" name="Inhaltsplatzhalter 2"/>
          <p:cNvSpPr>
            <a:spLocks noGrp="1"/>
          </p:cNvSpPr>
          <p:nvPr>
            <p:ph idx="1"/>
          </p:nvPr>
        </p:nvSpPr>
        <p:spPr/>
        <p:txBody>
          <a:bodyPr/>
          <a:lstStyle/>
          <a:p>
            <a:endParaRPr lang="de-DE" dirty="0"/>
          </a:p>
        </p:txBody>
      </p:sp>
      <p:pic>
        <p:nvPicPr>
          <p:cNvPr id="4" name="Grafik 3"/>
          <p:cNvPicPr>
            <a:picLocks noChangeAspect="1"/>
          </p:cNvPicPr>
          <p:nvPr/>
        </p:nvPicPr>
        <p:blipFill>
          <a:blip r:embed="rId2"/>
          <a:stretch>
            <a:fillRect/>
          </a:stretch>
        </p:blipFill>
        <p:spPr>
          <a:xfrm>
            <a:off x="0" y="620688"/>
            <a:ext cx="9153753" cy="5333777"/>
          </a:xfrm>
          <a:prstGeom prst="rect">
            <a:avLst/>
          </a:prstGeom>
        </p:spPr>
      </p:pic>
      <p:pic>
        <p:nvPicPr>
          <p:cNvPr id="5" name="Grafik 4"/>
          <p:cNvPicPr>
            <a:picLocks noChangeAspect="1"/>
          </p:cNvPicPr>
          <p:nvPr/>
        </p:nvPicPr>
        <p:blipFill>
          <a:blip r:embed="rId3"/>
          <a:stretch>
            <a:fillRect/>
          </a:stretch>
        </p:blipFill>
        <p:spPr>
          <a:xfrm>
            <a:off x="-18847" y="0"/>
            <a:ext cx="1422495" cy="1436864"/>
          </a:xfrm>
          <a:prstGeom prst="rect">
            <a:avLst/>
          </a:prstGeom>
        </p:spPr>
      </p:pic>
    </p:spTree>
    <p:extLst>
      <p:ext uri="{BB962C8B-B14F-4D97-AF65-F5344CB8AC3E}">
        <p14:creationId xmlns:p14="http://schemas.microsoft.com/office/powerpoint/2010/main" val="25541330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9458" name="Group 2"/>
          <p:cNvGrpSpPr>
            <a:grpSpLocks/>
          </p:cNvGrpSpPr>
          <p:nvPr/>
        </p:nvGrpSpPr>
        <p:grpSpPr bwMode="auto">
          <a:xfrm>
            <a:off x="395536" y="491247"/>
            <a:ext cx="7920880" cy="6129857"/>
            <a:chOff x="1659" y="1190"/>
            <a:chExt cx="9335" cy="8325"/>
          </a:xfrm>
        </p:grpSpPr>
        <p:sp>
          <p:nvSpPr>
            <p:cNvPr id="19459" name="AutoShape 3"/>
            <p:cNvSpPr>
              <a:spLocks noChangeArrowheads="1"/>
            </p:cNvSpPr>
            <p:nvPr/>
          </p:nvSpPr>
          <p:spPr bwMode="auto">
            <a:xfrm>
              <a:off x="2440" y="1268"/>
              <a:ext cx="8554" cy="4489"/>
            </a:xfrm>
            <a:prstGeom prst="roundRect">
              <a:avLst>
                <a:gd name="adj" fmla="val 9926"/>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460" name="AutoShape 4"/>
            <p:cNvSpPr>
              <a:spLocks noChangeArrowheads="1"/>
            </p:cNvSpPr>
            <p:nvPr/>
          </p:nvSpPr>
          <p:spPr bwMode="auto">
            <a:xfrm>
              <a:off x="6883" y="1824"/>
              <a:ext cx="2703" cy="3735"/>
            </a:xfrm>
            <a:prstGeom prst="roundRect">
              <a:avLst>
                <a:gd name="adj" fmla="val 0"/>
              </a:avLst>
            </a:prstGeom>
            <a:solidFill>
              <a:srgbClr val="FFFFFF"/>
            </a:solid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461" name="AutoShape 5"/>
            <p:cNvSpPr>
              <a:spLocks noChangeArrowheads="1"/>
            </p:cNvSpPr>
            <p:nvPr/>
          </p:nvSpPr>
          <p:spPr bwMode="auto">
            <a:xfrm>
              <a:off x="2610" y="1824"/>
              <a:ext cx="4099" cy="3735"/>
            </a:xfrm>
            <a:prstGeom prst="roundRect">
              <a:avLst>
                <a:gd name="adj" fmla="val 0"/>
              </a:avLst>
            </a:prstGeom>
            <a:solidFill>
              <a:srgbClr val="FFFFFF"/>
            </a:solid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462" name="AutoShape 6"/>
            <p:cNvSpPr>
              <a:spLocks noChangeArrowheads="1"/>
            </p:cNvSpPr>
            <p:nvPr/>
          </p:nvSpPr>
          <p:spPr bwMode="auto">
            <a:xfrm>
              <a:off x="2610" y="6158"/>
              <a:ext cx="8384" cy="2387"/>
            </a:xfrm>
            <a:prstGeom prst="roundRect">
              <a:avLst>
                <a:gd name="adj" fmla="val 0"/>
              </a:avLst>
            </a:prstGeom>
            <a:solidFill>
              <a:srgbClr val="FFFFFF"/>
            </a:solidFill>
            <a:ln w="9525">
              <a:solidFill>
                <a:srgbClr val="000000"/>
              </a:solidFill>
              <a:prstDash val="lgDash"/>
              <a:round/>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9463" name="AutoShape 7"/>
            <p:cNvSpPr>
              <a:spLocks noChangeArrowheads="1"/>
            </p:cNvSpPr>
            <p:nvPr/>
          </p:nvSpPr>
          <p:spPr bwMode="auto">
            <a:xfrm>
              <a:off x="2812" y="2545"/>
              <a:ext cx="3673" cy="2848"/>
            </a:xfrm>
            <a:prstGeom prst="roundRect">
              <a:avLst>
                <a:gd name="adj" fmla="val 13407"/>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endParaRPr lang="ru-RU"/>
            </a:p>
          </p:txBody>
        </p:sp>
        <p:sp>
          <p:nvSpPr>
            <p:cNvPr id="19464" name="AutoShape 8"/>
            <p:cNvSpPr>
              <a:spLocks noChangeArrowheads="1"/>
            </p:cNvSpPr>
            <p:nvPr/>
          </p:nvSpPr>
          <p:spPr bwMode="auto">
            <a:xfrm>
              <a:off x="1659" y="1268"/>
              <a:ext cx="463" cy="7277"/>
            </a:xfrm>
            <a:prstGeom prst="roundRect">
              <a:avLst>
                <a:gd name="adj" fmla="val 50000"/>
              </a:avLst>
            </a:prstGeom>
            <a:solidFill>
              <a:srgbClr val="FFFFFF"/>
            </a:solidFill>
            <a:ln w="9525">
              <a:solidFill>
                <a:srgbClr val="000000"/>
              </a:solidFill>
              <a:round/>
              <a:headEnd/>
              <a:tailEnd/>
            </a:ln>
          </p:spPr>
          <p:txBody>
            <a:bodyPr vert="horz" wrap="square" lIns="36000" tIns="36000" rIns="36000" bIns="3600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uk-UA" sz="2400" b="1"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N</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A</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T</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U</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R</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A</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l </a:t>
              </a:r>
            </a:p>
            <a:p>
              <a:pPr marL="0" marR="0" lvl="0" indent="0" algn="ctr" defTabSz="914400" rtl="0" eaLnBrk="1" fontAlgn="base" latinLnBrk="0" hangingPunct="1">
                <a:lnSpc>
                  <a:spcPct val="100000"/>
                </a:lnSpc>
                <a:buClrTx/>
                <a:buSzTx/>
                <a:buFontTx/>
                <a:buNone/>
                <a:tabLst/>
              </a:pPr>
              <a:endParaRPr lang="en-US" sz="1400" b="1" dirty="0" smtClean="0">
                <a:latin typeface="Calibri" pitchFamily="34" charset="0"/>
                <a:cs typeface="Arial" pitchFamily="34" charset="0"/>
              </a:endParaRPr>
            </a:p>
            <a:p>
              <a:pPr marL="0" marR="0" lvl="0" indent="0" algn="ctr" defTabSz="914400" rtl="0" eaLnBrk="1" fontAlgn="base" latinLnBrk="0" hangingPunct="1">
                <a:lnSpc>
                  <a:spcPct val="100000"/>
                </a:lnSpc>
                <a:buClrTx/>
                <a:buSzTx/>
                <a:buFontTx/>
                <a:buNone/>
                <a:tabLst/>
              </a:pPr>
              <a:endParaRPr kumimoji="0" lang="en-US" sz="1400" b="1" i="0" u="none" strike="noStrike" cap="none" normalizeH="0" baseline="0" dirty="0" smtClean="0">
                <a:ln>
                  <a:noFill/>
                </a:ln>
                <a:solidFill>
                  <a:schemeClr val="tx1"/>
                </a:solidFill>
                <a:effectLst/>
                <a:latin typeface="Calibri" pitchFamily="34" charset="0"/>
                <a:cs typeface="Arial" pitchFamily="34" charset="0"/>
              </a:endParaRP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R</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E</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S</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O</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U</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R</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S</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E</a:t>
              </a:r>
            </a:p>
            <a:p>
              <a:pPr marL="0" marR="0" lvl="0" indent="0" algn="ctr" defTabSz="914400" rtl="0" eaLnBrk="1" fontAlgn="base" latinLnBrk="0" hangingPunct="1">
                <a:lnSpc>
                  <a:spcPct val="100000"/>
                </a:lnSpc>
                <a:buClrTx/>
                <a:buSzTx/>
                <a:buFontTx/>
                <a:buNone/>
                <a:tabLst/>
              </a:pPr>
              <a:r>
                <a:rPr kumimoji="0" lang="en-US" sz="1400" b="1" i="0" u="none" strike="noStrike" cap="none" normalizeH="0" baseline="0" dirty="0" smtClean="0">
                  <a:ln>
                    <a:noFill/>
                  </a:ln>
                  <a:solidFill>
                    <a:schemeClr val="tx1"/>
                  </a:solidFill>
                  <a:effectLst/>
                  <a:latin typeface="Calibri" pitchFamily="34"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65" name="AutoShape 9"/>
            <p:cNvSpPr>
              <a:spLocks noChangeArrowheads="1"/>
            </p:cNvSpPr>
            <p:nvPr/>
          </p:nvSpPr>
          <p:spPr bwMode="auto">
            <a:xfrm>
              <a:off x="2812" y="2545"/>
              <a:ext cx="786" cy="2851"/>
            </a:xfrm>
            <a:prstGeom prst="roundRect">
              <a:avLst>
                <a:gd name="adj" fmla="val 45065"/>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uk-UA" sz="800" b="0" i="0" u="none" strike="noStrike" cap="none" normalizeH="0" baseline="0" dirty="0" smtClean="0">
                <a:ln>
                  <a:noFill/>
                </a:ln>
                <a:solidFill>
                  <a:schemeClr val="tx1"/>
                </a:solidFill>
                <a:effectLst/>
                <a:latin typeface="Times New Roman" pitchFamily="18" charset="0"/>
                <a:cs typeface="Arial" pitchFamily="34" charset="0"/>
              </a:endParaRPr>
            </a:p>
            <a:p>
              <a:pPr lvl="0" algn="ctr" fontAlgn="base"/>
              <a:r>
                <a:rPr lang="ro-RO" sz="1100" dirty="0" smtClean="0"/>
                <a:t>P</a:t>
              </a:r>
              <a:endParaRPr lang="en-US" sz="1100" dirty="0" smtClean="0"/>
            </a:p>
            <a:p>
              <a:pPr lvl="0" algn="ctr" fontAlgn="base"/>
              <a:r>
                <a:rPr lang="ro-RO" sz="1100" dirty="0" smtClean="0"/>
                <a:t>R</a:t>
              </a:r>
              <a:endParaRPr lang="en-US" sz="1100" dirty="0" smtClean="0"/>
            </a:p>
            <a:p>
              <a:pPr lvl="0" algn="ctr" fontAlgn="base"/>
              <a:r>
                <a:rPr lang="ro-RO" sz="1100" dirty="0" smtClean="0"/>
                <a:t>O</a:t>
              </a:r>
              <a:endParaRPr lang="en-US" sz="1100" dirty="0" smtClean="0"/>
            </a:p>
            <a:p>
              <a:pPr lvl="0" algn="ctr" fontAlgn="base"/>
              <a:r>
                <a:rPr lang="ro-RO" sz="1100" dirty="0" smtClean="0"/>
                <a:t>D</a:t>
              </a:r>
              <a:endParaRPr lang="en-US" sz="1100" dirty="0" smtClean="0"/>
            </a:p>
            <a:p>
              <a:pPr lvl="0" algn="ctr" fontAlgn="base"/>
              <a:r>
                <a:rPr lang="ro-RO" sz="1100" dirty="0" smtClean="0"/>
                <a:t>U</a:t>
              </a:r>
              <a:endParaRPr lang="en-US" sz="1100" dirty="0" smtClean="0"/>
            </a:p>
            <a:p>
              <a:pPr lvl="0" algn="ctr" fontAlgn="base"/>
              <a:r>
                <a:rPr lang="ro-RO" sz="1100" dirty="0" smtClean="0"/>
                <a:t>C</a:t>
              </a:r>
              <a:endParaRPr lang="en-US" sz="1100" dirty="0" smtClean="0"/>
            </a:p>
            <a:p>
              <a:pPr lvl="0" algn="ctr" fontAlgn="base"/>
              <a:r>
                <a:rPr lang="ro-RO" sz="1100" dirty="0" smtClean="0"/>
                <a:t>T</a:t>
              </a:r>
              <a:endParaRPr lang="en-US" sz="1100" dirty="0" smtClean="0"/>
            </a:p>
            <a:p>
              <a:pPr lvl="0" algn="ctr" fontAlgn="base"/>
              <a:r>
                <a:rPr lang="ro-RO" sz="1100" dirty="0" smtClean="0"/>
                <a:t>I</a:t>
              </a:r>
              <a:endParaRPr lang="en-US" sz="1100" dirty="0" smtClean="0"/>
            </a:p>
            <a:p>
              <a:pPr lvl="0" algn="ctr" fontAlgn="base"/>
              <a:r>
                <a:rPr lang="ro-RO" sz="1100" dirty="0" smtClean="0"/>
                <a:t>O</a:t>
              </a:r>
              <a:endParaRPr lang="en-US" sz="1100" dirty="0" smtClean="0"/>
            </a:p>
            <a:p>
              <a:pPr lvl="0" algn="ctr" fontAlgn="base"/>
              <a:r>
                <a:rPr lang="ro-RO" sz="1100" dirty="0" smtClean="0"/>
                <a:t>N</a:t>
              </a:r>
              <a:endParaRPr lang="en-US" sz="1100" dirty="0" smtClean="0"/>
            </a:p>
            <a:p>
              <a:pPr lvl="0" algn="ctr" fontAlgn="base"/>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466" name="AutoShape 10"/>
            <p:cNvCxnSpPr>
              <a:cxnSpLocks noChangeShapeType="1"/>
            </p:cNvCxnSpPr>
            <p:nvPr/>
          </p:nvCxnSpPr>
          <p:spPr bwMode="auto">
            <a:xfrm>
              <a:off x="2122" y="4056"/>
              <a:ext cx="690" cy="2"/>
            </a:xfrm>
            <a:prstGeom prst="straightConnector1">
              <a:avLst/>
            </a:prstGeom>
            <a:noFill/>
            <a:ln w="38100">
              <a:solidFill>
                <a:srgbClr val="000000"/>
              </a:solidFill>
              <a:round/>
              <a:headEnd/>
              <a:tailEnd type="stealth" w="med" len="lg"/>
            </a:ln>
          </p:spPr>
        </p:cxnSp>
        <p:sp>
          <p:nvSpPr>
            <p:cNvPr id="19467" name="Text Box 11"/>
            <p:cNvSpPr txBox="1">
              <a:spLocks noChangeArrowheads="1"/>
            </p:cNvSpPr>
            <p:nvPr/>
          </p:nvSpPr>
          <p:spPr bwMode="auto">
            <a:xfrm>
              <a:off x="5063" y="4051"/>
              <a:ext cx="1273" cy="900"/>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marL="0" lvl="0" indent="0" eaLnBrk="1" fontAlgn="base" latinLnBrk="0" hangingPunct="1">
                <a:lnSpc>
                  <a:spcPct val="100000"/>
                </a:lnSpc>
                <a:tabLst/>
              </a:pPr>
              <a:endParaRPr kumimoji="0" lang="en-US" sz="1200" b="0" i="0" u="none" strike="noStrike" cap="none" normalizeH="0" baseline="0" dirty="0" smtClean="0">
                <a:ln>
                  <a:noFill/>
                </a:ln>
                <a:solidFill>
                  <a:schemeClr val="tx1"/>
                </a:solidFill>
                <a:effectLst/>
                <a:latin typeface="Calibri" pitchFamily="34" charset="0"/>
                <a:cs typeface="Arial" pitchFamily="34" charset="0"/>
              </a:endParaRPr>
            </a:p>
            <a:p>
              <a:pPr marL="0" lvl="0" indent="0" algn="ctr" eaLnBrk="1" fontAlgn="base" latinLnBrk="0" hangingPunct="1">
                <a:lnSpc>
                  <a:spcPct val="100000"/>
                </a:lnSpc>
                <a:tabLst/>
              </a:pPr>
              <a:r>
                <a:rPr lang="en-US" sz="1200" dirty="0" smtClean="0">
                  <a:latin typeface="Calibri" pitchFamily="34" charset="0"/>
                  <a:cs typeface="Arial" pitchFamily="34" charset="0"/>
                </a:rPr>
                <a:t>Goods</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468" name="AutoShape 12"/>
            <p:cNvCxnSpPr>
              <a:cxnSpLocks noChangeShapeType="1"/>
            </p:cNvCxnSpPr>
            <p:nvPr/>
          </p:nvCxnSpPr>
          <p:spPr bwMode="auto">
            <a:xfrm>
              <a:off x="5971" y="6889"/>
              <a:ext cx="0" cy="458"/>
            </a:xfrm>
            <a:prstGeom prst="straightConnector1">
              <a:avLst/>
            </a:prstGeom>
            <a:noFill/>
            <a:ln w="38100">
              <a:solidFill>
                <a:srgbClr val="000000"/>
              </a:solidFill>
              <a:round/>
              <a:headEnd/>
              <a:tailEnd type="stealth" w="med" len="lg"/>
            </a:ln>
          </p:spPr>
        </p:cxnSp>
        <p:cxnSp>
          <p:nvCxnSpPr>
            <p:cNvPr id="19469" name="AutoShape 13"/>
            <p:cNvCxnSpPr>
              <a:cxnSpLocks noChangeShapeType="1"/>
            </p:cNvCxnSpPr>
            <p:nvPr/>
          </p:nvCxnSpPr>
          <p:spPr bwMode="auto">
            <a:xfrm>
              <a:off x="9099" y="6889"/>
              <a:ext cx="0" cy="458"/>
            </a:xfrm>
            <a:prstGeom prst="straightConnector1">
              <a:avLst/>
            </a:prstGeom>
            <a:noFill/>
            <a:ln w="38100">
              <a:solidFill>
                <a:srgbClr val="000000"/>
              </a:solidFill>
              <a:round/>
              <a:headEnd/>
              <a:tailEnd type="stealth" w="med" len="lg"/>
            </a:ln>
          </p:spPr>
        </p:cxnSp>
        <p:sp>
          <p:nvSpPr>
            <p:cNvPr id="19470" name="AutoShape 14"/>
            <p:cNvSpPr>
              <a:spLocks noChangeArrowheads="1"/>
            </p:cNvSpPr>
            <p:nvPr/>
          </p:nvSpPr>
          <p:spPr bwMode="auto">
            <a:xfrm>
              <a:off x="7106" y="2553"/>
              <a:ext cx="787" cy="2835"/>
            </a:xfrm>
            <a:prstGeom prst="roundRect">
              <a:avLst>
                <a:gd name="adj" fmla="val 500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uk-UA" sz="1400" b="0" i="0" u="none" strike="noStrike" cap="none" normalizeH="0" baseline="0" dirty="0" smtClean="0">
                <a:ln>
                  <a:noFill/>
                </a:ln>
                <a:solidFill>
                  <a:schemeClr val="tx1"/>
                </a:solidFill>
                <a:effectLst/>
                <a:latin typeface="Times New Roman" pitchFamily="18" charset="0"/>
                <a:cs typeface="Arial" pitchFamily="34" charset="0"/>
              </a:endParaRPr>
            </a:p>
            <a:p>
              <a:pPr lvl="0" algn="ctr" fontAlgn="base"/>
              <a:r>
                <a:rPr lang="ro-RO" sz="1200" dirty="0" smtClean="0"/>
                <a:t>DI</a:t>
              </a:r>
              <a:endParaRPr lang="en-US" sz="1200" dirty="0" smtClean="0"/>
            </a:p>
            <a:p>
              <a:pPr lvl="0" algn="ctr" fontAlgn="base"/>
              <a:r>
                <a:rPr lang="ro-RO" sz="1200" dirty="0" smtClean="0"/>
                <a:t>ST</a:t>
              </a:r>
              <a:endParaRPr lang="en-US" sz="1200" dirty="0" smtClean="0"/>
            </a:p>
            <a:p>
              <a:pPr lvl="0" algn="ctr" fontAlgn="base"/>
              <a:r>
                <a:rPr lang="ro-RO" sz="1200" dirty="0" smtClean="0"/>
                <a:t>RI</a:t>
              </a:r>
              <a:endParaRPr lang="en-US" sz="1200" dirty="0" smtClean="0"/>
            </a:p>
            <a:p>
              <a:pPr lvl="0" algn="ctr" fontAlgn="base"/>
              <a:r>
                <a:rPr lang="ro-RO" sz="1200" dirty="0" smtClean="0"/>
                <a:t>BU</a:t>
              </a:r>
              <a:endParaRPr lang="en-US" sz="1200" dirty="0" smtClean="0"/>
            </a:p>
            <a:p>
              <a:pPr lvl="0" algn="ctr" fontAlgn="base"/>
              <a:r>
                <a:rPr lang="ro-RO" sz="1200" dirty="0" smtClean="0"/>
                <a:t>TI</a:t>
              </a:r>
              <a:endParaRPr lang="en-US" sz="1200" dirty="0" smtClean="0"/>
            </a:p>
            <a:p>
              <a:pPr lvl="0" algn="ctr" fontAlgn="base"/>
              <a:r>
                <a:rPr lang="ro-RO" sz="1200" dirty="0" smtClean="0"/>
                <a:t>ON</a:t>
              </a:r>
              <a:endParaRPr lang="en-US" sz="1200" dirty="0" smtClean="0"/>
            </a:p>
            <a:p>
              <a:pPr lvl="0" algn="ctr" fontAlgn="base"/>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1" name="AutoShape 15"/>
            <p:cNvSpPr>
              <a:spLocks noChangeArrowheads="1"/>
            </p:cNvSpPr>
            <p:nvPr/>
          </p:nvSpPr>
          <p:spPr bwMode="auto">
            <a:xfrm>
              <a:off x="8514" y="2545"/>
              <a:ext cx="787" cy="2851"/>
            </a:xfrm>
            <a:prstGeom prst="roundRect">
              <a:avLst>
                <a:gd name="adj" fmla="val 500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uk-UA" sz="1600" b="0" i="0" u="none" strike="noStrike" cap="none" normalizeH="0" baseline="0" dirty="0" smtClean="0">
                <a:ln>
                  <a:noFill/>
                </a:ln>
                <a:solidFill>
                  <a:schemeClr val="tx1"/>
                </a:solidFill>
                <a:effectLst/>
                <a:latin typeface="Times New Roman" pitchFamily="18" charset="0"/>
                <a:cs typeface="Arial" pitchFamily="34" charset="0"/>
              </a:endParaRPr>
            </a:p>
            <a:p>
              <a:pPr marL="0" marR="0" lvl="0" indent="0" algn="ctr" defTabSz="914400" rtl="0" eaLnBrk="1" fontAlgn="base" latinLnBrk="0" hangingPunct="1">
                <a:lnSpc>
                  <a:spcPct val="100000"/>
                </a:lnSpc>
                <a:buClrTx/>
                <a:buSzTx/>
                <a:buFontTx/>
                <a:buNone/>
                <a:tabLst/>
              </a:pPr>
              <a:endParaRPr kumimoji="0" lang="uk-UA" sz="1200" b="0" i="0" u="none" strike="noStrike" cap="none" normalizeH="0" baseline="0" dirty="0" smtClean="0">
                <a:ln>
                  <a:noFill/>
                </a:ln>
                <a:solidFill>
                  <a:schemeClr val="tx1"/>
                </a:solidFill>
                <a:effectLst/>
                <a:latin typeface="Times New Roman" pitchFamily="18" charset="0"/>
                <a:cs typeface="Arial" pitchFamily="34" charset="0"/>
              </a:endParaRPr>
            </a:p>
            <a:p>
              <a:pPr lvl="0" algn="ctr" fontAlgn="base"/>
              <a:r>
                <a:rPr lang="ro-RO" sz="1200" dirty="0" smtClean="0"/>
                <a:t>E</a:t>
              </a:r>
              <a:endParaRPr lang="en-US" sz="1200" dirty="0" smtClean="0"/>
            </a:p>
            <a:p>
              <a:pPr lvl="0" algn="ctr" fontAlgn="base"/>
              <a:r>
                <a:rPr lang="ro-RO" sz="1200" dirty="0" smtClean="0"/>
                <a:t>X</a:t>
              </a:r>
              <a:endParaRPr lang="en-US" sz="1200" dirty="0" smtClean="0"/>
            </a:p>
            <a:p>
              <a:pPr lvl="0" algn="ctr" fontAlgn="base"/>
              <a:r>
                <a:rPr lang="ro-RO" sz="1200" dirty="0" smtClean="0"/>
                <a:t>C</a:t>
              </a:r>
              <a:endParaRPr lang="en-US" sz="1200" dirty="0" smtClean="0"/>
            </a:p>
            <a:p>
              <a:pPr lvl="0" algn="ctr" fontAlgn="base"/>
              <a:r>
                <a:rPr lang="ro-RO" sz="1200" dirty="0" smtClean="0"/>
                <a:t>H</a:t>
              </a:r>
              <a:endParaRPr lang="en-US" sz="1200" dirty="0" smtClean="0"/>
            </a:p>
            <a:p>
              <a:pPr lvl="0" algn="ctr" fontAlgn="base"/>
              <a:r>
                <a:rPr lang="ro-RO" sz="1200" dirty="0" smtClean="0"/>
                <a:t>A</a:t>
              </a:r>
              <a:endParaRPr lang="en-US" sz="1200" dirty="0" smtClean="0"/>
            </a:p>
            <a:p>
              <a:pPr lvl="0" algn="ctr" fontAlgn="base"/>
              <a:r>
                <a:rPr lang="ro-RO" sz="1200" dirty="0" smtClean="0"/>
                <a:t>N</a:t>
              </a:r>
              <a:endParaRPr lang="en-US" sz="1200" dirty="0" smtClean="0"/>
            </a:p>
            <a:p>
              <a:pPr lvl="0" algn="ctr" fontAlgn="base"/>
              <a:r>
                <a:rPr lang="ro-RO" sz="1200" dirty="0" smtClean="0"/>
                <a:t>G</a:t>
              </a:r>
              <a:endParaRPr lang="en-US" sz="1200" dirty="0" smtClean="0"/>
            </a:p>
            <a:p>
              <a:pPr lvl="0" algn="ctr" fontAlgn="base"/>
              <a:r>
                <a:rPr lang="ro-RO" sz="1200" dirty="0" smtClean="0"/>
                <a:t>E</a:t>
              </a:r>
              <a:endParaRPr lang="en-US" sz="1200" dirty="0" smtClean="0"/>
            </a:p>
            <a:p>
              <a:pPr lvl="0" algn="ctr" fontAlgn="base"/>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2" name="AutoShape 16"/>
            <p:cNvSpPr>
              <a:spLocks noChangeArrowheads="1"/>
            </p:cNvSpPr>
            <p:nvPr/>
          </p:nvSpPr>
          <p:spPr bwMode="auto">
            <a:xfrm>
              <a:off x="9922" y="2527"/>
              <a:ext cx="788" cy="2851"/>
            </a:xfrm>
            <a:prstGeom prst="roundRect">
              <a:avLst>
                <a:gd name="adj" fmla="val 50000"/>
              </a:avLst>
            </a:prstGeom>
            <a:solidFill>
              <a:srgbClr val="FFFFFF"/>
            </a:solidFill>
            <a:ln w="9525">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endParaRPr kumimoji="0" lang="uk-UA" sz="400" b="0" i="0" u="none" strike="noStrike" cap="none" normalizeH="0" baseline="0" dirty="0" smtClean="0">
                <a:ln>
                  <a:noFill/>
                </a:ln>
                <a:solidFill>
                  <a:schemeClr val="tx1"/>
                </a:solidFill>
                <a:effectLst/>
                <a:latin typeface="Times New Roman" pitchFamily="18" charset="0"/>
                <a:cs typeface="Arial" pitchFamily="34" charset="0"/>
              </a:endParaRPr>
            </a:p>
            <a:p>
              <a:pPr lvl="0" algn="ctr" fontAlgn="base"/>
              <a:r>
                <a:rPr lang="ro-RO" sz="1200" dirty="0" smtClean="0"/>
                <a:t>CO</a:t>
              </a:r>
              <a:endParaRPr lang="en-US" sz="1200" dirty="0" smtClean="0"/>
            </a:p>
            <a:p>
              <a:pPr lvl="0" algn="ctr" fontAlgn="base"/>
              <a:r>
                <a:rPr lang="ro-RO" sz="1200" dirty="0" smtClean="0"/>
                <a:t>NS</a:t>
              </a:r>
              <a:endParaRPr lang="en-US" sz="1200" dirty="0" smtClean="0"/>
            </a:p>
            <a:p>
              <a:pPr lvl="0" algn="ctr" fontAlgn="base"/>
              <a:r>
                <a:rPr lang="ro-RO" sz="1200" dirty="0" smtClean="0"/>
                <a:t>UM</a:t>
              </a:r>
              <a:endParaRPr lang="en-US" sz="1200" dirty="0" smtClean="0"/>
            </a:p>
            <a:p>
              <a:pPr lvl="0" algn="ctr" fontAlgn="base"/>
              <a:r>
                <a:rPr lang="ro-RO" sz="1200" dirty="0" smtClean="0"/>
                <a:t>PT</a:t>
              </a:r>
              <a:endParaRPr lang="en-US" sz="1200" dirty="0" smtClean="0"/>
            </a:p>
            <a:p>
              <a:pPr lvl="0" algn="ctr" fontAlgn="base"/>
              <a:r>
                <a:rPr lang="ro-RO" sz="1200" dirty="0" smtClean="0"/>
                <a:t>IO</a:t>
              </a:r>
              <a:endParaRPr lang="en-US" sz="1200" dirty="0" smtClean="0"/>
            </a:p>
            <a:p>
              <a:pPr lvl="0" algn="ctr" fontAlgn="base"/>
              <a:r>
                <a:rPr lang="ro-RO" sz="1200" dirty="0" smtClean="0"/>
                <a:t>N</a:t>
              </a:r>
              <a:endParaRPr lang="en-US" sz="1200" dirty="0" smtClean="0"/>
            </a:p>
            <a:p>
              <a:pPr lvl="0" algn="ctr" fontAlgn="base"/>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a:p>
              <a:pPr lvl="0" algn="ctr" fontAlgn="base"/>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473" name="AutoShape 17"/>
            <p:cNvCxnSpPr>
              <a:cxnSpLocks noChangeShapeType="1"/>
            </p:cNvCxnSpPr>
            <p:nvPr/>
          </p:nvCxnSpPr>
          <p:spPr bwMode="auto">
            <a:xfrm>
              <a:off x="7442" y="5408"/>
              <a:ext cx="1" cy="879"/>
            </a:xfrm>
            <a:prstGeom prst="straightConnector1">
              <a:avLst/>
            </a:prstGeom>
            <a:noFill/>
            <a:ln w="38100">
              <a:solidFill>
                <a:srgbClr val="000000"/>
              </a:solidFill>
              <a:round/>
              <a:headEnd/>
              <a:tailEnd type="stealth" w="med" len="lg"/>
            </a:ln>
          </p:spPr>
        </p:cxnSp>
        <p:cxnSp>
          <p:nvCxnSpPr>
            <p:cNvPr id="19474" name="AutoShape 18"/>
            <p:cNvCxnSpPr>
              <a:cxnSpLocks noChangeShapeType="1"/>
            </p:cNvCxnSpPr>
            <p:nvPr/>
          </p:nvCxnSpPr>
          <p:spPr bwMode="auto">
            <a:xfrm>
              <a:off x="7556" y="5401"/>
              <a:ext cx="0" cy="886"/>
            </a:xfrm>
            <a:prstGeom prst="straightConnector1">
              <a:avLst/>
            </a:prstGeom>
            <a:noFill/>
            <a:ln w="38100">
              <a:solidFill>
                <a:srgbClr val="000000"/>
              </a:solidFill>
              <a:round/>
              <a:headEnd type="stealth" w="med" len="lg"/>
              <a:tailEnd type="none" w="med" len="lg"/>
            </a:ln>
          </p:spPr>
        </p:cxnSp>
        <p:cxnSp>
          <p:nvCxnSpPr>
            <p:cNvPr id="19475" name="AutoShape 19"/>
            <p:cNvCxnSpPr>
              <a:cxnSpLocks noChangeShapeType="1"/>
            </p:cNvCxnSpPr>
            <p:nvPr/>
          </p:nvCxnSpPr>
          <p:spPr bwMode="auto">
            <a:xfrm>
              <a:off x="4736" y="3053"/>
              <a:ext cx="0" cy="3238"/>
            </a:xfrm>
            <a:prstGeom prst="straightConnector1">
              <a:avLst/>
            </a:prstGeom>
            <a:noFill/>
            <a:ln w="38100">
              <a:solidFill>
                <a:srgbClr val="000000"/>
              </a:solidFill>
              <a:round/>
              <a:headEnd/>
              <a:tailEnd type="stealth" w="med" len="lg"/>
            </a:ln>
          </p:spPr>
        </p:cxnSp>
        <p:sp>
          <p:nvSpPr>
            <p:cNvPr id="19476" name="Text Box 20"/>
            <p:cNvSpPr txBox="1">
              <a:spLocks noChangeArrowheads="1"/>
            </p:cNvSpPr>
            <p:nvPr/>
          </p:nvSpPr>
          <p:spPr bwMode="auto">
            <a:xfrm>
              <a:off x="3773" y="2798"/>
              <a:ext cx="2317" cy="63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r>
                <a:rPr lang="ro-RO" sz="1200" dirty="0" smtClean="0"/>
                <a:t>Production</a:t>
              </a:r>
              <a:r>
                <a:rPr lang="en-US" sz="1200" dirty="0" smtClean="0"/>
                <a:t> Resources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19477" name="Text Box 21"/>
            <p:cNvSpPr txBox="1">
              <a:spLocks noChangeArrowheads="1"/>
            </p:cNvSpPr>
            <p:nvPr/>
          </p:nvSpPr>
          <p:spPr bwMode="auto">
            <a:xfrm>
              <a:off x="3836" y="1190"/>
              <a:ext cx="5465" cy="556"/>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lvl="0" algn="ctr" fontAlgn="base"/>
              <a:r>
                <a:rPr lang="ro-RO" sz="1400" dirty="0" smtClean="0"/>
                <a:t>the </a:t>
              </a:r>
              <a:r>
                <a:rPr lang="en-US" sz="1400" dirty="0" smtClean="0"/>
                <a:t>R</a:t>
              </a:r>
              <a:r>
                <a:rPr lang="ro-RO" sz="1400" dirty="0" smtClean="0"/>
                <a:t>eproduction </a:t>
              </a:r>
              <a:r>
                <a:rPr lang="en-US" sz="1400" dirty="0" smtClean="0"/>
                <a:t>C</a:t>
              </a:r>
              <a:r>
                <a:rPr lang="ro-RO" sz="1400" dirty="0" smtClean="0"/>
                <a:t>ycle</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478" name="AutoShape 22"/>
            <p:cNvCxnSpPr>
              <a:cxnSpLocks noChangeShapeType="1"/>
            </p:cNvCxnSpPr>
            <p:nvPr/>
          </p:nvCxnSpPr>
          <p:spPr bwMode="auto">
            <a:xfrm flipV="1">
              <a:off x="4927" y="3430"/>
              <a:ext cx="0" cy="3158"/>
            </a:xfrm>
            <a:prstGeom prst="straightConnector1">
              <a:avLst/>
            </a:prstGeom>
            <a:noFill/>
            <a:ln w="38100">
              <a:solidFill>
                <a:srgbClr val="000000"/>
              </a:solidFill>
              <a:round/>
              <a:headEnd/>
              <a:tailEnd type="stealth" w="med" len="lg"/>
            </a:ln>
          </p:spPr>
        </p:cxnSp>
        <p:sp>
          <p:nvSpPr>
            <p:cNvPr id="19479" name="Text Box 23"/>
            <p:cNvSpPr txBox="1">
              <a:spLocks noChangeArrowheads="1"/>
            </p:cNvSpPr>
            <p:nvPr/>
          </p:nvSpPr>
          <p:spPr bwMode="auto">
            <a:xfrm>
              <a:off x="3781" y="3654"/>
              <a:ext cx="1018" cy="1604"/>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fontAlgn="base"/>
              <a:endParaRPr kumimoji="0" lang="en-US" sz="1100" b="0" i="1" u="none" strike="noStrike" cap="none" normalizeH="0" baseline="0" dirty="0" smtClean="0">
                <a:ln>
                  <a:noFill/>
                </a:ln>
                <a:solidFill>
                  <a:schemeClr val="tx1"/>
                </a:solidFill>
                <a:effectLst/>
                <a:latin typeface="Calibri" pitchFamily="34" charset="0"/>
                <a:cs typeface="Arial" pitchFamily="34" charset="0"/>
              </a:endParaRPr>
            </a:p>
            <a:p>
              <a:pPr fontAlgn="base"/>
              <a:endParaRPr lang="en-US" sz="1100" i="1" dirty="0" smtClean="0">
                <a:latin typeface="Calibri" pitchFamily="34" charset="0"/>
                <a:cs typeface="Arial" pitchFamily="34" charset="0"/>
              </a:endParaRPr>
            </a:p>
            <a:p>
              <a:pPr fontAlgn="base"/>
              <a:r>
                <a:rPr kumimoji="0" lang="en-US" sz="1100" b="1" i="1" u="none" strike="noStrike" cap="none" normalizeH="0" baseline="0" dirty="0" smtClean="0">
                  <a:ln>
                    <a:noFill/>
                  </a:ln>
                  <a:solidFill>
                    <a:srgbClr val="FF0000"/>
                  </a:solidFill>
                  <a:effectLst/>
                  <a:latin typeface="Calibri" pitchFamily="34" charset="0"/>
                  <a:cs typeface="Arial" pitchFamily="34" charset="0"/>
                </a:rPr>
                <a:t>Industrial Wastes </a:t>
              </a:r>
              <a:endParaRPr kumimoji="0" lang="ru-RU" sz="1800" b="1" i="0" u="none" strike="noStrike" cap="none" normalizeH="0" baseline="0" dirty="0" smtClean="0">
                <a:ln>
                  <a:noFill/>
                </a:ln>
                <a:solidFill>
                  <a:srgbClr val="FF0000"/>
                </a:solidFill>
                <a:effectLst/>
                <a:latin typeface="Arial" pitchFamily="34" charset="0"/>
                <a:cs typeface="Arial" pitchFamily="34" charset="0"/>
              </a:endParaRPr>
            </a:p>
          </p:txBody>
        </p:sp>
        <p:sp>
          <p:nvSpPr>
            <p:cNvPr id="19480" name="Text Box 24"/>
            <p:cNvSpPr txBox="1">
              <a:spLocks noChangeArrowheads="1"/>
            </p:cNvSpPr>
            <p:nvPr/>
          </p:nvSpPr>
          <p:spPr bwMode="auto">
            <a:xfrm>
              <a:off x="7430" y="7963"/>
              <a:ext cx="3149" cy="479"/>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r>
                <a:rPr lang="en-US" sz="1100" dirty="0" smtClean="0"/>
                <a:t>D</a:t>
              </a:r>
              <a:r>
                <a:rPr lang="ro-RO" sz="1100" dirty="0" smtClean="0"/>
                <a:t>isposal of </a:t>
              </a:r>
              <a:r>
                <a:rPr lang="en-US" sz="1100" dirty="0" smtClean="0"/>
                <a:t>W</a:t>
              </a:r>
              <a:r>
                <a:rPr lang="ro-RO" sz="1100" dirty="0" smtClean="0"/>
                <a:t>aste, </a:t>
              </a:r>
              <a:r>
                <a:rPr lang="en-US" sz="1100" dirty="0" smtClean="0"/>
                <a:t>C</a:t>
              </a:r>
              <a:r>
                <a:rPr lang="ro-RO" sz="1100" dirty="0" smtClean="0"/>
                <a:t>onservation</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481" name="AutoShape 25"/>
            <p:cNvCxnSpPr>
              <a:cxnSpLocks noChangeShapeType="1"/>
            </p:cNvCxnSpPr>
            <p:nvPr/>
          </p:nvCxnSpPr>
          <p:spPr bwMode="auto">
            <a:xfrm>
              <a:off x="9820" y="7770"/>
              <a:ext cx="2" cy="193"/>
            </a:xfrm>
            <a:prstGeom prst="straightConnector1">
              <a:avLst/>
            </a:prstGeom>
            <a:noFill/>
            <a:ln w="9525">
              <a:solidFill>
                <a:srgbClr val="000000"/>
              </a:solidFill>
              <a:round/>
              <a:headEnd/>
              <a:tailEnd type="none" w="med" len="lg"/>
            </a:ln>
          </p:spPr>
        </p:cxnSp>
        <p:sp>
          <p:nvSpPr>
            <p:cNvPr id="19482" name="Text Box 26"/>
            <p:cNvSpPr txBox="1">
              <a:spLocks noChangeArrowheads="1"/>
            </p:cNvSpPr>
            <p:nvPr/>
          </p:nvSpPr>
          <p:spPr bwMode="auto">
            <a:xfrm>
              <a:off x="7442" y="7335"/>
              <a:ext cx="3152" cy="5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r>
                <a:rPr lang="ro-RO" sz="1100" dirty="0" smtClean="0"/>
                <a:t>Potential recoverable resources</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483" name="AutoShape 27"/>
            <p:cNvCxnSpPr>
              <a:cxnSpLocks noChangeShapeType="1"/>
            </p:cNvCxnSpPr>
            <p:nvPr/>
          </p:nvCxnSpPr>
          <p:spPr bwMode="auto">
            <a:xfrm>
              <a:off x="2122" y="7546"/>
              <a:ext cx="3968" cy="2"/>
            </a:xfrm>
            <a:prstGeom prst="straightConnector1">
              <a:avLst/>
            </a:prstGeom>
            <a:noFill/>
            <a:ln w="38100">
              <a:solidFill>
                <a:srgbClr val="000000"/>
              </a:solidFill>
              <a:round/>
              <a:headEnd type="stealth" w="med" len="lg"/>
              <a:tailEnd/>
            </a:ln>
          </p:spPr>
        </p:cxnSp>
        <p:sp>
          <p:nvSpPr>
            <p:cNvPr id="19484" name="Text Box 28"/>
            <p:cNvSpPr txBox="1">
              <a:spLocks noChangeArrowheads="1"/>
            </p:cNvSpPr>
            <p:nvPr/>
          </p:nvSpPr>
          <p:spPr bwMode="auto">
            <a:xfrm>
              <a:off x="4581" y="7335"/>
              <a:ext cx="2782" cy="515"/>
            </a:xfrm>
            <a:prstGeom prst="rect">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pPr lvl="0" fontAlgn="base"/>
              <a:r>
                <a:rPr lang="en-US" sz="1100" dirty="0" smtClean="0"/>
                <a:t>Real </a:t>
              </a:r>
              <a:r>
                <a:rPr lang="ro-RO" sz="1100" dirty="0" smtClean="0"/>
                <a:t>recoverable resources</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cxnSp>
          <p:nvCxnSpPr>
            <p:cNvPr id="19485" name="AutoShape 29"/>
            <p:cNvCxnSpPr>
              <a:cxnSpLocks noChangeShapeType="1"/>
            </p:cNvCxnSpPr>
            <p:nvPr/>
          </p:nvCxnSpPr>
          <p:spPr bwMode="auto">
            <a:xfrm>
              <a:off x="8846" y="5412"/>
              <a:ext cx="1" cy="879"/>
            </a:xfrm>
            <a:prstGeom prst="straightConnector1">
              <a:avLst/>
            </a:prstGeom>
            <a:noFill/>
            <a:ln w="38100">
              <a:solidFill>
                <a:srgbClr val="000000"/>
              </a:solidFill>
              <a:round/>
              <a:headEnd/>
              <a:tailEnd type="stealth" w="med" len="lg"/>
            </a:ln>
          </p:spPr>
        </p:cxnSp>
        <p:cxnSp>
          <p:nvCxnSpPr>
            <p:cNvPr id="19486" name="AutoShape 30"/>
            <p:cNvCxnSpPr>
              <a:cxnSpLocks noChangeShapeType="1"/>
            </p:cNvCxnSpPr>
            <p:nvPr/>
          </p:nvCxnSpPr>
          <p:spPr bwMode="auto">
            <a:xfrm>
              <a:off x="8960" y="5404"/>
              <a:ext cx="0" cy="887"/>
            </a:xfrm>
            <a:prstGeom prst="straightConnector1">
              <a:avLst/>
            </a:prstGeom>
            <a:noFill/>
            <a:ln w="38100">
              <a:solidFill>
                <a:srgbClr val="000000"/>
              </a:solidFill>
              <a:round/>
              <a:headEnd type="stealth" w="med" len="lg"/>
              <a:tailEnd type="none" w="med" len="lg"/>
            </a:ln>
          </p:spPr>
        </p:cxnSp>
        <p:cxnSp>
          <p:nvCxnSpPr>
            <p:cNvPr id="19487" name="AutoShape 31"/>
            <p:cNvCxnSpPr>
              <a:cxnSpLocks noChangeShapeType="1"/>
            </p:cNvCxnSpPr>
            <p:nvPr/>
          </p:nvCxnSpPr>
          <p:spPr bwMode="auto">
            <a:xfrm>
              <a:off x="10258" y="5378"/>
              <a:ext cx="2" cy="913"/>
            </a:xfrm>
            <a:prstGeom prst="straightConnector1">
              <a:avLst/>
            </a:prstGeom>
            <a:noFill/>
            <a:ln w="38100">
              <a:solidFill>
                <a:srgbClr val="000000"/>
              </a:solidFill>
              <a:round/>
              <a:headEnd/>
              <a:tailEnd type="stealth" w="med" len="lg"/>
            </a:ln>
          </p:spPr>
        </p:cxnSp>
        <p:cxnSp>
          <p:nvCxnSpPr>
            <p:cNvPr id="19488" name="AutoShape 32"/>
            <p:cNvCxnSpPr>
              <a:cxnSpLocks noChangeShapeType="1"/>
            </p:cNvCxnSpPr>
            <p:nvPr/>
          </p:nvCxnSpPr>
          <p:spPr bwMode="auto">
            <a:xfrm>
              <a:off x="10372" y="5371"/>
              <a:ext cx="0" cy="887"/>
            </a:xfrm>
            <a:prstGeom prst="straightConnector1">
              <a:avLst/>
            </a:prstGeom>
            <a:noFill/>
            <a:ln w="38100">
              <a:solidFill>
                <a:srgbClr val="000000"/>
              </a:solidFill>
              <a:round/>
              <a:headEnd type="stealth" w="med" len="lg"/>
              <a:tailEnd type="none" w="med" len="lg"/>
            </a:ln>
          </p:spPr>
        </p:cxnSp>
        <p:sp>
          <p:nvSpPr>
            <p:cNvPr id="19489" name="AutoShape 33"/>
            <p:cNvSpPr>
              <a:spLocks noChangeArrowheads="1"/>
            </p:cNvSpPr>
            <p:nvPr/>
          </p:nvSpPr>
          <p:spPr bwMode="auto">
            <a:xfrm>
              <a:off x="4322" y="6289"/>
              <a:ext cx="6388" cy="669"/>
            </a:xfrm>
            <a:prstGeom prst="roundRect">
              <a:avLst>
                <a:gd name="adj" fmla="val 50000"/>
              </a:avLst>
            </a:prstGeom>
            <a:solidFill>
              <a:srgbClr val="D8D8D8"/>
            </a:solidFill>
            <a:ln w="19050">
              <a:solidFill>
                <a:srgbClr val="000000"/>
              </a:solidFill>
              <a:round/>
              <a:headEnd/>
              <a:tailEnd/>
            </a:ln>
          </p:spPr>
          <p:txBody>
            <a:bodyPr vert="horz" wrap="square" lIns="91440" tIns="45720" rIns="91440" bIns="45720" numCol="1" anchor="t" anchorCtr="0" compatLnSpc="1">
              <a:prstTxWarp prst="textNoShape">
                <a:avLst/>
              </a:prstTxWarp>
            </a:bodyPr>
            <a:lstStyle/>
            <a:p>
              <a:pPr marL="0" marR="0" lvl="0" indent="0" algn="ctr" defTabSz="914400" rtl="0" eaLnBrk="1" fontAlgn="base" latinLnBrk="0" hangingPunct="1">
                <a:lnSpc>
                  <a:spcPct val="100000"/>
                </a:lnSpc>
                <a:buClrTx/>
                <a:buSzTx/>
                <a:buFontTx/>
                <a:buNone/>
                <a:tabLst/>
              </a:pPr>
              <a:r>
                <a:rPr kumimoji="0" lang="en-US" sz="1200" b="1" i="0" u="none" strike="noStrike" cap="none" normalizeH="0" baseline="0" dirty="0" smtClean="0">
                  <a:ln>
                    <a:noFill/>
                  </a:ln>
                  <a:solidFill>
                    <a:schemeClr val="tx1"/>
                  </a:solidFill>
                  <a:effectLst/>
                  <a:latin typeface="Calibri" pitchFamily="34" charset="0"/>
                  <a:cs typeface="Arial" pitchFamily="34" charset="0"/>
                </a:rPr>
                <a:t> </a:t>
              </a:r>
              <a:r>
                <a:rPr kumimoji="0" lang="en-US" sz="1200" b="1" i="0" u="none" strike="noStrike" cap="none" normalizeH="0" baseline="0" dirty="0" smtClean="0">
                  <a:ln>
                    <a:noFill/>
                  </a:ln>
                  <a:solidFill>
                    <a:srgbClr val="FF0000"/>
                  </a:solidFill>
                  <a:effectLst/>
                  <a:latin typeface="Calibri" pitchFamily="34" charset="0"/>
                  <a:cs typeface="Arial" pitchFamily="34" charset="0"/>
                </a:rPr>
                <a:t>WASTES</a:t>
              </a:r>
              <a:endParaRPr kumimoji="0" lang="ru-RU" sz="1800" b="0" i="0" u="none" strike="noStrike" cap="none" normalizeH="0" baseline="0" dirty="0" smtClean="0">
                <a:ln>
                  <a:noFill/>
                </a:ln>
                <a:solidFill>
                  <a:srgbClr val="FF0000"/>
                </a:solidFill>
                <a:effectLst/>
                <a:latin typeface="Arial" pitchFamily="34" charset="0"/>
                <a:cs typeface="Arial" pitchFamily="34" charset="0"/>
              </a:endParaRPr>
            </a:p>
          </p:txBody>
        </p:sp>
        <p:sp>
          <p:nvSpPr>
            <p:cNvPr id="19490" name="Text Box 34"/>
            <p:cNvSpPr txBox="1">
              <a:spLocks noChangeArrowheads="1"/>
            </p:cNvSpPr>
            <p:nvPr/>
          </p:nvSpPr>
          <p:spPr bwMode="auto">
            <a:xfrm>
              <a:off x="2610" y="1824"/>
              <a:ext cx="4066" cy="703"/>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R="95250" lvl="0" algn="ctr" fontAlgn="base"/>
              <a:r>
                <a:rPr lang="ro-RO" sz="1600" b="1" i="1" dirty="0" smtClean="0">
                  <a:solidFill>
                    <a:schemeClr val="tx2"/>
                  </a:solidFill>
                </a:rPr>
                <a:t>Production</a:t>
              </a:r>
              <a:r>
                <a:rPr lang="en-US" sz="1600" b="1" i="1" dirty="0" smtClean="0">
                  <a:solidFill>
                    <a:schemeClr val="tx2"/>
                  </a:solidFill>
                </a:rPr>
                <a:t> </a:t>
              </a:r>
              <a:r>
                <a:rPr lang="ro-RO" sz="1600" b="1" i="1" dirty="0" smtClean="0">
                  <a:solidFill>
                    <a:schemeClr val="tx2"/>
                  </a:solidFill>
                </a:rPr>
                <a:t> process</a:t>
              </a:r>
              <a:r>
                <a:rPr lang="en-US" sz="1600" b="1" i="1" dirty="0" smtClean="0">
                  <a:solidFill>
                    <a:schemeClr val="tx2"/>
                  </a:solidFill>
                </a:rPr>
                <a:t> </a:t>
              </a:r>
              <a:endParaRPr kumimoji="0" lang="ru-RU" sz="1600" b="1" i="1" u="none" strike="noStrike" cap="none" normalizeH="0" baseline="0" dirty="0" smtClean="0">
                <a:ln>
                  <a:noFill/>
                </a:ln>
                <a:solidFill>
                  <a:schemeClr val="tx2"/>
                </a:solidFill>
                <a:effectLst/>
                <a:latin typeface="Arial" pitchFamily="34" charset="0"/>
                <a:cs typeface="Arial" pitchFamily="34" charset="0"/>
              </a:endParaRPr>
            </a:p>
          </p:txBody>
        </p:sp>
        <p:cxnSp>
          <p:nvCxnSpPr>
            <p:cNvPr id="19491" name="AutoShape 35"/>
            <p:cNvCxnSpPr>
              <a:cxnSpLocks noChangeShapeType="1"/>
            </p:cNvCxnSpPr>
            <p:nvPr/>
          </p:nvCxnSpPr>
          <p:spPr bwMode="auto">
            <a:xfrm>
              <a:off x="6485" y="4055"/>
              <a:ext cx="621" cy="4"/>
            </a:xfrm>
            <a:prstGeom prst="straightConnector1">
              <a:avLst/>
            </a:prstGeom>
            <a:noFill/>
            <a:ln w="38100">
              <a:solidFill>
                <a:srgbClr val="000000"/>
              </a:solidFill>
              <a:round/>
              <a:headEnd/>
              <a:tailEnd type="stealth" w="med" len="lg"/>
            </a:ln>
          </p:spPr>
        </p:cxnSp>
        <p:cxnSp>
          <p:nvCxnSpPr>
            <p:cNvPr id="19492" name="AutoShape 36"/>
            <p:cNvCxnSpPr>
              <a:cxnSpLocks noChangeShapeType="1"/>
              <a:endCxn id="19480" idx="1"/>
            </p:cNvCxnSpPr>
            <p:nvPr/>
          </p:nvCxnSpPr>
          <p:spPr bwMode="auto">
            <a:xfrm flipV="1">
              <a:off x="2122" y="8203"/>
              <a:ext cx="5308" cy="41"/>
            </a:xfrm>
            <a:prstGeom prst="straightConnector1">
              <a:avLst/>
            </a:prstGeom>
            <a:noFill/>
            <a:ln w="38100">
              <a:solidFill>
                <a:srgbClr val="000000"/>
              </a:solidFill>
              <a:prstDash val="sysDot"/>
              <a:round/>
              <a:headEnd type="stealth" w="med" len="lg"/>
              <a:tailEnd/>
            </a:ln>
          </p:spPr>
        </p:cxnSp>
        <p:sp>
          <p:nvSpPr>
            <p:cNvPr id="19493" name="Text Box 37"/>
            <p:cNvSpPr txBox="1">
              <a:spLocks noChangeArrowheads="1"/>
            </p:cNvSpPr>
            <p:nvPr/>
          </p:nvSpPr>
          <p:spPr bwMode="auto">
            <a:xfrm>
              <a:off x="6485" y="1824"/>
              <a:ext cx="3437" cy="729"/>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R="95250" lvl="0" algn="ctr" fontAlgn="base"/>
              <a:r>
                <a:rPr lang="en-US" sz="1600" b="1" i="1" dirty="0" smtClean="0">
                  <a:solidFill>
                    <a:schemeClr val="tx2"/>
                  </a:solidFill>
                </a:rPr>
                <a:t>Commercial </a:t>
              </a:r>
              <a:r>
                <a:rPr lang="ro-RO" sz="1600" b="1" i="1" dirty="0" smtClean="0">
                  <a:solidFill>
                    <a:schemeClr val="tx2"/>
                  </a:solidFill>
                </a:rPr>
                <a:t>process</a:t>
              </a:r>
              <a:endParaRPr kumimoji="0" lang="ru-RU" sz="1600" b="1" i="1" u="none" strike="noStrike" cap="none" normalizeH="0" baseline="0" dirty="0" smtClean="0">
                <a:ln>
                  <a:noFill/>
                </a:ln>
                <a:solidFill>
                  <a:schemeClr val="tx2"/>
                </a:solidFill>
                <a:effectLst/>
                <a:latin typeface="Arial" pitchFamily="34" charset="0"/>
                <a:cs typeface="Arial" pitchFamily="34" charset="0"/>
              </a:endParaRPr>
            </a:p>
          </p:txBody>
        </p:sp>
        <p:cxnSp>
          <p:nvCxnSpPr>
            <p:cNvPr id="19494" name="AutoShape 38"/>
            <p:cNvCxnSpPr>
              <a:cxnSpLocks noChangeShapeType="1"/>
            </p:cNvCxnSpPr>
            <p:nvPr/>
          </p:nvCxnSpPr>
          <p:spPr bwMode="auto">
            <a:xfrm>
              <a:off x="7893" y="4051"/>
              <a:ext cx="621" cy="4"/>
            </a:xfrm>
            <a:prstGeom prst="straightConnector1">
              <a:avLst/>
            </a:prstGeom>
            <a:noFill/>
            <a:ln w="38100">
              <a:solidFill>
                <a:srgbClr val="000000"/>
              </a:solidFill>
              <a:round/>
              <a:headEnd/>
              <a:tailEnd type="stealth" w="med" len="lg"/>
            </a:ln>
          </p:spPr>
        </p:cxnSp>
        <p:cxnSp>
          <p:nvCxnSpPr>
            <p:cNvPr id="19495" name="AutoShape 39"/>
            <p:cNvCxnSpPr>
              <a:cxnSpLocks noChangeShapeType="1"/>
            </p:cNvCxnSpPr>
            <p:nvPr/>
          </p:nvCxnSpPr>
          <p:spPr bwMode="auto">
            <a:xfrm>
              <a:off x="9301" y="4048"/>
              <a:ext cx="621" cy="3"/>
            </a:xfrm>
            <a:prstGeom prst="straightConnector1">
              <a:avLst/>
            </a:prstGeom>
            <a:noFill/>
            <a:ln w="38100">
              <a:solidFill>
                <a:srgbClr val="000000"/>
              </a:solidFill>
              <a:round/>
              <a:headEnd/>
              <a:tailEnd type="stealth" w="med" len="lg"/>
            </a:ln>
          </p:spPr>
        </p:cxnSp>
        <p:sp>
          <p:nvSpPr>
            <p:cNvPr id="19496" name="Text Box 40"/>
            <p:cNvSpPr txBox="1">
              <a:spLocks noChangeArrowheads="1"/>
            </p:cNvSpPr>
            <p:nvPr/>
          </p:nvSpPr>
          <p:spPr bwMode="auto">
            <a:xfrm>
              <a:off x="2440" y="6116"/>
              <a:ext cx="2141" cy="1559"/>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L="0" marR="95250" lvl="0" indent="0" algn="ctr" defTabSz="914400" rtl="0" eaLnBrk="1" fontAlgn="base" latinLnBrk="0" hangingPunct="1">
                <a:lnSpc>
                  <a:spcPct val="100000"/>
                </a:lnSpc>
                <a:buClrTx/>
                <a:buSzTx/>
                <a:buFontTx/>
                <a:buNone/>
                <a:tabLst/>
              </a:pPr>
              <a:r>
                <a:rPr kumimoji="0" lang="en-US" sz="1600" b="1" i="1" u="none" strike="noStrike" cap="none" normalizeH="0" baseline="0" dirty="0" smtClean="0">
                  <a:ln>
                    <a:noFill/>
                  </a:ln>
                  <a:solidFill>
                    <a:schemeClr val="tx2"/>
                  </a:solidFill>
                  <a:effectLst/>
                  <a:latin typeface="Calibri" pitchFamily="34" charset="0"/>
                  <a:cs typeface="Arial" pitchFamily="34" charset="0"/>
                </a:rPr>
                <a:t>Waste Management Process </a:t>
              </a:r>
              <a:endParaRPr kumimoji="0" lang="ru-RU" sz="1600" b="1" i="0" u="none" strike="noStrike" cap="none" normalizeH="0" baseline="0" dirty="0" smtClean="0">
                <a:ln>
                  <a:noFill/>
                </a:ln>
                <a:solidFill>
                  <a:schemeClr val="tx2"/>
                </a:solidFill>
                <a:effectLst/>
                <a:latin typeface="Arial" pitchFamily="34" charset="0"/>
                <a:cs typeface="Arial" pitchFamily="34" charset="0"/>
              </a:endParaRPr>
            </a:p>
          </p:txBody>
        </p:sp>
        <p:cxnSp>
          <p:nvCxnSpPr>
            <p:cNvPr id="19497" name="AutoShape 41"/>
            <p:cNvCxnSpPr>
              <a:cxnSpLocks noChangeShapeType="1"/>
            </p:cNvCxnSpPr>
            <p:nvPr/>
          </p:nvCxnSpPr>
          <p:spPr bwMode="auto">
            <a:xfrm>
              <a:off x="5482" y="3444"/>
              <a:ext cx="0" cy="615"/>
            </a:xfrm>
            <a:prstGeom prst="straightConnector1">
              <a:avLst/>
            </a:prstGeom>
            <a:noFill/>
            <a:ln w="38100">
              <a:solidFill>
                <a:srgbClr val="000000"/>
              </a:solidFill>
              <a:round/>
              <a:headEnd/>
              <a:tailEnd type="stealth" w="med" len="lg"/>
            </a:ln>
          </p:spPr>
        </p:cxnSp>
        <p:cxnSp>
          <p:nvCxnSpPr>
            <p:cNvPr id="19498" name="AutoShape 42"/>
            <p:cNvCxnSpPr>
              <a:cxnSpLocks noChangeShapeType="1"/>
            </p:cNvCxnSpPr>
            <p:nvPr/>
          </p:nvCxnSpPr>
          <p:spPr bwMode="auto">
            <a:xfrm>
              <a:off x="3564" y="8881"/>
              <a:ext cx="1409" cy="0"/>
            </a:xfrm>
            <a:prstGeom prst="straightConnector1">
              <a:avLst/>
            </a:prstGeom>
            <a:noFill/>
            <a:ln w="38100">
              <a:solidFill>
                <a:srgbClr val="000000"/>
              </a:solidFill>
              <a:round/>
              <a:headEnd type="none" w="med" len="lg"/>
              <a:tailEnd type="stealth" w="med" len="lg"/>
            </a:ln>
          </p:spPr>
        </p:cxnSp>
        <p:cxnSp>
          <p:nvCxnSpPr>
            <p:cNvPr id="19499" name="AutoShape 43"/>
            <p:cNvCxnSpPr>
              <a:cxnSpLocks noChangeShapeType="1"/>
            </p:cNvCxnSpPr>
            <p:nvPr/>
          </p:nvCxnSpPr>
          <p:spPr bwMode="auto">
            <a:xfrm>
              <a:off x="3547" y="9126"/>
              <a:ext cx="1426" cy="2"/>
            </a:xfrm>
            <a:prstGeom prst="straightConnector1">
              <a:avLst/>
            </a:prstGeom>
            <a:noFill/>
            <a:ln w="38100">
              <a:solidFill>
                <a:srgbClr val="000000"/>
              </a:solidFill>
              <a:prstDash val="sysDot"/>
              <a:round/>
              <a:headEnd type="none" w="med" len="lg"/>
              <a:tailEnd type="stealth" w="med" len="lg"/>
            </a:ln>
          </p:spPr>
        </p:cxnSp>
        <p:sp>
          <p:nvSpPr>
            <p:cNvPr id="19500" name="Text Box 44"/>
            <p:cNvSpPr txBox="1">
              <a:spLocks noChangeArrowheads="1"/>
            </p:cNvSpPr>
            <p:nvPr/>
          </p:nvSpPr>
          <p:spPr bwMode="auto">
            <a:xfrm>
              <a:off x="5138" y="8700"/>
              <a:ext cx="5067" cy="815"/>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marR="95250" lvl="0" fontAlgn="base"/>
              <a:r>
                <a:rPr lang="en-US" sz="1200" dirty="0" smtClean="0"/>
                <a:t>Recourse F</a:t>
              </a:r>
              <a:r>
                <a:rPr lang="ro-RO" sz="1200" dirty="0" smtClean="0"/>
                <a:t>lows</a:t>
              </a:r>
              <a:r>
                <a:rPr lang="en-US" sz="1200" dirty="0" smtClean="0"/>
                <a:t> </a:t>
              </a:r>
            </a:p>
            <a:p>
              <a:pPr marR="95250" lvl="0" fontAlgn="base"/>
              <a:r>
                <a:rPr lang="en-US" sz="1200" dirty="0" smtClean="0"/>
                <a:t>Potential Recourse F</a:t>
              </a:r>
              <a:r>
                <a:rPr lang="ro-RO" sz="1200" dirty="0" smtClean="0"/>
                <a:t>ows</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pSp>
      <p:sp>
        <p:nvSpPr>
          <p:cNvPr id="49" name="Text Box 23"/>
          <p:cNvSpPr txBox="1">
            <a:spLocks noChangeArrowheads="1"/>
          </p:cNvSpPr>
          <p:nvPr/>
        </p:nvSpPr>
        <p:spPr bwMode="auto">
          <a:xfrm>
            <a:off x="5580112" y="3284984"/>
            <a:ext cx="720389" cy="864096"/>
          </a:xfrm>
          <a:prstGeom prst="rect">
            <a:avLst/>
          </a:prstGeom>
          <a:solidFill>
            <a:srgbClr val="FFFFFF">
              <a:alpha val="0"/>
            </a:srgbClr>
          </a:solidFill>
          <a:ln w="9525">
            <a:noFill/>
            <a:miter lim="800000"/>
            <a:headEnd/>
            <a:tailEnd/>
          </a:ln>
        </p:spPr>
        <p:txBody>
          <a:bodyPr vert="horz" wrap="square" lIns="0" tIns="0" rIns="91440" bIns="0" numCol="1" anchor="t" anchorCtr="0" compatLnSpc="1">
            <a:prstTxWarp prst="textNoShape">
              <a:avLst/>
            </a:prstTxWarp>
          </a:bodyPr>
          <a:lstStyle/>
          <a:p>
            <a:pPr fontAlgn="base"/>
            <a:endParaRPr kumimoji="0" lang="en-US" sz="1100" b="0" i="1" u="none" strike="noStrike" cap="none" normalizeH="0" baseline="0" dirty="0" smtClean="0">
              <a:ln>
                <a:noFill/>
              </a:ln>
              <a:solidFill>
                <a:schemeClr val="tx1"/>
              </a:solidFill>
              <a:effectLst/>
              <a:latin typeface="Calibri" pitchFamily="34" charset="0"/>
              <a:cs typeface="Arial" pitchFamily="34" charset="0"/>
            </a:endParaRPr>
          </a:p>
          <a:p>
            <a:pPr fontAlgn="base"/>
            <a:endParaRPr lang="en-US" sz="1100" i="1" dirty="0" smtClean="0">
              <a:latin typeface="Calibri" pitchFamily="34" charset="0"/>
              <a:cs typeface="Arial" pitchFamily="34" charset="0"/>
            </a:endParaRPr>
          </a:p>
          <a:p>
            <a:pPr fontAlgn="base"/>
            <a:r>
              <a:rPr kumimoji="0" lang="en-US" sz="1100" b="0" i="1" u="none" strike="noStrike" cap="none" normalizeH="0" baseline="0" dirty="0" smtClean="0">
                <a:ln>
                  <a:noFill/>
                </a:ln>
                <a:solidFill>
                  <a:schemeClr val="tx1"/>
                </a:solidFill>
                <a:effectLst/>
                <a:latin typeface="Calibri" pitchFamily="34" charset="0"/>
                <a:cs typeface="Arial" pitchFamily="34" charset="0"/>
              </a:rPr>
              <a:t>   </a:t>
            </a:r>
            <a:r>
              <a:rPr kumimoji="0" lang="en-US" sz="1100" b="1" i="1" u="none" strike="noStrike" cap="none" normalizeH="0" baseline="0" dirty="0" smtClean="0">
                <a:ln>
                  <a:noFill/>
                </a:ln>
                <a:solidFill>
                  <a:srgbClr val="FF0000"/>
                </a:solidFill>
                <a:effectLst/>
                <a:latin typeface="Calibri" pitchFamily="34" charset="0"/>
                <a:cs typeface="Arial" pitchFamily="34" charset="0"/>
              </a:rPr>
              <a:t>Commerce </a:t>
            </a:r>
          </a:p>
          <a:p>
            <a:pPr fontAlgn="base"/>
            <a:r>
              <a:rPr kumimoji="0" lang="en-US" sz="1100" b="1" i="1" u="none" strike="noStrike" cap="none" normalizeH="0" baseline="0" dirty="0" smtClean="0">
                <a:ln>
                  <a:noFill/>
                </a:ln>
                <a:solidFill>
                  <a:srgbClr val="FF0000"/>
                </a:solidFill>
                <a:effectLst/>
                <a:latin typeface="Calibri" pitchFamily="34" charset="0"/>
                <a:cs typeface="Arial" pitchFamily="34" charset="0"/>
              </a:rPr>
              <a:t>    Wastes </a:t>
            </a:r>
            <a:endParaRPr kumimoji="0" lang="ru-RU" sz="1800" b="1" i="0" u="none" strike="noStrike" cap="none" normalizeH="0" baseline="0" dirty="0" smtClean="0">
              <a:ln>
                <a:noFill/>
              </a:ln>
              <a:solidFill>
                <a:srgbClr val="FF0000"/>
              </a:solidFill>
              <a:effectLst/>
              <a:latin typeface="Arial" pitchFamily="34" charset="0"/>
              <a:cs typeface="Arial" pitchFamily="34" charset="0"/>
            </a:endParaRPr>
          </a:p>
        </p:txBody>
      </p:sp>
      <p:sp>
        <p:nvSpPr>
          <p:cNvPr id="50" name="Text Box 23"/>
          <p:cNvSpPr txBox="1">
            <a:spLocks noChangeArrowheads="1"/>
          </p:cNvSpPr>
          <p:nvPr/>
        </p:nvSpPr>
        <p:spPr bwMode="auto">
          <a:xfrm>
            <a:off x="8028384" y="3429000"/>
            <a:ext cx="864096" cy="1037040"/>
          </a:xfrm>
          <a:prstGeom prst="rect">
            <a:avLst/>
          </a:prstGeom>
          <a:solidFill>
            <a:srgbClr val="FFFFFF">
              <a:alpha val="0"/>
            </a:srgbClr>
          </a:solidFill>
          <a:ln w="9525">
            <a:noFill/>
            <a:miter lim="800000"/>
            <a:headEnd/>
            <a:tailEnd/>
          </a:ln>
        </p:spPr>
        <p:txBody>
          <a:bodyPr vert="horz" wrap="square" lIns="91440" tIns="45720" rIns="91440" bIns="45720" numCol="1" anchor="t" anchorCtr="0" compatLnSpc="1">
            <a:prstTxWarp prst="textNoShape">
              <a:avLst/>
            </a:prstTxWarp>
          </a:bodyPr>
          <a:lstStyle/>
          <a:p>
            <a:pPr fontAlgn="base"/>
            <a:endParaRPr kumimoji="0" lang="en-US" sz="1100" b="0" i="1" u="none" strike="noStrike" cap="none" normalizeH="0" baseline="0" dirty="0" smtClean="0">
              <a:ln>
                <a:noFill/>
              </a:ln>
              <a:solidFill>
                <a:schemeClr val="tx1"/>
              </a:solidFill>
              <a:effectLst/>
              <a:latin typeface="Calibri" pitchFamily="34" charset="0"/>
              <a:cs typeface="Arial" pitchFamily="34" charset="0"/>
            </a:endParaRPr>
          </a:p>
          <a:p>
            <a:pPr fontAlgn="base"/>
            <a:endParaRPr lang="en-US" sz="1100" i="1" dirty="0" smtClean="0">
              <a:latin typeface="Calibri" pitchFamily="34" charset="0"/>
              <a:cs typeface="Arial" pitchFamily="34" charset="0"/>
            </a:endParaRPr>
          </a:p>
          <a:p>
            <a:pPr fontAlgn="base"/>
            <a:r>
              <a:rPr kumimoji="0" lang="en-US" sz="1100" b="1" i="1" u="none" strike="noStrike" cap="none" normalizeH="0" baseline="0" dirty="0" smtClean="0">
                <a:ln>
                  <a:noFill/>
                </a:ln>
                <a:solidFill>
                  <a:srgbClr val="FF0000"/>
                </a:solidFill>
                <a:effectLst/>
                <a:latin typeface="Calibri" pitchFamily="34" charset="0"/>
                <a:cs typeface="Arial" pitchFamily="34" charset="0"/>
              </a:rPr>
              <a:t>Consumer </a:t>
            </a:r>
          </a:p>
          <a:p>
            <a:pPr fontAlgn="base"/>
            <a:r>
              <a:rPr kumimoji="0" lang="en-US" sz="1100" b="1" i="1" u="none" strike="noStrike" cap="none" normalizeH="0" baseline="0" dirty="0" smtClean="0">
                <a:ln>
                  <a:noFill/>
                </a:ln>
                <a:solidFill>
                  <a:srgbClr val="FF0000"/>
                </a:solidFill>
                <a:effectLst/>
                <a:latin typeface="Calibri" pitchFamily="34" charset="0"/>
                <a:cs typeface="Arial" pitchFamily="34" charset="0"/>
              </a:rPr>
              <a:t>Wastes </a:t>
            </a:r>
            <a:endParaRPr kumimoji="0" lang="ru-RU" sz="1800" b="1" i="0" u="none" strike="noStrike" cap="none" normalizeH="0" baseline="0" dirty="0" smtClean="0">
              <a:ln>
                <a:noFill/>
              </a:ln>
              <a:solidFill>
                <a:srgbClr val="FF0000"/>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de-DE"/>
          </a:p>
        </p:txBody>
      </p:sp>
      <p:pic>
        <p:nvPicPr>
          <p:cNvPr id="4" name="Inhaltsplatzhalter 3"/>
          <p:cNvPicPr>
            <a:picLocks noGrp="1" noChangeAspect="1"/>
          </p:cNvPicPr>
          <p:nvPr>
            <p:ph idx="1"/>
          </p:nvPr>
        </p:nvPicPr>
        <p:blipFill>
          <a:blip r:embed="rId2"/>
          <a:stretch>
            <a:fillRect/>
          </a:stretch>
        </p:blipFill>
        <p:spPr>
          <a:xfrm>
            <a:off x="0" y="764704"/>
            <a:ext cx="9071734" cy="5543211"/>
          </a:xfrm>
          <a:prstGeom prst="rect">
            <a:avLst/>
          </a:prstGeom>
        </p:spPr>
      </p:pic>
      <p:pic>
        <p:nvPicPr>
          <p:cNvPr id="5" name="Grafik 4"/>
          <p:cNvPicPr>
            <a:picLocks noChangeAspect="1"/>
          </p:cNvPicPr>
          <p:nvPr/>
        </p:nvPicPr>
        <p:blipFill>
          <a:blip r:embed="rId3"/>
          <a:stretch>
            <a:fillRect/>
          </a:stretch>
        </p:blipFill>
        <p:spPr>
          <a:xfrm>
            <a:off x="-18847" y="0"/>
            <a:ext cx="1422495" cy="1436864"/>
          </a:xfrm>
          <a:prstGeom prst="rect">
            <a:avLst/>
          </a:prstGeom>
        </p:spPr>
      </p:pic>
    </p:spTree>
    <p:extLst>
      <p:ext uri="{BB962C8B-B14F-4D97-AF65-F5344CB8AC3E}">
        <p14:creationId xmlns:p14="http://schemas.microsoft.com/office/powerpoint/2010/main" val="406001737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17913" y="140876"/>
            <a:ext cx="4810125" cy="1676400"/>
          </a:xfrm>
          <a:prstGeom prst="rect">
            <a:avLst/>
          </a:prstGeom>
        </p:spPr>
      </p:pic>
      <p:sp>
        <p:nvSpPr>
          <p:cNvPr id="3" name="Inhaltsplatzhalter 2"/>
          <p:cNvSpPr>
            <a:spLocks noGrp="1"/>
          </p:cNvSpPr>
          <p:nvPr>
            <p:ph idx="1"/>
          </p:nvPr>
        </p:nvSpPr>
        <p:spPr>
          <a:xfrm>
            <a:off x="0" y="6519231"/>
            <a:ext cx="8229600" cy="316632"/>
          </a:xfrm>
        </p:spPr>
        <p:txBody>
          <a:bodyPr>
            <a:normAutofit lnSpcReduction="10000"/>
          </a:bodyPr>
          <a:lstStyle/>
          <a:p>
            <a:r>
              <a:rPr lang="de-DE" sz="800" dirty="0"/>
              <a:t>http://www.pure-t.ru/2016/05/01/%D1%82%D0%BE%D0%BF-7-%D1%81%D0%B0%D0%BC%D1%8B%D1%85-%D0%B4%D0%BE%D1%80%D0%BE%D0%B3%D0%B8%D1%85-%D0%B8-%D0%BD%D0%B5%D1%83%D0%B4%D0%B0%D1%87%D0%BD%D1%8B%D1%85-%D1%81%D0%BC%D0%B5%D0%BD-%D0%BB%D0%BE%D0%B3/</a:t>
            </a:r>
          </a:p>
        </p:txBody>
      </p:sp>
      <p:sp>
        <p:nvSpPr>
          <p:cNvPr id="5" name="Rechteck 4"/>
          <p:cNvSpPr/>
          <p:nvPr/>
        </p:nvSpPr>
        <p:spPr>
          <a:xfrm>
            <a:off x="1691680" y="2204864"/>
            <a:ext cx="2197076" cy="461665"/>
          </a:xfrm>
          <a:prstGeom prst="rect">
            <a:avLst/>
          </a:prstGeom>
        </p:spPr>
        <p:txBody>
          <a:bodyPr wrap="none">
            <a:spAutoFit/>
          </a:bodyPr>
          <a:lstStyle/>
          <a:p>
            <a:r>
              <a:rPr lang="en-US" sz="2400" b="1" dirty="0" smtClean="0"/>
              <a:t>Value </a:t>
            </a:r>
            <a:r>
              <a:rPr lang="ru-RU" sz="2400" b="1" dirty="0" smtClean="0"/>
              <a:t>–</a:t>
            </a:r>
            <a:r>
              <a:rPr lang="ru-RU" sz="2400" b="1" dirty="0"/>
              <a:t> 1 </a:t>
            </a:r>
            <a:r>
              <a:rPr lang="en-US" sz="2400" b="1" dirty="0" smtClean="0"/>
              <a:t>mill. $</a:t>
            </a:r>
            <a:endParaRPr lang="de-DE" sz="2400" b="1" dirty="0"/>
          </a:p>
        </p:txBody>
      </p:sp>
      <p:pic>
        <p:nvPicPr>
          <p:cNvPr id="6" name="Grafik 5"/>
          <p:cNvPicPr>
            <a:picLocks noChangeAspect="1"/>
          </p:cNvPicPr>
          <p:nvPr/>
        </p:nvPicPr>
        <p:blipFill>
          <a:blip r:embed="rId3"/>
          <a:stretch>
            <a:fillRect/>
          </a:stretch>
        </p:blipFill>
        <p:spPr>
          <a:xfrm>
            <a:off x="4644009" y="1955891"/>
            <a:ext cx="3888432" cy="4253865"/>
          </a:xfrm>
          <a:prstGeom prst="rect">
            <a:avLst/>
          </a:prstGeom>
        </p:spPr>
      </p:pic>
      <p:sp>
        <p:nvSpPr>
          <p:cNvPr id="7" name="Pfeil nach rechts 6"/>
          <p:cNvSpPr/>
          <p:nvPr/>
        </p:nvSpPr>
        <p:spPr>
          <a:xfrm>
            <a:off x="1691680" y="691044"/>
            <a:ext cx="1728192" cy="57606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5026614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p:cNvPicPr>
            <a:picLocks noChangeAspect="1"/>
          </p:cNvPicPr>
          <p:nvPr/>
        </p:nvPicPr>
        <p:blipFill>
          <a:blip r:embed="rId2"/>
          <a:stretch>
            <a:fillRect/>
          </a:stretch>
        </p:blipFill>
        <p:spPr>
          <a:xfrm>
            <a:off x="251521" y="188640"/>
            <a:ext cx="4896544" cy="2019109"/>
          </a:xfrm>
          <a:prstGeom prst="rect">
            <a:avLst/>
          </a:prstGeom>
        </p:spPr>
      </p:pic>
      <p:sp>
        <p:nvSpPr>
          <p:cNvPr id="5" name="Rechteck 4"/>
          <p:cNvSpPr/>
          <p:nvPr/>
        </p:nvSpPr>
        <p:spPr>
          <a:xfrm>
            <a:off x="1691680" y="2204864"/>
            <a:ext cx="2508059" cy="461665"/>
          </a:xfrm>
          <a:prstGeom prst="rect">
            <a:avLst/>
          </a:prstGeom>
        </p:spPr>
        <p:txBody>
          <a:bodyPr wrap="none">
            <a:spAutoFit/>
          </a:bodyPr>
          <a:lstStyle/>
          <a:p>
            <a:r>
              <a:rPr lang="en-US" sz="2400" b="1" dirty="0" smtClean="0"/>
              <a:t>Value </a:t>
            </a:r>
            <a:r>
              <a:rPr lang="ru-RU" sz="2400" b="1" dirty="0" smtClean="0"/>
              <a:t>–</a:t>
            </a:r>
            <a:r>
              <a:rPr lang="ru-RU" sz="2400" b="1" dirty="0"/>
              <a:t> </a:t>
            </a:r>
            <a:r>
              <a:rPr lang="en-US" sz="2400" b="1" dirty="0" smtClean="0"/>
              <a:t>211</a:t>
            </a:r>
            <a:r>
              <a:rPr lang="ru-RU" sz="2400" b="1" dirty="0" smtClean="0"/>
              <a:t> </a:t>
            </a:r>
            <a:r>
              <a:rPr lang="en-US" sz="2400" b="1" dirty="0" smtClean="0"/>
              <a:t>mill. $</a:t>
            </a:r>
            <a:endParaRPr lang="de-DE" sz="2400" b="1" dirty="0"/>
          </a:p>
        </p:txBody>
      </p:sp>
      <p:pic>
        <p:nvPicPr>
          <p:cNvPr id="7" name="Grafik 6"/>
          <p:cNvPicPr>
            <a:picLocks noChangeAspect="1"/>
          </p:cNvPicPr>
          <p:nvPr/>
        </p:nvPicPr>
        <p:blipFill>
          <a:blip r:embed="rId3"/>
          <a:stretch>
            <a:fillRect/>
          </a:stretch>
        </p:blipFill>
        <p:spPr>
          <a:xfrm>
            <a:off x="4139951" y="2618970"/>
            <a:ext cx="5016057" cy="4239030"/>
          </a:xfrm>
          <a:prstGeom prst="rect">
            <a:avLst/>
          </a:prstGeom>
        </p:spPr>
      </p:pic>
      <p:sp>
        <p:nvSpPr>
          <p:cNvPr id="8" name="Pfeil nach rechts 7"/>
          <p:cNvSpPr/>
          <p:nvPr/>
        </p:nvSpPr>
        <p:spPr>
          <a:xfrm>
            <a:off x="2051720" y="1052736"/>
            <a:ext cx="1368153" cy="50405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736756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ru-RU"/>
          </a:p>
        </p:txBody>
      </p:sp>
      <p:sp>
        <p:nvSpPr>
          <p:cNvPr id="3" name="Inhaltsplatzhalter 2"/>
          <p:cNvSpPr>
            <a:spLocks noGrp="1"/>
          </p:cNvSpPr>
          <p:nvPr>
            <p:ph idx="1"/>
          </p:nvPr>
        </p:nvSpPr>
        <p:spPr/>
        <p:txBody>
          <a:bodyPr/>
          <a:lstStyle/>
          <a:p>
            <a:r>
              <a:rPr lang="en-US" dirty="0" smtClean="0"/>
              <a:t>Waste is an unavoidable by-product of most human activity. </a:t>
            </a:r>
          </a:p>
          <a:p>
            <a:endParaRPr lang="en-US" dirty="0" smtClean="0"/>
          </a:p>
          <a:p>
            <a:r>
              <a:rPr lang="en-US" dirty="0" smtClean="0"/>
              <a:t>Waste includes all items that people no longer have any use for, which they either intend to get rid of or have already discarded. </a:t>
            </a:r>
          </a:p>
          <a:p>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39552" y="1916832"/>
            <a:ext cx="8229600" cy="1143000"/>
          </a:xfrm>
        </p:spPr>
        <p:txBody>
          <a:bodyPr>
            <a:noAutofit/>
          </a:bodyPr>
          <a:lstStyle/>
          <a:p>
            <a:r>
              <a:rPr lang="en-US" sz="5400" b="1" dirty="0" smtClean="0">
                <a:solidFill>
                  <a:schemeClr val="tx2"/>
                </a:solidFill>
                <a:effectLst>
                  <a:outerShdw blurRad="38100" dist="38100" dir="2700000" algn="tl">
                    <a:srgbClr val="000000">
                      <a:alpha val="43137"/>
                    </a:srgbClr>
                  </a:outerShdw>
                </a:effectLst>
              </a:rPr>
              <a:t>“The most dangerous kind of waste is the waste we do not recognize” </a:t>
            </a:r>
            <a:br>
              <a:rPr lang="en-US" sz="5400" b="1" dirty="0" smtClean="0">
                <a:solidFill>
                  <a:schemeClr val="tx2"/>
                </a:solidFill>
                <a:effectLst>
                  <a:outerShdw blurRad="38100" dist="38100" dir="2700000" algn="tl">
                    <a:srgbClr val="000000">
                      <a:alpha val="43137"/>
                    </a:srgbClr>
                  </a:outerShdw>
                </a:effectLst>
              </a:rPr>
            </a:br>
            <a:r>
              <a:rPr lang="en-US" sz="3200" b="1" dirty="0" smtClean="0">
                <a:solidFill>
                  <a:schemeClr val="tx2"/>
                </a:solidFill>
                <a:effectLst>
                  <a:outerShdw blurRad="38100" dist="38100" dir="2700000" algn="tl">
                    <a:srgbClr val="000000">
                      <a:alpha val="43137"/>
                    </a:srgbClr>
                  </a:outerShdw>
                </a:effectLst>
              </a:rPr>
              <a:t/>
            </a:r>
            <a:br>
              <a:rPr lang="en-US" sz="3200" b="1" dirty="0" smtClean="0">
                <a:solidFill>
                  <a:schemeClr val="tx2"/>
                </a:solidFill>
                <a:effectLst>
                  <a:outerShdw blurRad="38100" dist="38100" dir="2700000" algn="tl">
                    <a:srgbClr val="000000">
                      <a:alpha val="43137"/>
                    </a:srgbClr>
                  </a:outerShdw>
                </a:effectLst>
              </a:rPr>
            </a:br>
            <a:endParaRPr lang="ru-RU" sz="3200" b="1" i="1" dirty="0">
              <a:solidFill>
                <a:schemeClr val="tx2"/>
              </a:solidFill>
              <a:effectLst>
                <a:outerShdw blurRad="38100" dist="38100" dir="2700000" algn="tl">
                  <a:srgbClr val="000000">
                    <a:alpha val="43137"/>
                  </a:srgbClr>
                </a:outerShdw>
              </a:effectLst>
            </a:endParaRPr>
          </a:p>
        </p:txBody>
      </p:sp>
      <p:sp>
        <p:nvSpPr>
          <p:cNvPr id="4" name="Rechteck 3"/>
          <p:cNvSpPr/>
          <p:nvPr/>
        </p:nvSpPr>
        <p:spPr>
          <a:xfrm>
            <a:off x="3203848" y="4149080"/>
            <a:ext cx="5364088" cy="1938992"/>
          </a:xfrm>
          <a:prstGeom prst="rect">
            <a:avLst/>
          </a:prstGeom>
        </p:spPr>
        <p:txBody>
          <a:bodyPr wrap="square">
            <a:spAutoFit/>
          </a:bodyPr>
          <a:lstStyle/>
          <a:p>
            <a:pPr algn="r"/>
            <a:r>
              <a:rPr lang="en-US" sz="2400" b="1" i="1" dirty="0" smtClean="0">
                <a:solidFill>
                  <a:schemeClr val="tx2"/>
                </a:solidFill>
                <a:effectLst>
                  <a:outerShdw blurRad="38100" dist="38100" dir="2700000" algn="tl">
                    <a:srgbClr val="000000">
                      <a:alpha val="43137"/>
                    </a:srgbClr>
                  </a:outerShdw>
                </a:effectLst>
              </a:rPr>
              <a:t>Shigeo Shingo (</a:t>
            </a:r>
            <a:r>
              <a:rPr lang="en-US" sz="2400" dirty="0" smtClean="0">
                <a:solidFill>
                  <a:schemeClr val="tx2"/>
                </a:solidFill>
              </a:rPr>
              <a:t>1909 - 1990), a </a:t>
            </a:r>
            <a:r>
              <a:rPr lang="en-US" sz="2400" u="sng" dirty="0" smtClean="0">
                <a:solidFill>
                  <a:schemeClr val="tx2"/>
                </a:solidFill>
                <a:hlinkClick r:id="rId2" tooltip="Japan"/>
              </a:rPr>
              <a:t>Japanese</a:t>
            </a:r>
            <a:r>
              <a:rPr lang="en-US" sz="2400" u="sng" dirty="0" smtClean="0">
                <a:solidFill>
                  <a:schemeClr val="tx2"/>
                </a:solidFill>
              </a:rPr>
              <a:t> </a:t>
            </a:r>
            <a:r>
              <a:rPr lang="en-US" sz="2400" u="sng" dirty="0" smtClean="0">
                <a:solidFill>
                  <a:schemeClr val="tx2"/>
                </a:solidFill>
                <a:hlinkClick r:id="rId3" tooltip="Industrial engineer"/>
              </a:rPr>
              <a:t>industrial engineer</a:t>
            </a:r>
            <a:r>
              <a:rPr lang="en-US" sz="2400" dirty="0" smtClean="0">
                <a:solidFill>
                  <a:schemeClr val="tx2"/>
                </a:solidFill>
              </a:rPr>
              <a:t> who is considered as the world’s leading expert on manufacturing practices and the </a:t>
            </a:r>
            <a:r>
              <a:rPr lang="en-US" sz="2400" dirty="0" smtClean="0">
                <a:solidFill>
                  <a:schemeClr val="tx2"/>
                </a:solidFill>
                <a:hlinkClick r:id="rId4" tooltip="Toyota Production System"/>
              </a:rPr>
              <a:t>Toyota Production System</a:t>
            </a:r>
            <a:r>
              <a:rPr lang="en-US" sz="2400" b="1" i="1" dirty="0" smtClean="0">
                <a:solidFill>
                  <a:schemeClr val="tx2"/>
                </a:solidFill>
                <a:effectLst>
                  <a:outerShdw blurRad="38100" dist="38100" dir="2700000" algn="tl">
                    <a:srgbClr val="000000">
                      <a:alpha val="43137"/>
                    </a:srgbClr>
                  </a:outerShdw>
                </a:effectLst>
              </a:rPr>
              <a:t> </a:t>
            </a:r>
            <a:endParaRPr lang="ru-RU"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188640"/>
            <a:ext cx="8229600" cy="648072"/>
          </a:xfrm>
        </p:spPr>
        <p:txBody>
          <a:bodyPr>
            <a:normAutofit fontScale="90000"/>
          </a:bodyPr>
          <a:lstStyle/>
          <a:p>
            <a:r>
              <a:rPr lang="ro-RO" b="1" dirty="0" smtClean="0">
                <a:solidFill>
                  <a:schemeClr val="tx2"/>
                </a:solidFill>
                <a:effectLst>
                  <a:outerShdw blurRad="38100" dist="38100" dir="2700000" algn="tl">
                    <a:srgbClr val="000000">
                      <a:alpha val="43137"/>
                    </a:srgbClr>
                  </a:outerShdw>
                </a:effectLst>
              </a:rPr>
              <a:t>Benefits</a:t>
            </a:r>
            <a:endParaRPr lang="ru-RU" dirty="0">
              <a:solidFill>
                <a:schemeClr val="tx2"/>
              </a:solidFill>
              <a:effectLst>
                <a:outerShdw blurRad="38100" dist="38100" dir="2700000" algn="tl">
                  <a:srgbClr val="000000">
                    <a:alpha val="43137"/>
                  </a:srgbClr>
                </a:outerShdw>
              </a:effectLst>
            </a:endParaRPr>
          </a:p>
        </p:txBody>
      </p:sp>
      <p:graphicFrame>
        <p:nvGraphicFramePr>
          <p:cNvPr id="6" name="Inhaltsplatzhalter 5"/>
          <p:cNvGraphicFramePr>
            <a:graphicFrameLocks noGrp="1"/>
          </p:cNvGraphicFramePr>
          <p:nvPr>
            <p:ph idx="1"/>
          </p:nvPr>
        </p:nvGraphicFramePr>
        <p:xfrm>
          <a:off x="395536" y="836712"/>
          <a:ext cx="8496944" cy="5669280"/>
        </p:xfrm>
        <a:graphic>
          <a:graphicData uri="http://schemas.openxmlformats.org/drawingml/2006/table">
            <a:tbl>
              <a:tblPr firstRow="1" bandRow="1">
                <a:tableStyleId>{5C22544A-7EE6-4342-B048-85BDC9FD1C3A}</a:tableStyleId>
              </a:tblPr>
              <a:tblGrid>
                <a:gridCol w="1635639"/>
                <a:gridCol w="6861305"/>
              </a:tblGrid>
              <a:tr h="370840">
                <a:tc>
                  <a:txBody>
                    <a:bodyPr/>
                    <a:lstStyle/>
                    <a:p>
                      <a:pPr algn="ctr"/>
                      <a:r>
                        <a:rPr lang="en-US" dirty="0" smtClean="0"/>
                        <a:t>Type</a:t>
                      </a:r>
                      <a:r>
                        <a:rPr lang="en-US" baseline="0" dirty="0" smtClean="0"/>
                        <a:t> of benefits </a:t>
                      </a:r>
                      <a:endParaRPr lang="ru-RU" dirty="0"/>
                    </a:p>
                  </a:txBody>
                  <a:tcPr/>
                </a:tc>
                <a:tc>
                  <a:txBody>
                    <a:bodyPr/>
                    <a:lstStyle/>
                    <a:p>
                      <a:endParaRPr lang="ru-RU" dirty="0"/>
                    </a:p>
                  </a:txBody>
                  <a:tcPr/>
                </a:tc>
              </a:tr>
              <a:tr h="370840">
                <a:tc>
                  <a:txBody>
                    <a:bodyPr/>
                    <a:lstStyle/>
                    <a:p>
                      <a:r>
                        <a:rPr lang="en-US" b="1" dirty="0" smtClean="0"/>
                        <a:t>Economic</a:t>
                      </a:r>
                      <a:endParaRPr lang="ru-RU" b="1" dirty="0"/>
                    </a:p>
                  </a:txBody>
                  <a:tcPr/>
                </a:tc>
                <a:tc>
                  <a:txBody>
                    <a:bodyPr/>
                    <a:lstStyle/>
                    <a:p>
                      <a:pPr algn="just"/>
                      <a:r>
                        <a:rPr lang="en-US" dirty="0" smtClean="0"/>
                        <a:t>            Improving economic efficiency through the means of resource use, treatment and disposal and creating markets for recycles can lead to efficient practices in the production and consumption of products and materials resulting in valuable materials being recovered for reuse and the potential for new jobs and new business opportunities. </a:t>
                      </a:r>
                      <a:endParaRPr lang="ru-RU" dirty="0"/>
                    </a:p>
                  </a:txBody>
                  <a:tcPr/>
                </a:tc>
              </a:tr>
              <a:tr h="370840">
                <a:tc>
                  <a:txBody>
                    <a:bodyPr/>
                    <a:lstStyle/>
                    <a:p>
                      <a:r>
                        <a:rPr lang="en-US" b="1" dirty="0" smtClean="0"/>
                        <a:t> Social </a:t>
                      </a:r>
                      <a:endParaRPr lang="ru-RU" b="1" dirty="0"/>
                    </a:p>
                  </a:txBody>
                  <a:tcPr/>
                </a:tc>
                <a:tc>
                  <a:txBody>
                    <a:bodyPr/>
                    <a:lstStyle/>
                    <a:p>
                      <a:pPr algn="just"/>
                      <a:r>
                        <a:rPr lang="en-US" dirty="0" smtClean="0"/>
                        <a:t>             By reducing adverse impacts on health by proper waste management practices, the resulting consequences are more appealing settlements. Better social advantages can lead to new sources of employment and potentially lifting communities out of poverty especially in some of the developing poorer countries and cities. </a:t>
                      </a:r>
                      <a:endParaRPr lang="ru-RU" dirty="0"/>
                    </a:p>
                  </a:txBody>
                  <a:tcPr/>
                </a:tc>
              </a:tr>
              <a:tr h="370840">
                <a:tc>
                  <a:txBody>
                    <a:bodyPr/>
                    <a:lstStyle/>
                    <a:p>
                      <a:r>
                        <a:rPr lang="en-US" b="1" dirty="0" smtClean="0"/>
                        <a:t>Environmental </a:t>
                      </a:r>
                      <a:endParaRPr lang="ru-RU" b="1" dirty="0"/>
                    </a:p>
                  </a:txBody>
                  <a:tcPr/>
                </a:tc>
                <a:tc>
                  <a:txBody>
                    <a:bodyPr/>
                    <a:lstStyle/>
                    <a:p>
                      <a:pPr algn="just"/>
                      <a:r>
                        <a:rPr lang="en-US" dirty="0" smtClean="0"/>
                        <a:t>            Reducing or eliminating adverse impacts on the environmental through reducing, reusing and recycling, and minimizing resource extraction can provide improved air and water quality and help in the reduction of greenhouse emissions. </a:t>
                      </a:r>
                      <a:endParaRPr lang="ru-RU" dirty="0"/>
                    </a:p>
                  </a:txBody>
                  <a:tcPr/>
                </a:tc>
              </a:tr>
              <a:tr h="370840">
                <a:tc>
                  <a:txBody>
                    <a:bodyPr/>
                    <a:lstStyle/>
                    <a:p>
                      <a:r>
                        <a:rPr lang="en-US" b="1" dirty="0" smtClean="0"/>
                        <a:t>Inter</a:t>
                      </a:r>
                      <a:r>
                        <a:rPr lang="ru-RU" b="1" dirty="0" smtClean="0"/>
                        <a:t>-</a:t>
                      </a:r>
                      <a:r>
                        <a:rPr lang="en-US" b="1" dirty="0" smtClean="0"/>
                        <a:t>generational Equity </a:t>
                      </a:r>
                      <a:endParaRPr lang="ru-RU" b="1" dirty="0"/>
                    </a:p>
                  </a:txBody>
                  <a:tcPr/>
                </a:tc>
                <a:tc>
                  <a:txBody>
                    <a:bodyPr/>
                    <a:lstStyle/>
                    <a:p>
                      <a:pPr algn="just"/>
                      <a:r>
                        <a:rPr lang="en-US" dirty="0" smtClean="0"/>
                        <a:t>            Following effective waste management practices can provide subsequent generations a more robust economy, a fairer and more inclusive society and a cleaner environment</a:t>
                      </a:r>
                      <a:endParaRPr lang="ru-RU" dirty="0"/>
                    </a:p>
                  </a:txBody>
                  <a:tcPr/>
                </a:tc>
              </a:tr>
            </a:tbl>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836712"/>
            <a:ext cx="8229600" cy="1431032"/>
          </a:xfrm>
        </p:spPr>
        <p:txBody>
          <a:bodyPr>
            <a:noAutofit/>
          </a:bodyPr>
          <a:lstStyle/>
          <a:p>
            <a:r>
              <a:rPr lang="en-US" sz="2400" b="1" dirty="0" smtClean="0">
                <a:solidFill>
                  <a:schemeClr val="tx2"/>
                </a:solidFill>
              </a:rPr>
              <a:t>The waste hierarchy refers to the </a:t>
            </a:r>
            <a:r>
              <a:rPr lang="en-US" sz="3600" b="1" dirty="0" smtClean="0">
                <a:solidFill>
                  <a:srgbClr val="FF0000"/>
                </a:solidFill>
              </a:rPr>
              <a:t>"3 </a:t>
            </a:r>
            <a:r>
              <a:rPr lang="en-US" sz="3600" b="1" dirty="0" err="1" smtClean="0">
                <a:solidFill>
                  <a:srgbClr val="FF0000"/>
                </a:solidFill>
              </a:rPr>
              <a:t>Rs</a:t>
            </a:r>
            <a:r>
              <a:rPr lang="en-US" sz="3600" b="1" dirty="0" smtClean="0">
                <a:solidFill>
                  <a:srgbClr val="FF0000"/>
                </a:solidFill>
              </a:rPr>
              <a:t>" </a:t>
            </a:r>
            <a:r>
              <a:rPr lang="ru-RU" sz="3600" b="1" dirty="0" smtClean="0">
                <a:solidFill>
                  <a:srgbClr val="FF0000"/>
                </a:solidFill>
              </a:rPr>
              <a:t/>
            </a:r>
            <a:br>
              <a:rPr lang="ru-RU" sz="3600" b="1" dirty="0" smtClean="0">
                <a:solidFill>
                  <a:srgbClr val="FF0000"/>
                </a:solidFill>
              </a:rPr>
            </a:br>
            <a:r>
              <a:rPr lang="en-US" sz="2400" b="1" dirty="0" smtClean="0">
                <a:solidFill>
                  <a:srgbClr val="FF0000"/>
                </a:solidFill>
              </a:rPr>
              <a:t>REDUCE</a:t>
            </a:r>
            <a:r>
              <a:rPr lang="ru-RU" sz="2400" b="1" dirty="0" smtClean="0">
                <a:solidFill>
                  <a:srgbClr val="FF0000"/>
                </a:solidFill>
              </a:rPr>
              <a:t/>
            </a:r>
            <a:br>
              <a:rPr lang="ru-RU" sz="2400" b="1" dirty="0" smtClean="0">
                <a:solidFill>
                  <a:srgbClr val="FF0000"/>
                </a:solidFill>
              </a:rPr>
            </a:br>
            <a:r>
              <a:rPr lang="en-US" sz="2400" b="1" dirty="0" smtClean="0">
                <a:solidFill>
                  <a:srgbClr val="FF0000"/>
                </a:solidFill>
              </a:rPr>
              <a:t>REUSE</a:t>
            </a:r>
            <a:r>
              <a:rPr lang="ru-RU" sz="2400" b="1" dirty="0" smtClean="0">
                <a:solidFill>
                  <a:schemeClr val="tx2"/>
                </a:solidFill>
              </a:rPr>
              <a:t/>
            </a:r>
            <a:br>
              <a:rPr lang="ru-RU" sz="2400" b="1" dirty="0" smtClean="0">
                <a:solidFill>
                  <a:schemeClr val="tx2"/>
                </a:solidFill>
              </a:rPr>
            </a:br>
            <a:r>
              <a:rPr lang="en-US" sz="2400" b="1" dirty="0" smtClean="0">
                <a:solidFill>
                  <a:srgbClr val="FF0000"/>
                </a:solidFill>
              </a:rPr>
              <a:t>RECYCLE</a:t>
            </a:r>
            <a:r>
              <a:rPr lang="ru-RU" sz="2400" b="1" dirty="0" smtClean="0">
                <a:solidFill>
                  <a:schemeClr val="tx2"/>
                </a:solidFill>
              </a:rPr>
              <a:t/>
            </a:r>
            <a:br>
              <a:rPr lang="ru-RU" sz="2400" b="1" dirty="0" smtClean="0">
                <a:solidFill>
                  <a:schemeClr val="tx2"/>
                </a:solidFill>
              </a:rPr>
            </a:br>
            <a:r>
              <a:rPr lang="en-US" sz="2400" b="1" dirty="0" smtClean="0">
                <a:solidFill>
                  <a:schemeClr val="tx2"/>
                </a:solidFill>
              </a:rPr>
              <a:t>which classify waste management strategies according to their desirability. The 3 </a:t>
            </a:r>
            <a:r>
              <a:rPr lang="en-US" sz="2400" b="1" dirty="0" err="1" smtClean="0">
                <a:solidFill>
                  <a:schemeClr val="tx2"/>
                </a:solidFill>
              </a:rPr>
              <a:t>Rs</a:t>
            </a:r>
            <a:r>
              <a:rPr lang="en-US" sz="2400" b="1" dirty="0" smtClean="0">
                <a:solidFill>
                  <a:schemeClr val="tx2"/>
                </a:solidFill>
              </a:rPr>
              <a:t> are meant to be a hierarchy, in order of importance</a:t>
            </a:r>
            <a:endParaRPr lang="ru-RU" sz="2400" b="1" dirty="0">
              <a:solidFill>
                <a:schemeClr val="tx2"/>
              </a:solidFill>
            </a:endParaRPr>
          </a:p>
        </p:txBody>
      </p:sp>
      <p:pic>
        <p:nvPicPr>
          <p:cNvPr id="3074" name="Picture 2" descr="File:Waste hierarchy.svg"/>
          <p:cNvPicPr>
            <a:picLocks noChangeAspect="1" noChangeArrowheads="1"/>
          </p:cNvPicPr>
          <p:nvPr/>
        </p:nvPicPr>
        <p:blipFill>
          <a:blip r:embed="rId2" cstate="print"/>
          <a:srcRect/>
          <a:stretch>
            <a:fillRect/>
          </a:stretch>
        </p:blipFill>
        <p:spPr bwMode="auto">
          <a:xfrm>
            <a:off x="1403648" y="3068960"/>
            <a:ext cx="6336703" cy="3456384"/>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ru-RU" b="1" dirty="0" smtClean="0">
                <a:solidFill>
                  <a:schemeClr val="tx2"/>
                </a:solidFill>
                <a:effectLst>
                  <a:outerShdw blurRad="38100" dist="38100" dir="2700000" algn="tl">
                    <a:srgbClr val="000000">
                      <a:alpha val="43137"/>
                    </a:srgbClr>
                  </a:outerShdw>
                </a:effectLst>
              </a:rPr>
              <a:t>С</a:t>
            </a:r>
            <a:r>
              <a:rPr lang="en-US" b="1" dirty="0" err="1" smtClean="0">
                <a:solidFill>
                  <a:schemeClr val="tx2"/>
                </a:solidFill>
                <a:effectLst>
                  <a:outerShdw blurRad="38100" dist="38100" dir="2700000" algn="tl">
                    <a:srgbClr val="000000">
                      <a:alpha val="43137"/>
                    </a:srgbClr>
                  </a:outerShdw>
                </a:effectLst>
              </a:rPr>
              <a:t>onditions</a:t>
            </a:r>
            <a:r>
              <a:rPr lang="en-US" b="1" dirty="0" smtClean="0">
                <a:solidFill>
                  <a:schemeClr val="tx2"/>
                </a:solidFill>
                <a:effectLst>
                  <a:outerShdw blurRad="38100" dist="38100" dir="2700000" algn="tl">
                    <a:srgbClr val="000000">
                      <a:alpha val="43137"/>
                    </a:srgbClr>
                  </a:outerShdw>
                </a:effectLst>
              </a:rPr>
              <a:t> of efficient use of waste</a:t>
            </a:r>
            <a:endParaRPr lang="ru-RU" b="1" dirty="0">
              <a:solidFill>
                <a:schemeClr val="tx2"/>
              </a:solidFill>
              <a:effectLst>
                <a:outerShdw blurRad="38100" dist="38100" dir="2700000" algn="tl">
                  <a:srgbClr val="000000">
                    <a:alpha val="43137"/>
                  </a:srgbClr>
                </a:outerShdw>
              </a:effectLst>
            </a:endParaRPr>
          </a:p>
        </p:txBody>
      </p:sp>
      <p:pic>
        <p:nvPicPr>
          <p:cNvPr id="1026" name="Picture 2"/>
          <p:cNvPicPr>
            <a:picLocks noChangeAspect="1" noChangeArrowheads="1"/>
          </p:cNvPicPr>
          <p:nvPr/>
        </p:nvPicPr>
        <p:blipFill>
          <a:blip r:embed="rId2" cstate="print"/>
          <a:srcRect/>
          <a:stretch>
            <a:fillRect/>
          </a:stretch>
        </p:blipFill>
        <p:spPr bwMode="auto">
          <a:xfrm>
            <a:off x="481013" y="1819274"/>
            <a:ext cx="8181975" cy="362594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p:cNvPicPr>
            <a:picLocks noChangeAspect="1" noChangeArrowheads="1"/>
          </p:cNvPicPr>
          <p:nvPr/>
        </p:nvPicPr>
        <p:blipFill>
          <a:blip r:embed="rId2" cstate="print"/>
          <a:srcRect/>
          <a:stretch>
            <a:fillRect/>
          </a:stretch>
        </p:blipFill>
        <p:spPr bwMode="auto">
          <a:xfrm>
            <a:off x="1475656" y="1556792"/>
            <a:ext cx="6486525" cy="29241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8" name="Picture 6"/>
          <p:cNvPicPr>
            <a:picLocks noChangeAspect="1" noChangeArrowheads="1"/>
          </p:cNvPicPr>
          <p:nvPr/>
        </p:nvPicPr>
        <p:blipFill>
          <a:blip r:embed="rId2" cstate="print"/>
          <a:srcRect/>
          <a:stretch>
            <a:fillRect/>
          </a:stretch>
        </p:blipFill>
        <p:spPr bwMode="auto">
          <a:xfrm>
            <a:off x="2195736" y="548680"/>
            <a:ext cx="4800600" cy="4210050"/>
          </a:xfrm>
          <a:prstGeom prst="rect">
            <a:avLst/>
          </a:prstGeom>
          <a:noFill/>
          <a:ln w="9525">
            <a:noFill/>
            <a:miter lim="800000"/>
            <a:headEnd/>
            <a:tailEnd/>
          </a:ln>
        </p:spPr>
      </p:pic>
      <p:sp>
        <p:nvSpPr>
          <p:cNvPr id="11" name="Rechteck 10"/>
          <p:cNvSpPr/>
          <p:nvPr/>
        </p:nvSpPr>
        <p:spPr>
          <a:xfrm>
            <a:off x="1619672" y="5013176"/>
            <a:ext cx="6768752" cy="1477328"/>
          </a:xfrm>
          <a:prstGeom prst="rect">
            <a:avLst/>
          </a:prstGeom>
        </p:spPr>
        <p:txBody>
          <a:bodyPr wrap="square">
            <a:spAutoFit/>
          </a:bodyPr>
          <a:lstStyle/>
          <a:p>
            <a:pPr>
              <a:buFont typeface="Arial" pitchFamily="34" charset="0"/>
              <a:buChar char="•"/>
            </a:pPr>
            <a:r>
              <a:rPr lang="en-US" b="1" dirty="0" smtClean="0">
                <a:solidFill>
                  <a:schemeClr val="accent3">
                    <a:lumMod val="50000"/>
                  </a:schemeClr>
                </a:solidFill>
              </a:rPr>
              <a:t>    will provide additional jobs,</a:t>
            </a:r>
          </a:p>
          <a:p>
            <a:pPr>
              <a:buFont typeface="Arial" pitchFamily="34" charset="0"/>
              <a:buChar char="•"/>
            </a:pPr>
            <a:r>
              <a:rPr lang="en-US" b="1" dirty="0" smtClean="0">
                <a:solidFill>
                  <a:schemeClr val="accent3">
                    <a:lumMod val="50000"/>
                  </a:schemeClr>
                </a:solidFill>
              </a:rPr>
              <a:t>    help close the material loop,</a:t>
            </a:r>
          </a:p>
          <a:p>
            <a:pPr>
              <a:buFont typeface="Arial" pitchFamily="34" charset="0"/>
              <a:buChar char="•"/>
            </a:pPr>
            <a:r>
              <a:rPr lang="en-US" b="1" dirty="0" smtClean="0">
                <a:solidFill>
                  <a:schemeClr val="accent3">
                    <a:lumMod val="50000"/>
                  </a:schemeClr>
                </a:solidFill>
              </a:rPr>
              <a:t>    reduce dependency on imports,</a:t>
            </a:r>
          </a:p>
          <a:p>
            <a:pPr>
              <a:buFont typeface="Arial" pitchFamily="34" charset="0"/>
              <a:buChar char="•"/>
            </a:pPr>
            <a:r>
              <a:rPr lang="en-US" b="1" dirty="0" smtClean="0">
                <a:solidFill>
                  <a:schemeClr val="accent3">
                    <a:lumMod val="50000"/>
                  </a:schemeClr>
                </a:solidFill>
              </a:rPr>
              <a:t>    reduce the environmental impact associated with waste disposal,</a:t>
            </a:r>
          </a:p>
          <a:p>
            <a:pPr>
              <a:buFont typeface="Arial" pitchFamily="34" charset="0"/>
              <a:buChar char="•"/>
            </a:pPr>
            <a:r>
              <a:rPr lang="en-US" b="1" dirty="0" smtClean="0">
                <a:solidFill>
                  <a:schemeClr val="accent3">
                    <a:lumMod val="50000"/>
                  </a:schemeClr>
                </a:solidFill>
              </a:rPr>
              <a:t>    drive innovation in product design </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1041</Words>
  <Application>Microsoft Office PowerPoint</Application>
  <PresentationFormat>Bildschirmpräsentation (4:3)</PresentationFormat>
  <Paragraphs>197</Paragraphs>
  <Slides>22</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22</vt:i4>
      </vt:variant>
    </vt:vector>
  </HeadingPairs>
  <TitlesOfParts>
    <vt:vector size="26" baseType="lpstr">
      <vt:lpstr>Arial</vt:lpstr>
      <vt:lpstr>Calibri</vt:lpstr>
      <vt:lpstr>Times New Roman</vt:lpstr>
      <vt:lpstr>Тема Office</vt:lpstr>
      <vt:lpstr>Waste Management  in SED Activity </vt:lpstr>
      <vt:lpstr>PowerPoint-Präsentation</vt:lpstr>
      <vt:lpstr>PowerPoint-Präsentation</vt:lpstr>
      <vt:lpstr>“The most dangerous kind of waste is the waste we do not recognize”   </vt:lpstr>
      <vt:lpstr>Benefits</vt:lpstr>
      <vt:lpstr>The waste hierarchy refers to the "3 Rs"  REDUCE REUSE RECYCLE which classify waste management strategies according to their desirability. The 3 Rs are meant to be a hierarchy, in order of importance</vt:lpstr>
      <vt:lpstr>Сonditions of efficient use of waste</vt:lpstr>
      <vt:lpstr>PowerPoint-Präsentation</vt:lpstr>
      <vt:lpstr>PowerPoint-Präsentation</vt:lpstr>
      <vt:lpstr>PowerPoint-Präsentation</vt:lpstr>
      <vt:lpstr>PowerPoint-Präsentation</vt:lpstr>
      <vt:lpstr>PowerPoint-Präsentation</vt:lpstr>
      <vt:lpstr>Zero Waste  is a philosophy, a strategy, and a set of practical tools seeking to eliminate waste,  not manage it</vt:lpstr>
      <vt:lpstr>Principles Guiding of Current Practices and for Pursuing Zero Waste* </vt:lpstr>
      <vt:lpstr>PowerPoint-Präsentation</vt:lpstr>
      <vt:lpstr>PowerPoint-Präsentation</vt:lpstr>
      <vt:lpstr>PowerPoint-Präsentation</vt:lpstr>
      <vt:lpstr>How many filters must be installed?</vt:lpstr>
      <vt:lpstr>PowerPoint-Präsentation</vt:lpstr>
      <vt:lpstr>PowerPoint-Präsentation</vt:lpstr>
      <vt:lpstr>PowerPoint-Präsentation</vt:lpstr>
      <vt:lpstr>PowerPoint-Präsentation</vt:lpstr>
    </vt:vector>
  </TitlesOfParts>
  <Company>MultiDVD Team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Waste Management in SED Activity </dc:title>
  <dc:creator>Юрий</dc:creator>
  <cp:lastModifiedBy>user</cp:lastModifiedBy>
  <cp:revision>56</cp:revision>
  <dcterms:created xsi:type="dcterms:W3CDTF">2015-03-22T10:15:55Z</dcterms:created>
  <dcterms:modified xsi:type="dcterms:W3CDTF">2016-05-03T11:22:42Z</dcterms:modified>
</cp:coreProperties>
</file>