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4" r:id="rId4"/>
    <p:sldId id="273" r:id="rId5"/>
    <p:sldId id="275" r:id="rId6"/>
    <p:sldId id="274" r:id="rId7"/>
    <p:sldId id="268" r:id="rId8"/>
    <p:sldId id="265" r:id="rId9"/>
    <p:sldId id="269" r:id="rId10"/>
    <p:sldId id="272" r:id="rId11"/>
    <p:sldId id="262" r:id="rId12"/>
    <p:sldId id="266" r:id="rId13"/>
    <p:sldId id="270" r:id="rId14"/>
    <p:sldId id="271" r:id="rId15"/>
    <p:sldId id="263" r:id="rId16"/>
    <p:sldId id="257" r:id="rId17"/>
    <p:sldId id="258" r:id="rId18"/>
    <p:sldId id="277" r:id="rId19"/>
    <p:sldId id="278" r:id="rId20"/>
    <p:sldId id="279" r:id="rId21"/>
    <p:sldId id="280" r:id="rId22"/>
    <p:sldId id="281"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15EE457-9DDD-410D-807A-1028006BCB2D}" type="datetimeFigureOut">
              <a:rPr lang="ru-RU" smtClean="0"/>
              <a:pPr/>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5774A7-6ADD-4D81-9AAB-E469A4E6655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5EE457-9DDD-410D-807A-1028006BCB2D}" type="datetimeFigureOut">
              <a:rPr lang="ru-RU" smtClean="0"/>
              <a:pPr/>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5774A7-6ADD-4D81-9AAB-E469A4E6655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5EE457-9DDD-410D-807A-1028006BCB2D}" type="datetimeFigureOut">
              <a:rPr lang="ru-RU" smtClean="0"/>
              <a:pPr/>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5774A7-6ADD-4D81-9AAB-E469A4E6655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5EE457-9DDD-410D-807A-1028006BCB2D}" type="datetimeFigureOut">
              <a:rPr lang="ru-RU" smtClean="0"/>
              <a:pPr/>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5774A7-6ADD-4D81-9AAB-E469A4E6655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15EE457-9DDD-410D-807A-1028006BCB2D}" type="datetimeFigureOut">
              <a:rPr lang="ru-RU" smtClean="0"/>
              <a:pPr/>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5774A7-6ADD-4D81-9AAB-E469A4E6655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15EE457-9DDD-410D-807A-1028006BCB2D}" type="datetimeFigureOut">
              <a:rPr lang="ru-RU" smtClean="0"/>
              <a:pPr/>
              <a:t>26.04.2017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5774A7-6ADD-4D81-9AAB-E469A4E6655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15EE457-9DDD-410D-807A-1028006BCB2D}" type="datetimeFigureOut">
              <a:rPr lang="ru-RU" smtClean="0"/>
              <a:pPr/>
              <a:t>26.04.2017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55774A7-6ADD-4D81-9AAB-E469A4E6655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15EE457-9DDD-410D-807A-1028006BCB2D}" type="datetimeFigureOut">
              <a:rPr lang="ru-RU" smtClean="0"/>
              <a:pPr/>
              <a:t>26.04.2017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55774A7-6ADD-4D81-9AAB-E469A4E6655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15EE457-9DDD-410D-807A-1028006BCB2D}" type="datetimeFigureOut">
              <a:rPr lang="ru-RU" smtClean="0"/>
              <a:pPr/>
              <a:t>26.04.2017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55774A7-6ADD-4D81-9AAB-E469A4E6655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15EE457-9DDD-410D-807A-1028006BCB2D}" type="datetimeFigureOut">
              <a:rPr lang="ru-RU" smtClean="0"/>
              <a:pPr/>
              <a:t>26.04.2017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5774A7-6ADD-4D81-9AAB-E469A4E6655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15EE457-9DDD-410D-807A-1028006BCB2D}" type="datetimeFigureOut">
              <a:rPr lang="ru-RU" smtClean="0"/>
              <a:pPr/>
              <a:t>26.04.2017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5774A7-6ADD-4D81-9AAB-E469A4E6655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5EE457-9DDD-410D-807A-1028006BCB2D}" type="datetimeFigureOut">
              <a:rPr lang="ru-RU" smtClean="0"/>
              <a:pPr/>
              <a:t>26.04.2017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5774A7-6ADD-4D81-9AAB-E469A4E6655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691680" y="4509120"/>
            <a:ext cx="6400800" cy="910952"/>
          </a:xfrm>
        </p:spPr>
        <p:txBody>
          <a:bodyPr/>
          <a:lstStyle/>
          <a:p>
            <a:pPr algn="r"/>
            <a:r>
              <a:rPr lang="en-US" dirty="0" smtClean="0">
                <a:solidFill>
                  <a:schemeClr val="tx2"/>
                </a:solidFill>
              </a:rPr>
              <a:t>Prof. Dr. Olga </a:t>
            </a:r>
            <a:r>
              <a:rPr lang="en-US" dirty="0" err="1" smtClean="0">
                <a:solidFill>
                  <a:schemeClr val="tx2"/>
                </a:solidFill>
              </a:rPr>
              <a:t>Popova</a:t>
            </a:r>
            <a:endParaRPr lang="ru-RU" dirty="0">
              <a:solidFill>
                <a:schemeClr val="tx2"/>
              </a:solidFill>
            </a:endParaRPr>
          </a:p>
        </p:txBody>
      </p:sp>
      <p:sp>
        <p:nvSpPr>
          <p:cNvPr id="5" name="Titel 4"/>
          <p:cNvSpPr>
            <a:spLocks noGrp="1"/>
          </p:cNvSpPr>
          <p:nvPr>
            <p:ph type="ctrTitle"/>
          </p:nvPr>
        </p:nvSpPr>
        <p:spPr/>
        <p:txBody>
          <a:bodyPr/>
          <a:lstStyle/>
          <a:p>
            <a:r>
              <a:rPr lang="en-US" b="1" dirty="0" smtClean="0">
                <a:solidFill>
                  <a:schemeClr val="tx2"/>
                </a:solidFill>
                <a:effectLst>
                  <a:outerShdw blurRad="38100" dist="38100" dir="2700000" algn="tl">
                    <a:srgbClr val="000000">
                      <a:alpha val="43137"/>
                    </a:srgbClr>
                  </a:outerShdw>
                </a:effectLst>
              </a:rPr>
              <a:t>Introduction in Theory of Sustainable Enterprise </a:t>
            </a:r>
            <a:endParaRPr lang="ru-RU" b="1" dirty="0">
              <a:solidFill>
                <a:schemeClr val="tx2"/>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620688"/>
            <a:ext cx="8229600" cy="4525963"/>
          </a:xfrm>
        </p:spPr>
        <p:txBody>
          <a:bodyPr>
            <a:normAutofit fontScale="77500" lnSpcReduction="20000"/>
          </a:bodyPr>
          <a:lstStyle/>
          <a:p>
            <a:pPr lvl="0" algn="just"/>
            <a:r>
              <a:rPr lang="en-US" dirty="0" smtClean="0"/>
              <a:t>The concept of sustainable enterprise is related to the general approach to sustainable development, originally enunciated in the </a:t>
            </a:r>
            <a:r>
              <a:rPr lang="en-US" dirty="0" err="1" smtClean="0"/>
              <a:t>Brundtland</a:t>
            </a:r>
            <a:r>
              <a:rPr lang="en-US" dirty="0" smtClean="0"/>
              <a:t> Report, as “forms of progress that meet the needs of the present without compromising the ability of future generations to meet their needs”. *  But!!!</a:t>
            </a:r>
          </a:p>
          <a:p>
            <a:pPr lvl="0" algn="ctr"/>
            <a:r>
              <a:rPr lang="en-US" b="1" dirty="0" smtClean="0">
                <a:solidFill>
                  <a:srgbClr val="FF0000"/>
                </a:solidFill>
              </a:rPr>
              <a:t>Important!!!</a:t>
            </a:r>
          </a:p>
          <a:p>
            <a:pPr lvl="0" algn="just"/>
            <a:r>
              <a:rPr lang="en-US" dirty="0" smtClean="0"/>
              <a:t>Sustainability is based  on  biodiversity,  the  control  of  environmentally  damaging activity and the replenishment of renewable resources – which can protect or even  enhance  the  natural  environment.  This  includes  the  responsible  use  of  divisible  natural resources used directly for production such as trees, water and land. </a:t>
            </a:r>
            <a:r>
              <a:rPr lang="en-US" b="1" dirty="0" smtClean="0">
                <a:solidFill>
                  <a:srgbClr val="FF0000"/>
                </a:solidFill>
              </a:rPr>
              <a:t>Is it definition for </a:t>
            </a:r>
            <a:r>
              <a:rPr lang="en-US" b="1" dirty="0" smtClean="0">
                <a:solidFill>
                  <a:srgbClr val="FF0000"/>
                </a:solidFill>
              </a:rPr>
              <a:t>sustainable Company???</a:t>
            </a:r>
            <a:endParaRPr lang="en-US" b="1" dirty="0" smtClean="0">
              <a:solidFill>
                <a:srgbClr val="FF0000"/>
              </a:solidFill>
            </a:endParaRPr>
          </a:p>
          <a:p>
            <a:pPr lvl="0" algn="just">
              <a:buNone/>
            </a:pPr>
            <a:endParaRPr lang="ru-RU" dirty="0"/>
          </a:p>
        </p:txBody>
      </p:sp>
      <p:sp>
        <p:nvSpPr>
          <p:cNvPr id="4" name="Прямоугольник 3"/>
          <p:cNvSpPr/>
          <p:nvPr/>
        </p:nvSpPr>
        <p:spPr>
          <a:xfrm>
            <a:off x="323528" y="6093296"/>
            <a:ext cx="8388424" cy="584775"/>
          </a:xfrm>
          <a:prstGeom prst="rect">
            <a:avLst/>
          </a:prstGeom>
        </p:spPr>
        <p:txBody>
          <a:bodyPr wrap="square">
            <a:spAutoFit/>
          </a:bodyPr>
          <a:lstStyle/>
          <a:p>
            <a:pPr algn="just"/>
            <a:r>
              <a:rPr lang="en-US" sz="800" dirty="0" smtClean="0"/>
              <a:t>* This  definition  is  taken  from  the  World  Business  Council  for  Sustainable  Development  (WBCSD)  (http://www.wbcsd.org),  which  in  turn  has  based  its  definition  on  how  the  </a:t>
            </a:r>
            <a:r>
              <a:rPr lang="en-US" sz="800" dirty="0" err="1" smtClean="0"/>
              <a:t>Brundtland</a:t>
            </a:r>
            <a:r>
              <a:rPr lang="en-US" sz="800" dirty="0" smtClean="0"/>
              <a:t>  Commission  defined  sustainable  development.  See,  Our  common  future:  Report  of  the  World  Commission  on  Environment  and  Development (the </a:t>
            </a:r>
            <a:r>
              <a:rPr lang="en-US" sz="800" dirty="0" err="1" smtClean="0"/>
              <a:t>Brundtland</a:t>
            </a:r>
            <a:r>
              <a:rPr lang="en-US" sz="800" dirty="0" smtClean="0"/>
              <a:t> Report), 1987. Historians of sustainable development may argue that the concept  owes its birth to the 1972 United Nations Conference on the Human Environment in Stockholm which, among  other things, led to the creation of UNEP. </a:t>
            </a:r>
            <a:endParaRPr lang="ru-RU" sz="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extLst>
              <p:ext uri="{D42A27DB-BD31-4B8C-83A1-F6EECF244321}">
                <p14:modId xmlns:p14="http://schemas.microsoft.com/office/powerpoint/2010/main" val="3542606891"/>
              </p:ext>
            </p:extLst>
          </p:nvPr>
        </p:nvGraphicFramePr>
        <p:xfrm>
          <a:off x="467544" y="692696"/>
          <a:ext cx="8229600" cy="5872722"/>
        </p:xfrm>
        <a:graphic>
          <a:graphicData uri="http://schemas.openxmlformats.org/drawingml/2006/table">
            <a:tbl>
              <a:tblPr firstRow="1" bandRow="1">
                <a:tableStyleId>{5C22544A-7EE6-4342-B048-85BDC9FD1C3A}</a:tableStyleId>
              </a:tblPr>
              <a:tblGrid>
                <a:gridCol w="3024336"/>
                <a:gridCol w="5205264"/>
              </a:tblGrid>
              <a:tr h="421761">
                <a:tc>
                  <a:txBody>
                    <a:bodyPr/>
                    <a:lstStyle/>
                    <a:p>
                      <a:pPr algn="ctr"/>
                      <a:r>
                        <a:rPr lang="en-US" sz="1200" dirty="0" smtClean="0"/>
                        <a:t>Myth</a:t>
                      </a:r>
                      <a:endParaRPr lang="ru-RU" sz="1200" dirty="0"/>
                    </a:p>
                  </a:txBody>
                  <a:tcPr/>
                </a:tc>
                <a:tc>
                  <a:txBody>
                    <a:bodyPr/>
                    <a:lstStyle/>
                    <a:p>
                      <a:pPr algn="ctr"/>
                      <a:r>
                        <a:rPr lang="en-US" sz="1200" dirty="0" smtClean="0"/>
                        <a:t>Reality</a:t>
                      </a:r>
                      <a:endParaRPr lang="ru-RU" sz="1200" dirty="0"/>
                    </a:p>
                  </a:txBody>
                  <a:tcPr/>
                </a:tc>
              </a:tr>
              <a:tr h="421761">
                <a:tc>
                  <a:txBody>
                    <a:bodyPr/>
                    <a:lstStyle/>
                    <a:p>
                      <a:r>
                        <a:rPr lang="en-US" sz="1200" dirty="0" smtClean="0"/>
                        <a:t>Nobody knows what sustainability really means</a:t>
                      </a:r>
                      <a:endParaRPr lang="ru-RU" sz="1200" dirty="0"/>
                    </a:p>
                  </a:txBody>
                  <a:tcPr/>
                </a:tc>
                <a:tc>
                  <a:txBody>
                    <a:bodyPr/>
                    <a:lstStyle/>
                    <a:p>
                      <a:r>
                        <a:rPr lang="en-US" sz="1200" dirty="0" smtClean="0"/>
                        <a:t>Definitions “Sustainable” or “Sustainability” say nothing about protecting the environment</a:t>
                      </a:r>
                      <a:endParaRPr lang="ru-RU" sz="1200" dirty="0"/>
                    </a:p>
                  </a:txBody>
                  <a:tcPr/>
                </a:tc>
              </a:tr>
              <a:tr h="421761">
                <a:tc>
                  <a:txBody>
                    <a:bodyPr/>
                    <a:lstStyle/>
                    <a:p>
                      <a:r>
                        <a:rPr lang="en-US" sz="1200" dirty="0" smtClean="0"/>
                        <a:t>Sustainability is all about the environment</a:t>
                      </a:r>
                      <a:endParaRPr lang="ru-RU" sz="1200" dirty="0"/>
                    </a:p>
                  </a:txBody>
                  <a:tcPr/>
                </a:tc>
                <a:tc>
                  <a:txBody>
                    <a:bodyPr/>
                    <a:lstStyle/>
                    <a:p>
                      <a:r>
                        <a:rPr lang="en-US" sz="1200" b="0" i="0" u="none" strike="noStrike" kern="1200" baseline="0" dirty="0" smtClean="0">
                          <a:solidFill>
                            <a:schemeClr val="dk1"/>
                          </a:solidFill>
                          <a:latin typeface="+mn-lt"/>
                          <a:ea typeface="+mn-ea"/>
                          <a:cs typeface="+mn-cs"/>
                        </a:rPr>
                        <a:t>The economy is based on the</a:t>
                      </a:r>
                    </a:p>
                    <a:p>
                      <a:r>
                        <a:rPr lang="en-US" sz="1200" b="0" i="0" u="none" strike="noStrike" kern="1200" baseline="0" dirty="0" smtClean="0">
                          <a:solidFill>
                            <a:schemeClr val="dk1"/>
                          </a:solidFill>
                          <a:latin typeface="+mn-lt"/>
                          <a:ea typeface="+mn-ea"/>
                          <a:cs typeface="+mn-cs"/>
                        </a:rPr>
                        <a:t>biosphere. The biosphere provides everything that makes life possible, assimilates our waste or converts it back into something we can use</a:t>
                      </a:r>
                      <a:endParaRPr lang="ru-RU" sz="1200" dirty="0"/>
                    </a:p>
                  </a:txBody>
                  <a:tcPr/>
                </a:tc>
              </a:tr>
              <a:tr h="421761">
                <a:tc>
                  <a:txBody>
                    <a:bodyPr/>
                    <a:lstStyle/>
                    <a:p>
                      <a:r>
                        <a:rPr lang="en-US" sz="1200" dirty="0" smtClean="0"/>
                        <a:t>“Sustainable” is a synonym for “green” </a:t>
                      </a:r>
                      <a:endParaRPr lang="ru-RU" sz="1200" dirty="0"/>
                    </a:p>
                  </a:txBody>
                  <a:tcPr/>
                </a:tc>
                <a:tc>
                  <a:txBody>
                    <a:bodyPr/>
                    <a:lstStyle/>
                    <a:p>
                      <a:r>
                        <a:rPr lang="en-US" sz="1200" dirty="0" smtClean="0"/>
                        <a:t>A preference for the natural over the artificial</a:t>
                      </a:r>
                      <a:endParaRPr lang="ru-RU" sz="1200" dirty="0"/>
                    </a:p>
                  </a:txBody>
                  <a:tcPr/>
                </a:tc>
              </a:tr>
              <a:tr h="421761">
                <a:tc>
                  <a:txBody>
                    <a:bodyPr/>
                    <a:lstStyle/>
                    <a:p>
                      <a:r>
                        <a:rPr lang="en-US" sz="1200" dirty="0" smtClean="0"/>
                        <a:t>It’s all about recycling</a:t>
                      </a:r>
                      <a:endParaRPr lang="ru-RU" sz="1200" dirty="0"/>
                    </a:p>
                  </a:txBody>
                  <a:tcPr/>
                </a:tc>
                <a:tc>
                  <a:txBody>
                    <a:bodyPr/>
                    <a:lstStyle/>
                    <a:p>
                      <a:r>
                        <a:rPr lang="en-US" sz="1200" b="0" i="0" u="none" strike="noStrike" kern="1200" baseline="0" dirty="0" smtClean="0">
                          <a:solidFill>
                            <a:schemeClr val="dk1"/>
                          </a:solidFill>
                          <a:latin typeface="+mn-lt"/>
                          <a:ea typeface="+mn-ea"/>
                          <a:cs typeface="+mn-cs"/>
                        </a:rPr>
                        <a:t>Recycling is important: reusing metals, paper, wood and plastics rather than tossing them reduces the need to extract raw materials from the ground, forests and fossil-fuel deposits. But the most important areas by far in terms of sustainability are energy and transportation</a:t>
                      </a:r>
                      <a:endParaRPr lang="ru-RU" sz="1200" dirty="0"/>
                    </a:p>
                  </a:txBody>
                  <a:tcPr/>
                </a:tc>
              </a:tr>
              <a:tr h="421761">
                <a:tc>
                  <a:txBody>
                    <a:bodyPr/>
                    <a:lstStyle/>
                    <a:p>
                      <a:r>
                        <a:rPr lang="en-US" sz="1200" dirty="0" smtClean="0"/>
                        <a:t>Sustainability is too expensive</a:t>
                      </a:r>
                      <a:endParaRPr lang="ru-RU" sz="1200" dirty="0"/>
                    </a:p>
                  </a:txBody>
                  <a:tcPr/>
                </a:tc>
                <a:tc>
                  <a:txBody>
                    <a:bodyPr/>
                    <a:lstStyle/>
                    <a:p>
                      <a:r>
                        <a:rPr lang="en-US" sz="1200" dirty="0" smtClean="0"/>
                        <a:t>It’s only true in the short term in certain circumstances but certainly not in the long term</a:t>
                      </a:r>
                      <a:endParaRPr lang="ru-RU" sz="1200" dirty="0"/>
                    </a:p>
                  </a:txBody>
                  <a:tcPr/>
                </a:tc>
              </a:tr>
              <a:tr h="421761">
                <a:tc>
                  <a:txBody>
                    <a:bodyPr/>
                    <a:lstStyle/>
                    <a:p>
                      <a:r>
                        <a:rPr lang="en-US" sz="1200" dirty="0" smtClean="0"/>
                        <a:t>Sustainability means lowering our standard of living</a:t>
                      </a:r>
                      <a:endParaRPr lang="ru-RU" sz="1200" dirty="0"/>
                    </a:p>
                  </a:txBody>
                  <a:tcPr/>
                </a:tc>
                <a:tc>
                  <a:txBody>
                    <a:bodyPr/>
                    <a:lstStyle/>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smtClean="0"/>
                        <a:t>Addressing climate change is the biggest job creation program there is</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smtClean="0"/>
                        <a:t>Sustainability allow us to be prosperous, fed, clad, secure</a:t>
                      </a:r>
                      <a:endParaRPr lang="ru-RU" sz="1200" dirty="0"/>
                    </a:p>
                  </a:txBody>
                  <a:tcPr/>
                </a:tc>
              </a:tr>
              <a:tr h="421761">
                <a:tc>
                  <a:txBody>
                    <a:bodyPr/>
                    <a:lstStyle/>
                    <a:p>
                      <a:r>
                        <a:rPr lang="en-US" sz="1200" dirty="0" smtClean="0"/>
                        <a:t>Consumer choices, not government intervention, offer the fastest, most efficient routes to sustainability</a:t>
                      </a:r>
                      <a:endParaRPr lang="ru-RU" sz="1200" dirty="0"/>
                    </a:p>
                  </a:txBody>
                  <a:tcPr/>
                </a:tc>
                <a:tc>
                  <a:txBody>
                    <a:bodyPr/>
                    <a:lstStyle/>
                    <a:p>
                      <a:pPr marL="228600" indent="-228600">
                        <a:buAutoNum type="arabicPeriod"/>
                      </a:pPr>
                      <a:r>
                        <a:rPr lang="en-US" sz="1200" baseline="0" dirty="0" smtClean="0"/>
                        <a:t>A</a:t>
                      </a:r>
                      <a:r>
                        <a:rPr lang="en-US" sz="1200" dirty="0" smtClean="0"/>
                        <a:t>ssumption that wasteful use of resources and the destruction of the  environment is without cost?!?</a:t>
                      </a:r>
                    </a:p>
                    <a:p>
                      <a:pPr marL="228600" indent="-228600">
                        <a:buAutoNum type="arabicPeriod"/>
                      </a:pPr>
                      <a:r>
                        <a:rPr lang="en-US" sz="1200" dirty="0" smtClean="0"/>
                        <a:t>The depletion of natural resources, rising prices will automatically push people into more efficient behavior!?!</a:t>
                      </a:r>
                      <a:endParaRPr lang="ru-RU" sz="1200" dirty="0"/>
                    </a:p>
                  </a:txBody>
                  <a:tcPr/>
                </a:tc>
              </a:tr>
              <a:tr h="421761">
                <a:tc>
                  <a:txBody>
                    <a:bodyPr/>
                    <a:lstStyle/>
                    <a:p>
                      <a:r>
                        <a:rPr lang="en-US" sz="1200" dirty="0" smtClean="0"/>
                        <a:t>New technology is always the answer</a:t>
                      </a:r>
                      <a:endParaRPr lang="ru-RU" sz="1200" dirty="0"/>
                    </a:p>
                  </a:txBody>
                  <a:tcPr/>
                </a:tc>
                <a:tc>
                  <a:txBody>
                    <a:bodyPr/>
                    <a:lstStyle/>
                    <a:p>
                      <a:r>
                        <a:rPr lang="en-US" sz="1200" dirty="0" smtClean="0"/>
                        <a:t>Not necessarily. Sometimes existing technology can make a huge difference. Sometimes it takes a creative business model. </a:t>
                      </a:r>
                      <a:endParaRPr lang="ru-RU" sz="1200" dirty="0"/>
                    </a:p>
                  </a:txBody>
                  <a:tcPr/>
                </a:tc>
              </a:tr>
              <a:tr h="421761">
                <a:tc>
                  <a:txBody>
                    <a:bodyPr/>
                    <a:lstStyle/>
                    <a:p>
                      <a:r>
                        <a:rPr lang="en-US" sz="1200" dirty="0" smtClean="0"/>
                        <a:t>Sustainability is ultimately a population problem</a:t>
                      </a:r>
                      <a:endParaRPr lang="ru-RU" sz="1200" dirty="0"/>
                    </a:p>
                  </a:txBody>
                  <a:tcPr/>
                </a:tc>
                <a:tc>
                  <a:txBody>
                    <a:bodyPr/>
                    <a:lstStyle/>
                    <a:p>
                      <a:r>
                        <a:rPr lang="en-US" sz="1200" dirty="0" smtClean="0"/>
                        <a:t>This is not a myth. Sustainability is ultimately a population problem.</a:t>
                      </a:r>
                      <a:endParaRPr lang="ru-RU" sz="1200" dirty="0"/>
                    </a:p>
                  </a:txBody>
                  <a:tcPr/>
                </a:tc>
              </a:tr>
              <a:tr h="421761">
                <a:tc>
                  <a:txBody>
                    <a:bodyPr/>
                    <a:lstStyle/>
                    <a:p>
                      <a:r>
                        <a:rPr lang="en-US" sz="1200" b="0" i="0" u="none" strike="noStrike" kern="1200" baseline="0" dirty="0" smtClean="0">
                          <a:solidFill>
                            <a:schemeClr val="dk1"/>
                          </a:solidFill>
                          <a:latin typeface="+mn-lt"/>
                          <a:ea typeface="+mn-ea"/>
                          <a:cs typeface="+mn-cs"/>
                        </a:rPr>
                        <a:t>Once you understand the concept, living sustainably is a breeze to figure out.</a:t>
                      </a:r>
                      <a:endParaRPr lang="ru-RU" sz="1200" b="0" i="0" dirty="0"/>
                    </a:p>
                  </a:txBody>
                  <a:tcPr/>
                </a:tc>
                <a:tc>
                  <a:txBody>
                    <a:bodyPr/>
                    <a:lstStyle/>
                    <a:p>
                      <a:r>
                        <a:rPr lang="en-US" sz="1200" dirty="0" smtClean="0"/>
                        <a:t>You cannot really declare any practice “sustainable” until you have done a complete life-cycle analysis of its environmental costs. </a:t>
                      </a:r>
                      <a:endParaRPr lang="ru-RU" sz="1200" dirty="0"/>
                    </a:p>
                  </a:txBody>
                  <a:tcPr/>
                </a:tc>
              </a:tr>
            </a:tbl>
          </a:graphicData>
        </a:graphic>
      </p:graphicFrame>
      <p:sp>
        <p:nvSpPr>
          <p:cNvPr id="5" name="Прямоугольник 4"/>
          <p:cNvSpPr/>
          <p:nvPr/>
        </p:nvSpPr>
        <p:spPr>
          <a:xfrm>
            <a:off x="179512" y="188640"/>
            <a:ext cx="8964488" cy="584775"/>
          </a:xfrm>
          <a:prstGeom prst="rect">
            <a:avLst/>
          </a:prstGeom>
        </p:spPr>
        <p:txBody>
          <a:bodyPr wrap="square">
            <a:spAutoFit/>
          </a:bodyPr>
          <a:lstStyle/>
          <a:p>
            <a:pPr algn="ctr"/>
            <a:r>
              <a:rPr lang="en-US" sz="1600" b="1" dirty="0" smtClean="0"/>
              <a:t>Companies not interested in sustainable</a:t>
            </a:r>
            <a:r>
              <a:rPr lang="ru-RU" sz="1600" b="1" dirty="0" smtClean="0"/>
              <a:t> </a:t>
            </a:r>
            <a:r>
              <a:rPr lang="en-US" sz="1600" b="1" dirty="0" smtClean="0"/>
              <a:t>development issues will not survive long.  </a:t>
            </a:r>
          </a:p>
          <a:p>
            <a:pPr algn="ctr"/>
            <a:r>
              <a:rPr lang="en-US" sz="1600" dirty="0" smtClean="0"/>
              <a:t>- </a:t>
            </a:r>
            <a:r>
              <a:rPr lang="en-US" sz="1600" i="1" dirty="0" smtClean="0"/>
              <a:t>Malcolm </a:t>
            </a:r>
            <a:r>
              <a:rPr lang="en-US" sz="1600" i="1" dirty="0" err="1" smtClean="0"/>
              <a:t>Brinded</a:t>
            </a:r>
            <a:r>
              <a:rPr lang="en-US" sz="1600" i="1" dirty="0" smtClean="0"/>
              <a:t>, Chairman of Shell UK, 1999</a:t>
            </a:r>
            <a:endParaRPr lang="ru-RU" sz="1600"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1143000"/>
          </a:xfrm>
        </p:spPr>
        <p:txBody>
          <a:bodyPr/>
          <a:lstStyle/>
          <a:p>
            <a:r>
              <a:rPr lang="en-US" dirty="0" smtClean="0"/>
              <a:t>The main focuses </a:t>
            </a:r>
            <a:endParaRPr lang="ru-RU" dirty="0"/>
          </a:p>
        </p:txBody>
      </p:sp>
      <p:sp>
        <p:nvSpPr>
          <p:cNvPr id="5" name="Содержимое 4"/>
          <p:cNvSpPr>
            <a:spLocks noGrp="1"/>
          </p:cNvSpPr>
          <p:nvPr>
            <p:ph idx="1"/>
          </p:nvPr>
        </p:nvSpPr>
        <p:spPr>
          <a:xfrm>
            <a:off x="457200" y="1196752"/>
            <a:ext cx="8229600" cy="4929411"/>
          </a:xfrm>
        </p:spPr>
        <p:txBody>
          <a:bodyPr>
            <a:normAutofit fontScale="77500" lnSpcReduction="20000"/>
          </a:bodyPr>
          <a:lstStyle/>
          <a:p>
            <a:pPr algn="just"/>
            <a:r>
              <a:rPr lang="en-US" b="1" dirty="0"/>
              <a:t>Sustainability does not have to come at a cost. A well-designed sustainability program can help companies increase </a:t>
            </a:r>
            <a:r>
              <a:rPr lang="en-US" b="1" dirty="0">
                <a:solidFill>
                  <a:srgbClr val="FF0000"/>
                </a:solidFill>
              </a:rPr>
              <a:t>profits </a:t>
            </a:r>
            <a:r>
              <a:rPr lang="en-US" b="1" dirty="0"/>
              <a:t>by generating savings, driving growth, and reducing risk.</a:t>
            </a:r>
            <a:endParaRPr lang="ru-RU" dirty="0"/>
          </a:p>
          <a:p>
            <a:pPr algn="just"/>
            <a:r>
              <a:rPr lang="en-US" b="1" dirty="0"/>
              <a:t>Creating a sustainable enterprise involves </a:t>
            </a:r>
            <a:r>
              <a:rPr lang="en-US" b="1" dirty="0">
                <a:solidFill>
                  <a:srgbClr val="FF0000"/>
                </a:solidFill>
              </a:rPr>
              <a:t>transforming the entire value chain </a:t>
            </a:r>
            <a:r>
              <a:rPr lang="en-US" b="1" dirty="0"/>
              <a:t>from the supply of materials to product design, operations, sales and marketing, and end-of-life management. </a:t>
            </a:r>
            <a:endParaRPr lang="ru-RU" dirty="0"/>
          </a:p>
          <a:p>
            <a:pPr algn="just"/>
            <a:r>
              <a:rPr lang="en-US" b="1" dirty="0"/>
              <a:t> </a:t>
            </a:r>
            <a:r>
              <a:rPr lang="en-US" b="1" dirty="0" smtClean="0"/>
              <a:t>To </a:t>
            </a:r>
            <a:r>
              <a:rPr lang="en-US" b="1" dirty="0"/>
              <a:t>support the building of sustainable enterprises, it is necessary </a:t>
            </a:r>
            <a:r>
              <a:rPr lang="en-US" b="1" dirty="0">
                <a:solidFill>
                  <a:srgbClr val="FF0000"/>
                </a:solidFill>
              </a:rPr>
              <a:t>to identify opportunities </a:t>
            </a:r>
            <a:r>
              <a:rPr lang="en-US" b="1" dirty="0"/>
              <a:t>to promote growth through new products, new markets, and the composition of the business portfolio; to improve return on capital through green sales and marketing, sustainable value chains, and sustainable operations; and to manage risk, whether regulatory, reputational, or operational.</a:t>
            </a:r>
            <a:endParaRPr lang="ru-RU" b="1" dirty="0"/>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a:stretch>
            <a:fillRect/>
          </a:stretch>
        </p:blipFill>
        <p:spPr bwMode="auto">
          <a:xfrm>
            <a:off x="1403648" y="764704"/>
            <a:ext cx="6017716" cy="5311727"/>
          </a:xfrm>
          <a:prstGeom prst="rect">
            <a:avLst/>
          </a:prstGeom>
          <a:noFill/>
          <a:ln w="9525">
            <a:noFill/>
            <a:miter lim="800000"/>
            <a:headEnd/>
            <a:tailEnd/>
          </a:ln>
        </p:spPr>
      </p:pic>
      <p:sp>
        <p:nvSpPr>
          <p:cNvPr id="5" name="Прямоугольник 4"/>
          <p:cNvSpPr/>
          <p:nvPr/>
        </p:nvSpPr>
        <p:spPr>
          <a:xfrm>
            <a:off x="395536" y="6165304"/>
            <a:ext cx="8424936" cy="276999"/>
          </a:xfrm>
          <a:prstGeom prst="rect">
            <a:avLst/>
          </a:prstGeom>
        </p:spPr>
        <p:txBody>
          <a:bodyPr wrap="square">
            <a:spAutoFit/>
          </a:bodyPr>
          <a:lstStyle/>
          <a:p>
            <a:r>
              <a:rPr lang="en-US" sz="1200" dirty="0" smtClean="0"/>
              <a:t>Source: </a:t>
            </a:r>
            <a:r>
              <a:rPr lang="ru-RU" sz="1200" dirty="0" err="1" smtClean="0"/>
              <a:t>Report</a:t>
            </a:r>
            <a:r>
              <a:rPr lang="ru-RU" sz="1200" dirty="0" smtClean="0"/>
              <a:t> VI «</a:t>
            </a:r>
            <a:r>
              <a:rPr lang="ru-RU" sz="1200" dirty="0" err="1" smtClean="0"/>
              <a:t>The</a:t>
            </a:r>
            <a:r>
              <a:rPr lang="ru-RU" sz="1200" dirty="0" smtClean="0"/>
              <a:t> </a:t>
            </a:r>
            <a:r>
              <a:rPr lang="ru-RU" sz="1200" dirty="0" err="1" smtClean="0"/>
              <a:t>promotion</a:t>
            </a:r>
            <a:r>
              <a:rPr lang="ru-RU" sz="1200" dirty="0" smtClean="0"/>
              <a:t> </a:t>
            </a:r>
            <a:r>
              <a:rPr lang="ru-RU" sz="1200" dirty="0" err="1" smtClean="0"/>
              <a:t>of</a:t>
            </a:r>
            <a:r>
              <a:rPr lang="ru-RU" sz="1200" dirty="0" smtClean="0"/>
              <a:t> </a:t>
            </a:r>
            <a:r>
              <a:rPr lang="ru-RU" sz="1200" dirty="0" err="1" smtClean="0"/>
              <a:t>sustainable</a:t>
            </a:r>
            <a:r>
              <a:rPr lang="ru-RU" sz="1200" dirty="0" smtClean="0"/>
              <a:t> </a:t>
            </a:r>
            <a:r>
              <a:rPr lang="ru-RU" sz="1200" dirty="0" err="1" smtClean="0"/>
              <a:t>enterprises</a:t>
            </a:r>
            <a:r>
              <a:rPr lang="ru-RU" sz="1200" dirty="0" smtClean="0"/>
              <a:t>» / </a:t>
            </a:r>
            <a:r>
              <a:rPr lang="ru-RU" sz="1200" dirty="0" err="1" smtClean="0"/>
              <a:t>International</a:t>
            </a:r>
            <a:r>
              <a:rPr lang="ru-RU" sz="1200" dirty="0" smtClean="0"/>
              <a:t> </a:t>
            </a:r>
            <a:r>
              <a:rPr lang="ru-RU" sz="1200" dirty="0" err="1" smtClean="0"/>
              <a:t>Labour</a:t>
            </a:r>
            <a:r>
              <a:rPr lang="ru-RU" sz="1200" dirty="0" smtClean="0"/>
              <a:t> </a:t>
            </a:r>
            <a:r>
              <a:rPr lang="ru-RU" sz="1200" dirty="0" err="1" smtClean="0"/>
              <a:t>Conference</a:t>
            </a:r>
            <a:r>
              <a:rPr lang="ru-RU" sz="1200" dirty="0" smtClean="0"/>
              <a:t>, 96th </a:t>
            </a:r>
            <a:r>
              <a:rPr lang="ru-RU" sz="1200" dirty="0" err="1" smtClean="0"/>
              <a:t>Session</a:t>
            </a:r>
            <a:r>
              <a:rPr lang="ru-RU" sz="1200" dirty="0" smtClean="0"/>
              <a:t>, 2007</a:t>
            </a:r>
            <a:endParaRPr lang="ru-RU" sz="1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1143000"/>
          </a:xfrm>
        </p:spPr>
        <p:txBody>
          <a:bodyPr>
            <a:normAutofit fontScale="90000"/>
          </a:bodyPr>
          <a:lstStyle/>
          <a:p>
            <a:r>
              <a:rPr lang="en-US" dirty="0" smtClean="0"/>
              <a:t>Basic conditions creating the opportunity for sustainable enterprises</a:t>
            </a: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1187624" y="1412776"/>
            <a:ext cx="6372225" cy="522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Sources for profitable activity</a:t>
            </a: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899592" y="1700808"/>
            <a:ext cx="7048500" cy="477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en-US" dirty="0" smtClean="0"/>
              <a:t>A sustainable </a:t>
            </a:r>
            <a:r>
              <a:rPr lang="en-US" dirty="0" smtClean="0"/>
              <a:t>company operates </a:t>
            </a:r>
            <a:r>
              <a:rPr lang="en-US" dirty="0" smtClean="0"/>
              <a:t>a business so as to be </a:t>
            </a:r>
            <a:r>
              <a:rPr lang="en-US" b="1" dirty="0" smtClean="0">
                <a:solidFill>
                  <a:srgbClr val="FF0000"/>
                </a:solidFill>
              </a:rPr>
              <a:t>viable, grow and earn a profit</a:t>
            </a:r>
            <a:r>
              <a:rPr lang="en-US" dirty="0" smtClean="0"/>
              <a:t>.</a:t>
            </a:r>
          </a:p>
          <a:p>
            <a:r>
              <a:rPr lang="en-US" dirty="0" smtClean="0"/>
              <a:t>Sustainable </a:t>
            </a:r>
            <a:r>
              <a:rPr lang="en-US" dirty="0"/>
              <a:t>company </a:t>
            </a:r>
            <a:r>
              <a:rPr lang="en-US" b="1" dirty="0" smtClean="0">
                <a:solidFill>
                  <a:srgbClr val="FF0000"/>
                </a:solidFill>
              </a:rPr>
              <a:t>recognizes</a:t>
            </a:r>
            <a:r>
              <a:rPr lang="en-US" dirty="0" smtClean="0"/>
              <a:t> </a:t>
            </a:r>
            <a:r>
              <a:rPr lang="en-US" dirty="0" smtClean="0"/>
              <a:t>the </a:t>
            </a:r>
            <a:r>
              <a:rPr lang="en-US" b="1" dirty="0" smtClean="0">
                <a:solidFill>
                  <a:srgbClr val="FF0000"/>
                </a:solidFill>
              </a:rPr>
              <a:t>economic and social aspirations </a:t>
            </a:r>
            <a:r>
              <a:rPr lang="en-US" dirty="0" smtClean="0"/>
              <a:t>of people inside and outside the organization on whom the enterprise depends, </a:t>
            </a:r>
            <a:r>
              <a:rPr lang="en-US" b="1" dirty="0" smtClean="0">
                <a:solidFill>
                  <a:srgbClr val="FF0000"/>
                </a:solidFill>
              </a:rPr>
              <a:t>as well as the impact </a:t>
            </a:r>
            <a:r>
              <a:rPr lang="en-US" dirty="0" smtClean="0"/>
              <a:t>on the natural environment.</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en-US" dirty="0" smtClean="0"/>
              <a:t> “Sustainable enterprises should innovate, adopt appropriate environmentally friendly technologies, develop skills and human resources, and enhance productivity to remain competitive in national and international markets’’.</a:t>
            </a:r>
          </a:p>
          <a:p>
            <a:pPr algn="r">
              <a:buNone/>
            </a:pPr>
            <a:r>
              <a:rPr lang="en-US" sz="2400" b="1" i="1" dirty="0" smtClean="0"/>
              <a:t>ILO-</a:t>
            </a:r>
            <a:r>
              <a:rPr lang="en-US" sz="2400" b="1" i="1" dirty="0" err="1" smtClean="0"/>
              <a:t>Labour</a:t>
            </a:r>
            <a:r>
              <a:rPr lang="en-US" sz="2400" b="1" i="1" dirty="0" smtClean="0"/>
              <a:t> Conference 2007</a:t>
            </a:r>
            <a:endParaRPr lang="ru-RU" sz="2400" b="1" i="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768" y="188639"/>
            <a:ext cx="7227920" cy="64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2399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230138"/>
            <a:ext cx="6912768" cy="6367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35973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Enterprise: what is it?</a:t>
            </a:r>
            <a:endParaRPr lang="ru-RU" dirty="0"/>
          </a:p>
        </p:txBody>
      </p:sp>
      <p:sp>
        <p:nvSpPr>
          <p:cNvPr id="3" name="Содержимое 2"/>
          <p:cNvSpPr>
            <a:spLocks noGrp="1"/>
          </p:cNvSpPr>
          <p:nvPr>
            <p:ph idx="1"/>
          </p:nvPr>
        </p:nvSpPr>
        <p:spPr/>
        <p:txBody>
          <a:bodyPr>
            <a:normAutofit fontScale="62500" lnSpcReduction="20000"/>
          </a:bodyPr>
          <a:lstStyle/>
          <a:p>
            <a:endParaRPr lang="en-US" dirty="0" smtClean="0"/>
          </a:p>
          <a:p>
            <a:pPr algn="just"/>
            <a:r>
              <a:rPr lang="en-US" dirty="0" smtClean="0"/>
              <a:t> Enterprises – from micro-enterprises, through to small, medium-sized  and  large  companies  –  are  the  principal  source  of  economic  growth  and employment creation and are at the heart of economic activity and development in nearly all  countries.  Growth  is  fuelled  first  and  foremost  by  the  creativity  and  hard  work  of entrepreneurs and workers. Driven by the quest for profits, enterprises innovate, invest and  generate  employment  and  wage  income.  Their  contribution  to  the  generation  of employment varies from country to country, but overall, private enterprises generate the majority of jobs, creating opportunities for people to acquire knowledge, to apply their skills  and  talents,  and  to improve  their  well-being.  Enterprises  provide  the goods  and services  needed  by  everyone  from  consumer  goods  through  to  health  care,  food  and shelter. Enterprises are a major – often the main – source of tax revenues and therefore typically constitute the foundation on which public provision of health, education and other services rests.</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4344616" cy="2861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992" y="2276872"/>
            <a:ext cx="4251176" cy="3788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44992" y="6470890"/>
            <a:ext cx="4787048" cy="246221"/>
          </a:xfrm>
          <a:prstGeom prst="rect">
            <a:avLst/>
          </a:prstGeom>
        </p:spPr>
        <p:txBody>
          <a:bodyPr wrap="square">
            <a:spAutoFit/>
          </a:bodyPr>
          <a:lstStyle/>
          <a:p>
            <a:r>
              <a:rPr lang="en-US" sz="1000" b="1" dirty="0"/>
              <a:t>http://www.siemens.com/investor/pool/en/investor_relations/Siemens_AR2015.pdf</a:t>
            </a:r>
            <a:endParaRPr lang="ru-RU" sz="1000" b="1" dirty="0"/>
          </a:p>
        </p:txBody>
      </p:sp>
    </p:spTree>
    <p:extLst>
      <p:ext uri="{BB962C8B-B14F-4D97-AF65-F5344CB8AC3E}">
        <p14:creationId xmlns:p14="http://schemas.microsoft.com/office/powerpoint/2010/main" val="31844178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75" y="1138238"/>
            <a:ext cx="7715250" cy="458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44992" y="6470890"/>
            <a:ext cx="4787048" cy="246221"/>
          </a:xfrm>
          <a:prstGeom prst="rect">
            <a:avLst/>
          </a:prstGeom>
        </p:spPr>
        <p:txBody>
          <a:bodyPr wrap="square">
            <a:spAutoFit/>
          </a:bodyPr>
          <a:lstStyle/>
          <a:p>
            <a:r>
              <a:rPr lang="en-US" sz="1000" b="1" dirty="0"/>
              <a:t>http://www.siemens.com/investor/pool/en/investor_relations/Siemens_AR2015.pdf</a:t>
            </a:r>
            <a:endParaRPr lang="ru-RU" sz="1000" b="1" dirty="0"/>
          </a:p>
        </p:txBody>
      </p:sp>
    </p:spTree>
    <p:extLst>
      <p:ext uri="{BB962C8B-B14F-4D97-AF65-F5344CB8AC3E}">
        <p14:creationId xmlns:p14="http://schemas.microsoft.com/office/powerpoint/2010/main" val="32009725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340768"/>
            <a:ext cx="8371877"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0" y="6546096"/>
            <a:ext cx="6408712" cy="307777"/>
          </a:xfrm>
          <a:prstGeom prst="rect">
            <a:avLst/>
          </a:prstGeom>
        </p:spPr>
        <p:txBody>
          <a:bodyPr wrap="square">
            <a:spAutoFit/>
          </a:bodyPr>
          <a:lstStyle/>
          <a:p>
            <a:r>
              <a:rPr lang="en-US" sz="1400" b="1" dirty="0"/>
              <a:t>http://www.siemens.com/investor/pool/en/investor_relations/e09_00_gb2009.pdf</a:t>
            </a:r>
            <a:endParaRPr lang="ru-RU" sz="1400" b="1" dirty="0"/>
          </a:p>
        </p:txBody>
      </p:sp>
    </p:spTree>
    <p:extLst>
      <p:ext uri="{BB962C8B-B14F-4D97-AF65-F5344CB8AC3E}">
        <p14:creationId xmlns:p14="http://schemas.microsoft.com/office/powerpoint/2010/main" val="806539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dirty="0" smtClean="0"/>
              <a:t>Some history </a:t>
            </a:r>
            <a:endParaRPr lang="ru-RU" dirty="0"/>
          </a:p>
        </p:txBody>
      </p:sp>
      <p:sp>
        <p:nvSpPr>
          <p:cNvPr id="4" name="Прямоугольник 3"/>
          <p:cNvSpPr/>
          <p:nvPr/>
        </p:nvSpPr>
        <p:spPr>
          <a:xfrm>
            <a:off x="1187624" y="1028343"/>
            <a:ext cx="6912768" cy="3416320"/>
          </a:xfrm>
          <a:prstGeom prst="rect">
            <a:avLst/>
          </a:prstGeom>
        </p:spPr>
        <p:txBody>
          <a:bodyPr wrap="square">
            <a:spAutoFit/>
          </a:bodyPr>
          <a:lstStyle/>
          <a:p>
            <a:r>
              <a:rPr lang="en-US" dirty="0" smtClean="0"/>
              <a:t>In the 20th century, the world built a spectacular engine for economic growth, which delivered incredible, if deeply uneven, prosperity. Four key factors drove this engine:</a:t>
            </a:r>
          </a:p>
          <a:p>
            <a:r>
              <a:rPr lang="en-US" b="1" dirty="0" smtClean="0"/>
              <a:t>1.	New technologies, especially those associated with the "second industrial revolution," from the 1920s to the 1960s, across much of the OECD;</a:t>
            </a:r>
          </a:p>
          <a:p>
            <a:r>
              <a:rPr lang="en-US" b="1" dirty="0" smtClean="0"/>
              <a:t>2.	Expanded labor inputs as a result of growth in the working-age population and higher female participation in the workforce;</a:t>
            </a:r>
          </a:p>
          <a:p>
            <a:r>
              <a:rPr lang="en-US" b="1" dirty="0" smtClean="0"/>
              <a:t>3.	Urbanization, which acts as an accelerator for technological modernization and productivity growth:</a:t>
            </a:r>
          </a:p>
          <a:p>
            <a:r>
              <a:rPr lang="en-US" b="1" dirty="0" smtClean="0"/>
              <a:t>4.	</a:t>
            </a:r>
            <a:r>
              <a:rPr lang="en-US" b="1" dirty="0" smtClean="0">
                <a:solidFill>
                  <a:srgbClr val="FF0000"/>
                </a:solidFill>
              </a:rPr>
              <a:t>Increased use of resources: materials, water, land, energy and other forms of (largely </a:t>
            </a:r>
            <a:r>
              <a:rPr lang="en-US" b="1" dirty="0" err="1" smtClean="0">
                <a:solidFill>
                  <a:srgbClr val="FF0000"/>
                </a:solidFill>
              </a:rPr>
              <a:t>unpriced</a:t>
            </a:r>
            <a:r>
              <a:rPr lang="en-US" b="1" dirty="0" smtClean="0">
                <a:solidFill>
                  <a:srgbClr val="FF0000"/>
                </a:solidFill>
              </a:rPr>
              <a:t>) natural capital.</a:t>
            </a:r>
            <a:endParaRPr lang="ru-RU" b="1" dirty="0">
              <a:solidFill>
                <a:srgbClr val="FF0000"/>
              </a:solidFill>
            </a:endParaRPr>
          </a:p>
        </p:txBody>
      </p:sp>
      <p:sp>
        <p:nvSpPr>
          <p:cNvPr id="5" name="Прямоугольник 4"/>
          <p:cNvSpPr/>
          <p:nvPr/>
        </p:nvSpPr>
        <p:spPr>
          <a:xfrm>
            <a:off x="1187624" y="4725144"/>
            <a:ext cx="7056784" cy="1754326"/>
          </a:xfrm>
          <a:prstGeom prst="rect">
            <a:avLst/>
          </a:prstGeom>
        </p:spPr>
        <p:txBody>
          <a:bodyPr wrap="square">
            <a:spAutoFit/>
          </a:bodyPr>
          <a:lstStyle/>
          <a:p>
            <a:pPr algn="just"/>
            <a:r>
              <a:rPr lang="en-US" dirty="0" smtClean="0"/>
              <a:t>Throughout history, great challenges have inspired great, transformative leadership. And what could be a greater challenge than building a model of economic growth that can deliver both widespread prosperity and good planetary stewardship? </a:t>
            </a:r>
          </a:p>
          <a:p>
            <a:pPr algn="just"/>
            <a:r>
              <a:rPr lang="en-US" dirty="0" smtClean="0"/>
              <a:t>What follows is a roadmap that describes how to get to a more regenerative, more inclusive system of </a:t>
            </a:r>
            <a:r>
              <a:rPr lang="en-US" b="1" dirty="0" smtClean="0"/>
              <a:t>ECONOMIC GROWTH.</a:t>
            </a:r>
            <a:endParaRPr lang="ru-RU"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r>
              <a:rPr lang="en-US" dirty="0"/>
              <a:t>The world science actively began to engage in research on the sustainable development of the 80-ies of XX century. The conception of sustainable development was proposed in 1987 by a group of scientists headed by the Prime Minister of Norway </a:t>
            </a:r>
            <a:r>
              <a:rPr lang="en-US" dirty="0" err="1"/>
              <a:t>Gro</a:t>
            </a:r>
            <a:r>
              <a:rPr lang="en-US" dirty="0"/>
              <a:t> Harlem </a:t>
            </a:r>
            <a:r>
              <a:rPr lang="en-US" dirty="0" err="1"/>
              <a:t>Brundtland</a:t>
            </a:r>
            <a:r>
              <a:rPr lang="en-US" dirty="0"/>
              <a:t> and acquired popularity after United Nations Conference on Environment &amp; Development (1992, Rio de Janeiro), on its results it was highlighted three areas that determine priorities of sustainable development </a:t>
            </a:r>
            <a:r>
              <a:rPr lang="en-US" dirty="0" smtClean="0"/>
              <a:t>: </a:t>
            </a:r>
          </a:p>
          <a:p>
            <a:r>
              <a:rPr lang="en-US" dirty="0" smtClean="0"/>
              <a:t>– </a:t>
            </a:r>
            <a:r>
              <a:rPr lang="en-US" dirty="0"/>
              <a:t>Environmental protection; </a:t>
            </a:r>
            <a:endParaRPr lang="en-US" dirty="0" smtClean="0"/>
          </a:p>
          <a:p>
            <a:r>
              <a:rPr lang="en-US" dirty="0" smtClean="0"/>
              <a:t>– </a:t>
            </a:r>
            <a:r>
              <a:rPr lang="en-US" dirty="0"/>
              <a:t>Protection of the human genome and its health; </a:t>
            </a:r>
            <a:endParaRPr lang="en-US" dirty="0" smtClean="0"/>
          </a:p>
          <a:p>
            <a:r>
              <a:rPr lang="en-US" dirty="0" smtClean="0"/>
              <a:t>– </a:t>
            </a:r>
            <a:r>
              <a:rPr lang="en-US" dirty="0"/>
              <a:t>The creation of social, economic, political and other mechanisms to ensure; </a:t>
            </a:r>
            <a:endParaRPr lang="en-US" dirty="0" smtClean="0"/>
          </a:p>
          <a:p>
            <a:r>
              <a:rPr lang="en-US" dirty="0" smtClean="0"/>
              <a:t>– </a:t>
            </a:r>
            <a:r>
              <a:rPr lang="en-US" dirty="0"/>
              <a:t>Solving problems concerning the environment and human </a:t>
            </a:r>
            <a:r>
              <a:rPr lang="en-US" dirty="0" smtClean="0"/>
              <a:t>health. </a:t>
            </a:r>
          </a:p>
          <a:p>
            <a:endParaRPr lang="en-US" dirty="0"/>
          </a:p>
          <a:p>
            <a:r>
              <a:rPr lang="en-US" dirty="0" smtClean="0"/>
              <a:t>In </a:t>
            </a:r>
            <a:r>
              <a:rPr lang="en-US" dirty="0"/>
              <a:t>this area sustainable development was defined as </a:t>
            </a:r>
            <a:r>
              <a:rPr lang="en-US" b="1" dirty="0">
                <a:solidFill>
                  <a:srgbClr val="FF0000"/>
                </a:solidFill>
              </a:rPr>
              <a:t>development that satisfies needs of nowadays and doesn’t threaten the future generations’ opportunities to satisfy their own needs</a:t>
            </a:r>
            <a:endParaRPr lang="ru-RU" b="1" dirty="0">
              <a:solidFill>
                <a:srgbClr val="FF0000"/>
              </a:solidFill>
            </a:endParaRPr>
          </a:p>
        </p:txBody>
      </p:sp>
    </p:spTree>
    <p:extLst>
      <p:ext uri="{BB962C8B-B14F-4D97-AF65-F5344CB8AC3E}">
        <p14:creationId xmlns:p14="http://schemas.microsoft.com/office/powerpoint/2010/main" val="834785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1026" name="Picture 2" descr="http://www.globalopportunitynetwork.org/wp-content/uploads/2015/09/Story-2-SDGs.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17188" y="0"/>
            <a:ext cx="925368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343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1143000"/>
          </a:xfrm>
        </p:spPr>
        <p:txBody>
          <a:bodyPr>
            <a:normAutofit fontScale="90000"/>
          </a:bodyPr>
          <a:lstStyle/>
          <a:p>
            <a:r>
              <a:rPr lang="en-US" dirty="0"/>
              <a:t>The concept of "sustainability" is complex and multifaceted</a:t>
            </a:r>
            <a:endParaRPr lang="ru-RU" dirty="0"/>
          </a:p>
        </p:txBody>
      </p:sp>
      <p:sp>
        <p:nvSpPr>
          <p:cNvPr id="3" name="Объект 2"/>
          <p:cNvSpPr>
            <a:spLocks noGrp="1"/>
          </p:cNvSpPr>
          <p:nvPr>
            <p:ph idx="1"/>
          </p:nvPr>
        </p:nvSpPr>
        <p:spPr>
          <a:xfrm>
            <a:off x="467544" y="1340768"/>
            <a:ext cx="8229600" cy="5112568"/>
          </a:xfrm>
        </p:spPr>
        <p:txBody>
          <a:bodyPr>
            <a:noAutofit/>
          </a:bodyPr>
          <a:lstStyle/>
          <a:p>
            <a:r>
              <a:rPr lang="en-US" sz="1600" dirty="0"/>
              <a:t>− </a:t>
            </a:r>
            <a:r>
              <a:rPr lang="en-US" sz="1600" b="1" dirty="0">
                <a:solidFill>
                  <a:srgbClr val="FF0000"/>
                </a:solidFill>
              </a:rPr>
              <a:t>In the philosophy </a:t>
            </a:r>
            <a:r>
              <a:rPr lang="en-US" sz="1600" dirty="0"/>
              <a:t>"sustainability" is considered as a characteristic of the state of motion and development of matter. At the same time, only forms of matter have a right to exist, which are characterized by stable form of motion. In unstable motion material substances are destroyed as a result of stochastic effects of external and internal factors; </a:t>
            </a:r>
            <a:endParaRPr lang="en-US" sz="1600" dirty="0" smtClean="0"/>
          </a:p>
          <a:p>
            <a:r>
              <a:rPr lang="en-US" sz="1600" dirty="0" smtClean="0"/>
              <a:t>− </a:t>
            </a:r>
            <a:r>
              <a:rPr lang="en-US" sz="1600" b="1" dirty="0">
                <a:solidFill>
                  <a:srgbClr val="FF0000"/>
                </a:solidFill>
              </a:rPr>
              <a:t>In technology </a:t>
            </a:r>
            <a:r>
              <a:rPr lang="en-US" sz="1600" dirty="0"/>
              <a:t>"sustainability" is understood as the object characteristic to perform the necessary functions during a given vibration and to keep values of parameters, within </a:t>
            </a:r>
            <a:r>
              <a:rPr lang="en-US" sz="1600" dirty="0" smtClean="0"/>
              <a:t>standards; </a:t>
            </a:r>
          </a:p>
          <a:p>
            <a:r>
              <a:rPr lang="en-US" sz="1600" b="1" dirty="0" smtClean="0">
                <a:solidFill>
                  <a:srgbClr val="FF0000"/>
                </a:solidFill>
              </a:rPr>
              <a:t>− In </a:t>
            </a:r>
            <a:r>
              <a:rPr lang="en-US" sz="1600" b="1" dirty="0">
                <a:solidFill>
                  <a:srgbClr val="FF0000"/>
                </a:solidFill>
              </a:rPr>
              <a:t>environmental </a:t>
            </a:r>
            <a:r>
              <a:rPr lang="en-US" sz="1600" dirty="0"/>
              <a:t>"sustainability" is interpreted as "the ability of the ecosystem to maintain its structure and functional properties by external </a:t>
            </a:r>
            <a:r>
              <a:rPr lang="en-US" sz="1600" dirty="0" smtClean="0"/>
              <a:t>factors"; </a:t>
            </a:r>
          </a:p>
          <a:p>
            <a:r>
              <a:rPr lang="en-US" sz="1600" dirty="0" smtClean="0"/>
              <a:t>− </a:t>
            </a:r>
            <a:r>
              <a:rPr lang="en-US" sz="1600" b="1" dirty="0">
                <a:solidFill>
                  <a:srgbClr val="FF0000"/>
                </a:solidFill>
              </a:rPr>
              <a:t>In cybernetics </a:t>
            </a:r>
            <a:r>
              <a:rPr lang="en-US" sz="1600" dirty="0"/>
              <a:t>is seen as an ability to keep constancy of some invariant system within process of state system change. A number of researchers attempted to calculate the sustainability, as a result of the following methods of analysis of linear stationary dynamic system for stability were created: absolute stability </a:t>
            </a:r>
            <a:r>
              <a:rPr lang="en-US" sz="1600" dirty="0" smtClean="0"/>
              <a:t>criterion, </a:t>
            </a:r>
            <a:r>
              <a:rPr lang="en-US" sz="1600" dirty="0" err="1"/>
              <a:t>Mikhailov</a:t>
            </a:r>
            <a:r>
              <a:rPr lang="en-US" sz="1600" dirty="0"/>
              <a:t> stability criterion, </a:t>
            </a:r>
            <a:r>
              <a:rPr lang="en-US" sz="1600" dirty="0" err="1"/>
              <a:t>Nyquist</a:t>
            </a:r>
            <a:r>
              <a:rPr lang="en-US" sz="1600" dirty="0"/>
              <a:t> criterion and the </a:t>
            </a:r>
            <a:r>
              <a:rPr lang="en-US" sz="1600" dirty="0" err="1"/>
              <a:t>Nyquist</a:t>
            </a:r>
            <a:r>
              <a:rPr lang="en-US" sz="1600" dirty="0"/>
              <a:t> diagram, Hurwitz stability criterion, </a:t>
            </a:r>
            <a:r>
              <a:rPr lang="en-US" sz="1600" dirty="0" err="1"/>
              <a:t>Routh</a:t>
            </a:r>
            <a:r>
              <a:rPr lang="en-US" sz="1600" dirty="0"/>
              <a:t> stability criterion; </a:t>
            </a:r>
            <a:endParaRPr lang="en-US" sz="1600" dirty="0" smtClean="0"/>
          </a:p>
          <a:p>
            <a:r>
              <a:rPr lang="en-US" sz="1600" dirty="0" smtClean="0"/>
              <a:t>− </a:t>
            </a:r>
            <a:r>
              <a:rPr lang="en-US" sz="1600" b="1" dirty="0">
                <a:solidFill>
                  <a:srgbClr val="FF0000"/>
                </a:solidFill>
              </a:rPr>
              <a:t>In automatic control theory </a:t>
            </a:r>
            <a:r>
              <a:rPr lang="en-US" sz="1600" dirty="0"/>
              <a:t>– stability is characterized by the response of the dynamic system to external </a:t>
            </a:r>
            <a:r>
              <a:rPr lang="en-US" sz="1600" dirty="0" smtClean="0"/>
              <a:t>influence; </a:t>
            </a:r>
          </a:p>
          <a:p>
            <a:r>
              <a:rPr lang="en-US" sz="1600" dirty="0" smtClean="0"/>
              <a:t>− </a:t>
            </a:r>
            <a:r>
              <a:rPr lang="en-US" sz="1600" b="1" dirty="0">
                <a:solidFill>
                  <a:srgbClr val="FF0000"/>
                </a:solidFill>
              </a:rPr>
              <a:t>In calculus mathematics </a:t>
            </a:r>
            <a:r>
              <a:rPr lang="en-US" sz="1600" dirty="0"/>
              <a:t>stability shows how the algorithm is associated with errors in the </a:t>
            </a:r>
            <a:r>
              <a:rPr lang="en-US" sz="1600" dirty="0" smtClean="0"/>
              <a:t>calculations.</a:t>
            </a:r>
            <a:endParaRPr lang="ru-RU" sz="1600" dirty="0"/>
          </a:p>
        </p:txBody>
      </p:sp>
    </p:spTree>
    <p:extLst>
      <p:ext uri="{BB962C8B-B14F-4D97-AF65-F5344CB8AC3E}">
        <p14:creationId xmlns:p14="http://schemas.microsoft.com/office/powerpoint/2010/main" val="29522589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48680"/>
            <a:ext cx="8229600" cy="5577483"/>
          </a:xfrm>
        </p:spPr>
        <p:txBody>
          <a:bodyPr>
            <a:normAutofit fontScale="62500" lnSpcReduction="20000"/>
          </a:bodyPr>
          <a:lstStyle/>
          <a:p>
            <a:r>
              <a:rPr lang="en-US" dirty="0" smtClean="0"/>
              <a:t>One can see these multiple elements in a business-oriented definition of sustainability as: “a company’s ability to achieve </a:t>
            </a:r>
            <a:r>
              <a:rPr lang="en-US" b="1" dirty="0" smtClean="0">
                <a:solidFill>
                  <a:srgbClr val="FF0000"/>
                </a:solidFill>
              </a:rPr>
              <a:t>its business goals and increase long-term shareholder value by integrating economic, environmental and social opportunities into its business strategies</a:t>
            </a:r>
            <a:r>
              <a:rPr lang="en-US" dirty="0" smtClean="0"/>
              <a:t>”. Similarly, Corporate Sustainability is a business approach that creates long-term shareholder value by embracing opportunities and managing risks deriving from economic, environmental and social developments. Corporate sustainability leaders achieve long-term shareholder value by gearing their strategies and management to harness the market’s potential for sustainability products and services while at the same time successfully reducing and avoiding sustainability costs and risks.</a:t>
            </a:r>
          </a:p>
          <a:p>
            <a:r>
              <a:rPr lang="en-US" dirty="0" smtClean="0"/>
              <a:t>Note in this definition the articulation of sustainability into essentially a SWOT framework, accounting for the opportunities and risks arising from business—society interdependences.</a:t>
            </a:r>
          </a:p>
          <a:p>
            <a:endParaRPr lang="en-US" dirty="0" smtClean="0"/>
          </a:p>
          <a:p>
            <a:r>
              <a:rPr lang="en-US" dirty="0" smtClean="0"/>
              <a:t>The three interrelated domains that together comprise sustainability — economic/financial, social/governance, and environmental stewardship — are depicted below as Total sustainability management model.</a:t>
            </a:r>
          </a:p>
          <a:p>
            <a:r>
              <a:rPr lang="en-US" dirty="0" smtClean="0"/>
              <a:t>Within each of these domains are a number of areas in which the policies and practices of an organization across its entire value chain can have both short-term and longer-term impacts for the organization and society.</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en-US" dirty="0" smtClean="0"/>
              <a:t>3-D Model of Sustainability </a:t>
            </a:r>
            <a:endParaRPr lang="ru-RU" dirty="0"/>
          </a:p>
        </p:txBody>
      </p:sp>
      <p:pic>
        <p:nvPicPr>
          <p:cNvPr id="3073" name="Picture 1"/>
          <p:cNvPicPr>
            <a:picLocks noChangeAspect="1" noChangeArrowheads="1"/>
          </p:cNvPicPr>
          <p:nvPr/>
        </p:nvPicPr>
        <p:blipFill>
          <a:blip r:embed="rId2" cstate="print"/>
          <a:srcRect/>
          <a:stretch>
            <a:fillRect/>
          </a:stretch>
        </p:blipFill>
        <p:spPr bwMode="auto">
          <a:xfrm>
            <a:off x="251520" y="1124744"/>
            <a:ext cx="6543675" cy="4229100"/>
          </a:xfrm>
          <a:prstGeom prst="rect">
            <a:avLst/>
          </a:prstGeom>
          <a:noFill/>
          <a:ln w="9525">
            <a:noFill/>
            <a:miter lim="800000"/>
            <a:headEnd/>
            <a:tailEnd/>
          </a:ln>
        </p:spPr>
      </p:pic>
      <p:sp>
        <p:nvSpPr>
          <p:cNvPr id="5" name="Прямоугольник 4"/>
          <p:cNvSpPr/>
          <p:nvPr/>
        </p:nvSpPr>
        <p:spPr>
          <a:xfrm>
            <a:off x="1187624" y="5661248"/>
            <a:ext cx="6840760" cy="923330"/>
          </a:xfrm>
          <a:prstGeom prst="rect">
            <a:avLst/>
          </a:prstGeom>
        </p:spPr>
        <p:txBody>
          <a:bodyPr wrap="square">
            <a:spAutoFit/>
          </a:bodyPr>
          <a:lstStyle/>
          <a:p>
            <a:r>
              <a:rPr lang="en-US" dirty="0" smtClean="0"/>
              <a:t> “That which meets the needs of the present without  compromising the ability of future generations meet their own needs”</a:t>
            </a:r>
          </a:p>
          <a:p>
            <a:pPr algn="r"/>
            <a:r>
              <a:rPr lang="en-US" dirty="0" smtClean="0"/>
              <a:t>(</a:t>
            </a:r>
            <a:r>
              <a:rPr lang="en-US" i="1" dirty="0" err="1" smtClean="0"/>
              <a:t>Brundtland</a:t>
            </a:r>
            <a:r>
              <a:rPr lang="en-US" i="1" dirty="0" smtClean="0"/>
              <a:t> Report 1987</a:t>
            </a:r>
            <a:r>
              <a:rPr lang="en-US" dirty="0" smtClean="0"/>
              <a:t>)</a:t>
            </a:r>
            <a:endParaRPr lang="ru-RU" dirty="0"/>
          </a:p>
        </p:txBody>
      </p:sp>
      <p:pic>
        <p:nvPicPr>
          <p:cNvPr id="3074" name="Picture 2"/>
          <p:cNvPicPr>
            <a:picLocks noChangeAspect="1" noChangeArrowheads="1"/>
          </p:cNvPicPr>
          <p:nvPr/>
        </p:nvPicPr>
        <p:blipFill>
          <a:blip r:embed="rId3" cstate="print"/>
          <a:srcRect/>
          <a:stretch>
            <a:fillRect/>
          </a:stretch>
        </p:blipFill>
        <p:spPr bwMode="auto">
          <a:xfrm>
            <a:off x="5580112" y="1412776"/>
            <a:ext cx="344805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539552" y="548680"/>
            <a:ext cx="7822719" cy="5710014"/>
          </a:xfrm>
          <a:prstGeom prst="rect">
            <a:avLst/>
          </a:prstGeom>
          <a:noFill/>
          <a:ln w="9525">
            <a:noFill/>
            <a:miter lim="800000"/>
            <a:headEnd/>
            <a:tailEnd/>
          </a:ln>
        </p:spPr>
      </p:pic>
      <p:sp>
        <p:nvSpPr>
          <p:cNvPr id="5" name="Прямоугольник 4"/>
          <p:cNvSpPr/>
          <p:nvPr/>
        </p:nvSpPr>
        <p:spPr>
          <a:xfrm>
            <a:off x="539552" y="6381328"/>
            <a:ext cx="3039615" cy="246221"/>
          </a:xfrm>
          <a:prstGeom prst="rect">
            <a:avLst/>
          </a:prstGeom>
        </p:spPr>
        <p:txBody>
          <a:bodyPr wrap="none">
            <a:spAutoFit/>
          </a:bodyPr>
          <a:lstStyle/>
          <a:p>
            <a:r>
              <a:rPr lang="en-US" sz="1000" smtClean="0"/>
              <a:t>Source: https</a:t>
            </a:r>
            <a:r>
              <a:rPr lang="en-US" sz="1000" dirty="0" smtClean="0"/>
              <a:t>://7508gbs.wordpress.com/tag/7508gbs/</a:t>
            </a:r>
            <a:endParaRPr lang="ru-RU" sz="1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1623</Words>
  <Application>Microsoft Office PowerPoint</Application>
  <PresentationFormat>On-screen Show (4:3)</PresentationFormat>
  <Paragraphs>81</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Тема Office</vt:lpstr>
      <vt:lpstr>Introduction in Theory of Sustainable Enterprise </vt:lpstr>
      <vt:lpstr>Enterprise: what is it?</vt:lpstr>
      <vt:lpstr>Some history </vt:lpstr>
      <vt:lpstr>PowerPoint Presentation</vt:lpstr>
      <vt:lpstr>PowerPoint Presentation</vt:lpstr>
      <vt:lpstr>The concept of "sustainability" is complex and multifaceted</vt:lpstr>
      <vt:lpstr>PowerPoint Presentation</vt:lpstr>
      <vt:lpstr>3-D Model of Sustainability </vt:lpstr>
      <vt:lpstr>PowerPoint Presentation</vt:lpstr>
      <vt:lpstr>PowerPoint Presentation</vt:lpstr>
      <vt:lpstr>PowerPoint Presentation</vt:lpstr>
      <vt:lpstr>The main focuses </vt:lpstr>
      <vt:lpstr>PowerPoint Presentation</vt:lpstr>
      <vt:lpstr>Basic conditions creating the opportunity for sustainable enterprises</vt:lpstr>
      <vt:lpstr>Sources for profitable activity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MultiDVD Team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Юрий</dc:creator>
  <cp:lastModifiedBy>User</cp:lastModifiedBy>
  <cp:revision>69</cp:revision>
  <dcterms:created xsi:type="dcterms:W3CDTF">2015-03-18T14:45:02Z</dcterms:created>
  <dcterms:modified xsi:type="dcterms:W3CDTF">2017-04-26T07:35:35Z</dcterms:modified>
</cp:coreProperties>
</file>