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4" r:id="rId5"/>
    <p:sldId id="265" r:id="rId6"/>
    <p:sldId id="262" r:id="rId7"/>
    <p:sldId id="259" r:id="rId8"/>
    <p:sldId id="261" r:id="rId9"/>
    <p:sldId id="266" r:id="rId10"/>
    <p:sldId id="267" r:id="rId11"/>
    <p:sldId id="268" r:id="rId12"/>
    <p:sldId id="269" r:id="rId13"/>
    <p:sldId id="270" r:id="rId14"/>
    <p:sldId id="271" r:id="rId15"/>
    <p:sldId id="273" r:id="rId16"/>
    <p:sldId id="274" r:id="rId17"/>
    <p:sldId id="276" r:id="rId18"/>
    <p:sldId id="278" r:id="rId19"/>
    <p:sldId id="277" r:id="rId20"/>
    <p:sldId id="275"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494"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DD8A6F4B-0CC9-4F78-851E-CB3602B7A533}" type="datetimeFigureOut">
              <a:rPr lang="ru-RU" smtClean="0"/>
              <a:pPr/>
              <a:t>26.04.2017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5269854-6160-477C-A874-9B49B9B9A79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8A6F4B-0CC9-4F78-851E-CB3602B7A533}" type="datetimeFigureOut">
              <a:rPr lang="ru-RU" smtClean="0"/>
              <a:pPr/>
              <a:t>26.04.2017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5269854-6160-477C-A874-9B49B9B9A79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8A6F4B-0CC9-4F78-851E-CB3602B7A533}" type="datetimeFigureOut">
              <a:rPr lang="ru-RU" smtClean="0"/>
              <a:pPr/>
              <a:t>26.04.2017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5269854-6160-477C-A874-9B49B9B9A79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8A6F4B-0CC9-4F78-851E-CB3602B7A533}" type="datetimeFigureOut">
              <a:rPr lang="ru-RU" smtClean="0"/>
              <a:pPr/>
              <a:t>26.04.2017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5269854-6160-477C-A874-9B49B9B9A79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DD8A6F4B-0CC9-4F78-851E-CB3602B7A533}" type="datetimeFigureOut">
              <a:rPr lang="ru-RU" smtClean="0"/>
              <a:pPr/>
              <a:t>26.04.2017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5269854-6160-477C-A874-9B49B9B9A79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DD8A6F4B-0CC9-4F78-851E-CB3602B7A533}" type="datetimeFigureOut">
              <a:rPr lang="ru-RU" smtClean="0"/>
              <a:pPr/>
              <a:t>26.04.2017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5269854-6160-477C-A874-9B49B9B9A79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DD8A6F4B-0CC9-4F78-851E-CB3602B7A533}" type="datetimeFigureOut">
              <a:rPr lang="ru-RU" smtClean="0"/>
              <a:pPr/>
              <a:t>26.04.2017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25269854-6160-477C-A874-9B49B9B9A79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DD8A6F4B-0CC9-4F78-851E-CB3602B7A533}" type="datetimeFigureOut">
              <a:rPr lang="ru-RU" smtClean="0"/>
              <a:pPr/>
              <a:t>26.04.2017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25269854-6160-477C-A874-9B49B9B9A79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D8A6F4B-0CC9-4F78-851E-CB3602B7A533}" type="datetimeFigureOut">
              <a:rPr lang="ru-RU" smtClean="0"/>
              <a:pPr/>
              <a:t>26.04.2017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25269854-6160-477C-A874-9B49B9B9A79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D8A6F4B-0CC9-4F78-851E-CB3602B7A533}" type="datetimeFigureOut">
              <a:rPr lang="ru-RU" smtClean="0"/>
              <a:pPr/>
              <a:t>26.04.2017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5269854-6160-477C-A874-9B49B9B9A79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D8A6F4B-0CC9-4F78-851E-CB3602B7A533}" type="datetimeFigureOut">
              <a:rPr lang="ru-RU" smtClean="0"/>
              <a:pPr/>
              <a:t>26.04.2017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5269854-6160-477C-A874-9B49B9B9A79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8A6F4B-0CC9-4F78-851E-CB3602B7A533}" type="datetimeFigureOut">
              <a:rPr lang="ru-RU" smtClean="0"/>
              <a:pPr/>
              <a:t>26.04.2017</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5269854-6160-477C-A874-9B49B9B9A79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en-US" b="1" dirty="0" smtClean="0">
                <a:solidFill>
                  <a:schemeClr val="tx2"/>
                </a:solidFill>
                <a:effectLst>
                  <a:outerShdw blurRad="38100" dist="38100" dir="2700000" algn="tl">
                    <a:srgbClr val="000000">
                      <a:alpha val="43137"/>
                    </a:srgbClr>
                  </a:outerShdw>
                </a:effectLst>
              </a:rPr>
              <a:t>Sustainable enterprise development</a:t>
            </a:r>
            <a:endParaRPr lang="ru-RU" b="1" dirty="0">
              <a:solidFill>
                <a:schemeClr val="tx2"/>
              </a:solidFill>
              <a:effectLst>
                <a:outerShdw blurRad="38100" dist="38100" dir="2700000" algn="tl">
                  <a:srgbClr val="000000">
                    <a:alpha val="43137"/>
                  </a:srgbClr>
                </a:outerShdw>
              </a:effectLst>
            </a:endParaRPr>
          </a:p>
        </p:txBody>
      </p:sp>
      <p:sp>
        <p:nvSpPr>
          <p:cNvPr id="3" name="Подзаголовок 2"/>
          <p:cNvSpPr>
            <a:spLocks noGrp="1"/>
          </p:cNvSpPr>
          <p:nvPr>
            <p:ph type="subTitle" idx="1"/>
          </p:nvPr>
        </p:nvSpPr>
        <p:spPr/>
        <p:txBody>
          <a:bodyPr/>
          <a:lstStyle/>
          <a:p>
            <a:pPr algn="r"/>
            <a:r>
              <a:rPr lang="de-DE" b="1" dirty="0" smtClean="0">
                <a:solidFill>
                  <a:schemeClr val="tx2"/>
                </a:solidFill>
                <a:effectLst>
                  <a:outerShdw blurRad="38100" dist="38100" dir="2700000" algn="tl">
                    <a:srgbClr val="000000">
                      <a:alpha val="43137"/>
                    </a:srgbClr>
                  </a:outerShdw>
                </a:effectLst>
              </a:rPr>
              <a:t>Prof. Dr. Olga Popova</a:t>
            </a:r>
            <a:endParaRPr lang="ru-RU" b="1" dirty="0">
              <a:solidFill>
                <a:schemeClr val="tx2"/>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179512" y="6165304"/>
            <a:ext cx="8579296" cy="604069"/>
          </a:xfrm>
        </p:spPr>
        <p:txBody>
          <a:bodyPr>
            <a:normAutofit/>
          </a:bodyPr>
          <a:lstStyle/>
          <a:p>
            <a:pPr marL="0" indent="0">
              <a:buNone/>
            </a:pPr>
            <a:r>
              <a:rPr lang="de-DE" sz="1200" b="1" dirty="0"/>
              <a:t>http://www.deutschebahn.com/file/en/2211562/Q8XvkT2Q0BRnHoyOyafwwY8TRVw/9252498/data/ib2014_dbkonzern_en.pdf</a:t>
            </a:r>
          </a:p>
        </p:txBody>
      </p:sp>
      <p:pic>
        <p:nvPicPr>
          <p:cNvPr id="4" name="Grafik 3"/>
          <p:cNvPicPr>
            <a:picLocks noChangeAspect="1"/>
          </p:cNvPicPr>
          <p:nvPr/>
        </p:nvPicPr>
        <p:blipFill>
          <a:blip r:embed="rId2"/>
          <a:stretch>
            <a:fillRect/>
          </a:stretch>
        </p:blipFill>
        <p:spPr>
          <a:xfrm>
            <a:off x="104552" y="1628800"/>
            <a:ext cx="4190467" cy="4004542"/>
          </a:xfrm>
          <a:prstGeom prst="rect">
            <a:avLst/>
          </a:prstGeom>
        </p:spPr>
      </p:pic>
      <p:pic>
        <p:nvPicPr>
          <p:cNvPr id="5" name="Grafik 4"/>
          <p:cNvPicPr>
            <a:picLocks noChangeAspect="1"/>
          </p:cNvPicPr>
          <p:nvPr/>
        </p:nvPicPr>
        <p:blipFill>
          <a:blip r:embed="rId3"/>
          <a:stretch>
            <a:fillRect/>
          </a:stretch>
        </p:blipFill>
        <p:spPr>
          <a:xfrm>
            <a:off x="4258549" y="836712"/>
            <a:ext cx="4885452" cy="4824536"/>
          </a:xfrm>
          <a:prstGeom prst="rect">
            <a:avLst/>
          </a:prstGeom>
        </p:spPr>
      </p:pic>
      <p:pic>
        <p:nvPicPr>
          <p:cNvPr id="6" name="Grafik 5"/>
          <p:cNvPicPr>
            <a:picLocks noChangeAspect="1"/>
          </p:cNvPicPr>
          <p:nvPr/>
        </p:nvPicPr>
        <p:blipFill>
          <a:blip r:embed="rId4"/>
          <a:stretch>
            <a:fillRect/>
          </a:stretch>
        </p:blipFill>
        <p:spPr>
          <a:xfrm>
            <a:off x="611560" y="870806"/>
            <a:ext cx="2790825" cy="361950"/>
          </a:xfrm>
          <a:prstGeom prst="rect">
            <a:avLst/>
          </a:prstGeom>
        </p:spPr>
      </p:pic>
      <p:pic>
        <p:nvPicPr>
          <p:cNvPr id="7" name="Grafik 6"/>
          <p:cNvPicPr>
            <a:picLocks noChangeAspect="1"/>
          </p:cNvPicPr>
          <p:nvPr/>
        </p:nvPicPr>
        <p:blipFill>
          <a:blip r:embed="rId5"/>
          <a:stretch>
            <a:fillRect/>
          </a:stretch>
        </p:blipFill>
        <p:spPr>
          <a:xfrm>
            <a:off x="0" y="2028"/>
            <a:ext cx="2771775" cy="952500"/>
          </a:xfrm>
          <a:prstGeom prst="rect">
            <a:avLst/>
          </a:prstGeom>
        </p:spPr>
      </p:pic>
    </p:spTree>
    <p:extLst>
      <p:ext uri="{BB962C8B-B14F-4D97-AF65-F5344CB8AC3E}">
        <p14:creationId xmlns:p14="http://schemas.microsoft.com/office/powerpoint/2010/main" val="36575943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a:p>
        </p:txBody>
      </p:sp>
      <p:sp>
        <p:nvSpPr>
          <p:cNvPr id="3" name="Inhaltsplatzhalter 2"/>
          <p:cNvSpPr>
            <a:spLocks noGrp="1"/>
          </p:cNvSpPr>
          <p:nvPr>
            <p:ph idx="1"/>
          </p:nvPr>
        </p:nvSpPr>
        <p:spPr/>
        <p:txBody>
          <a:bodyPr>
            <a:normAutofit fontScale="77500" lnSpcReduction="20000"/>
          </a:bodyPr>
          <a:lstStyle/>
          <a:p>
            <a:r>
              <a:rPr lang="en-US" dirty="0" smtClean="0"/>
              <a:t>In </a:t>
            </a:r>
            <a:r>
              <a:rPr lang="en-US" dirty="0"/>
              <a:t>order to develop environmental protection into an integral </a:t>
            </a:r>
            <a:r>
              <a:rPr lang="en-US" dirty="0" smtClean="0"/>
              <a:t>component of </a:t>
            </a:r>
            <a:r>
              <a:rPr lang="en-US" dirty="0"/>
              <a:t>our business activity, we rely above all on the </a:t>
            </a:r>
            <a:r>
              <a:rPr lang="en-US" b="1" dirty="0">
                <a:solidFill>
                  <a:srgbClr val="FF0000"/>
                </a:solidFill>
              </a:rPr>
              <a:t>enthusiasm, motivation </a:t>
            </a:r>
            <a:r>
              <a:rPr lang="en-US" b="1" dirty="0" smtClean="0">
                <a:solidFill>
                  <a:srgbClr val="FF0000"/>
                </a:solidFill>
              </a:rPr>
              <a:t>and </a:t>
            </a:r>
            <a:r>
              <a:rPr lang="en-US" b="1" dirty="0">
                <a:solidFill>
                  <a:srgbClr val="FF0000"/>
                </a:solidFill>
              </a:rPr>
              <a:t>knowledge </a:t>
            </a:r>
            <a:r>
              <a:rPr lang="en-US" dirty="0"/>
              <a:t>of our employees. They can make an essential </a:t>
            </a:r>
            <a:r>
              <a:rPr lang="en-US" dirty="0" smtClean="0"/>
              <a:t>contribution in </a:t>
            </a:r>
            <a:r>
              <a:rPr lang="en-US" dirty="0"/>
              <a:t>their daily practice with environmentally sound and forward-looking </a:t>
            </a:r>
            <a:r>
              <a:rPr lang="en-US" dirty="0" smtClean="0"/>
              <a:t> action </a:t>
            </a:r>
            <a:r>
              <a:rPr lang="en-US" dirty="0"/>
              <a:t>to further expand our lead in environmental issues. We have </a:t>
            </a:r>
            <a:r>
              <a:rPr lang="en-US" dirty="0" smtClean="0"/>
              <a:t>developed  </a:t>
            </a:r>
            <a:r>
              <a:rPr lang="en-US" dirty="0"/>
              <a:t>special training programs on environmental protection that are </a:t>
            </a:r>
            <a:r>
              <a:rPr lang="en-US" dirty="0" smtClean="0"/>
              <a:t>implemented </a:t>
            </a:r>
            <a:r>
              <a:rPr lang="en-US" dirty="0"/>
              <a:t>by </a:t>
            </a:r>
            <a:r>
              <a:rPr lang="en-US" dirty="0" smtClean="0"/>
              <a:t>DB  </a:t>
            </a:r>
            <a:r>
              <a:rPr lang="en-US" dirty="0"/>
              <a:t>Training in collaboration with </a:t>
            </a:r>
            <a:r>
              <a:rPr lang="en-US" dirty="0" smtClean="0"/>
              <a:t>DB </a:t>
            </a:r>
            <a:r>
              <a:rPr lang="en-US" dirty="0"/>
              <a:t>Environment. In </a:t>
            </a:r>
            <a:r>
              <a:rPr lang="en-US" dirty="0" smtClean="0"/>
              <a:t>the year </a:t>
            </a:r>
            <a:r>
              <a:rPr lang="en-US" dirty="0"/>
              <a:t>under review, we trained about </a:t>
            </a:r>
            <a:r>
              <a:rPr lang="en-US" b="1" dirty="0">
                <a:solidFill>
                  <a:srgbClr val="FF0000"/>
                </a:solidFill>
              </a:rPr>
              <a:t>800 employees in the context of 70 </a:t>
            </a:r>
            <a:r>
              <a:rPr lang="en-US" b="1" dirty="0" smtClean="0">
                <a:solidFill>
                  <a:srgbClr val="FF0000"/>
                </a:solidFill>
              </a:rPr>
              <a:t>environmental </a:t>
            </a:r>
            <a:r>
              <a:rPr lang="en-US" b="1" dirty="0">
                <a:solidFill>
                  <a:srgbClr val="FF0000"/>
                </a:solidFill>
              </a:rPr>
              <a:t>courses. </a:t>
            </a:r>
            <a:r>
              <a:rPr lang="en-US" dirty="0"/>
              <a:t>Our aim is to inspire all </a:t>
            </a:r>
            <a:r>
              <a:rPr lang="en-US" dirty="0" smtClean="0"/>
              <a:t>DB  </a:t>
            </a:r>
            <a:r>
              <a:rPr lang="en-US" dirty="0"/>
              <a:t>employees to </a:t>
            </a:r>
            <a:r>
              <a:rPr lang="en-US" dirty="0" smtClean="0"/>
              <a:t>intensify their </a:t>
            </a:r>
            <a:r>
              <a:rPr lang="en-US" dirty="0"/>
              <a:t>commitment to the environment and to constantly keep their </a:t>
            </a:r>
            <a:r>
              <a:rPr lang="en-US" dirty="0" smtClean="0"/>
              <a:t>knowledge  </a:t>
            </a:r>
            <a:r>
              <a:rPr lang="en-US" dirty="0"/>
              <a:t>up to the latest standards.</a:t>
            </a:r>
            <a:endParaRPr lang="de-DE" dirty="0"/>
          </a:p>
        </p:txBody>
      </p:sp>
    </p:spTree>
    <p:extLst>
      <p:ext uri="{BB962C8B-B14F-4D97-AF65-F5344CB8AC3E}">
        <p14:creationId xmlns:p14="http://schemas.microsoft.com/office/powerpoint/2010/main" val="26313059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a:p>
        </p:txBody>
      </p:sp>
      <p:sp>
        <p:nvSpPr>
          <p:cNvPr id="3" name="Inhaltsplatzhalter 2"/>
          <p:cNvSpPr>
            <a:spLocks noGrp="1"/>
          </p:cNvSpPr>
          <p:nvPr>
            <p:ph idx="1"/>
          </p:nvPr>
        </p:nvSpPr>
        <p:spPr/>
        <p:txBody>
          <a:bodyPr>
            <a:normAutofit fontScale="77500" lnSpcReduction="20000"/>
          </a:bodyPr>
          <a:lstStyle/>
          <a:p>
            <a:r>
              <a:rPr lang="en-US" dirty="0" smtClean="0"/>
              <a:t>In </a:t>
            </a:r>
            <a:r>
              <a:rPr lang="en-US" dirty="0"/>
              <a:t>many cases, replacing business travel with conference calls saves </a:t>
            </a:r>
            <a:r>
              <a:rPr lang="en-US" dirty="0" smtClean="0"/>
              <a:t>time </a:t>
            </a:r>
            <a:r>
              <a:rPr lang="en-US" dirty="0"/>
              <a:t>and money while protecting the environment</a:t>
            </a:r>
            <a:r>
              <a:rPr lang="en-US" dirty="0" smtClean="0"/>
              <a:t>. In </a:t>
            </a:r>
            <a:r>
              <a:rPr lang="en-US" dirty="0"/>
              <a:t>the year under </a:t>
            </a:r>
            <a:r>
              <a:rPr lang="en-US" dirty="0" smtClean="0"/>
              <a:t>review</a:t>
            </a:r>
            <a:r>
              <a:rPr lang="en-US" dirty="0"/>
              <a:t>, about </a:t>
            </a:r>
            <a:r>
              <a:rPr lang="en-US" b="1" dirty="0">
                <a:solidFill>
                  <a:srgbClr val="FF0000"/>
                </a:solidFill>
              </a:rPr>
              <a:t>200,000 conference calls</a:t>
            </a:r>
            <a:r>
              <a:rPr lang="en-US" dirty="0"/>
              <a:t> took place with more than </a:t>
            </a:r>
            <a:r>
              <a:rPr lang="en-US" b="1" dirty="0" smtClean="0">
                <a:solidFill>
                  <a:srgbClr val="FF0000"/>
                </a:solidFill>
              </a:rPr>
              <a:t>900,000 </a:t>
            </a:r>
            <a:r>
              <a:rPr lang="en-US" b="1" dirty="0">
                <a:solidFill>
                  <a:srgbClr val="FF0000"/>
                </a:solidFill>
              </a:rPr>
              <a:t>participants</a:t>
            </a:r>
            <a:r>
              <a:rPr lang="en-US" b="1" dirty="0" smtClean="0">
                <a:solidFill>
                  <a:srgbClr val="FF0000"/>
                </a:solidFill>
              </a:rPr>
              <a:t>.</a:t>
            </a:r>
            <a:r>
              <a:rPr lang="en-US" dirty="0" smtClean="0"/>
              <a:t> This </a:t>
            </a:r>
            <a:r>
              <a:rPr lang="en-US" dirty="0"/>
              <a:t>is an increase of 20% over 2013.</a:t>
            </a:r>
          </a:p>
          <a:p>
            <a:r>
              <a:rPr lang="en-US" dirty="0"/>
              <a:t>In 96% of the </a:t>
            </a:r>
            <a:r>
              <a:rPr lang="en-US" dirty="0" smtClean="0"/>
              <a:t>cases</a:t>
            </a:r>
            <a:r>
              <a:rPr lang="en-US" dirty="0"/>
              <a:t>, participants came from different cities or called in while </a:t>
            </a:r>
            <a:r>
              <a:rPr lang="en-US" dirty="0" smtClean="0"/>
              <a:t>underway. At </a:t>
            </a:r>
            <a:r>
              <a:rPr lang="en-US" dirty="0"/>
              <a:t>least one participant is thereby spared the need to travel, which </a:t>
            </a:r>
            <a:r>
              <a:rPr lang="en-US" dirty="0" smtClean="0"/>
              <a:t>saves </a:t>
            </a:r>
            <a:r>
              <a:rPr lang="en-US" dirty="0"/>
              <a:t>energy</a:t>
            </a:r>
            <a:r>
              <a:rPr lang="en-US" dirty="0" smtClean="0"/>
              <a:t>. The </a:t>
            </a:r>
            <a:r>
              <a:rPr lang="en-US" dirty="0"/>
              <a:t>number of </a:t>
            </a:r>
            <a:r>
              <a:rPr lang="en-US" b="1" dirty="0">
                <a:solidFill>
                  <a:srgbClr val="FF0000"/>
                </a:solidFill>
              </a:rPr>
              <a:t>video conferences (65,000) </a:t>
            </a:r>
            <a:r>
              <a:rPr lang="en-US" dirty="0"/>
              <a:t>has more than </a:t>
            </a:r>
            <a:r>
              <a:rPr lang="en-US" dirty="0" smtClean="0"/>
              <a:t>doubled. In </a:t>
            </a:r>
            <a:r>
              <a:rPr lang="en-US" dirty="0"/>
              <a:t>addition, executives receive both </a:t>
            </a:r>
            <a:r>
              <a:rPr lang="en-US" dirty="0" err="1" smtClean="0"/>
              <a:t>nvironmentally</a:t>
            </a:r>
            <a:r>
              <a:rPr lang="en-US" dirty="0" smtClean="0"/>
              <a:t> </a:t>
            </a:r>
            <a:r>
              <a:rPr lang="en-US" dirty="0"/>
              <a:t>friendly </a:t>
            </a:r>
            <a:r>
              <a:rPr lang="en-US" dirty="0" smtClean="0"/>
              <a:t>company </a:t>
            </a:r>
            <a:r>
              <a:rPr lang="en-US" dirty="0"/>
              <a:t>cars and a network ticket, which contributes to reducing </a:t>
            </a:r>
            <a:r>
              <a:rPr lang="en-US" dirty="0" smtClean="0"/>
              <a:t>CO₂  emissions</a:t>
            </a:r>
            <a:endParaRPr lang="en-US" dirty="0"/>
          </a:p>
          <a:p>
            <a:endParaRPr lang="de-DE" dirty="0"/>
          </a:p>
        </p:txBody>
      </p:sp>
    </p:spTree>
    <p:extLst>
      <p:ext uri="{BB962C8B-B14F-4D97-AF65-F5344CB8AC3E}">
        <p14:creationId xmlns:p14="http://schemas.microsoft.com/office/powerpoint/2010/main" val="1222988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a:p>
        </p:txBody>
      </p:sp>
      <p:sp>
        <p:nvSpPr>
          <p:cNvPr id="3" name="Inhaltsplatzhalter 2"/>
          <p:cNvSpPr>
            <a:spLocks noGrp="1"/>
          </p:cNvSpPr>
          <p:nvPr>
            <p:ph idx="1"/>
          </p:nvPr>
        </p:nvSpPr>
        <p:spPr/>
        <p:txBody>
          <a:bodyPr>
            <a:normAutofit fontScale="85000" lnSpcReduction="20000"/>
          </a:bodyPr>
          <a:lstStyle/>
          <a:p>
            <a:r>
              <a:rPr lang="en-US" dirty="0"/>
              <a:t>For </a:t>
            </a:r>
            <a:r>
              <a:rPr lang="en-US" dirty="0" smtClean="0"/>
              <a:t>DB  </a:t>
            </a:r>
            <a:r>
              <a:rPr lang="en-US" dirty="0" err="1"/>
              <a:t>Schenker</a:t>
            </a:r>
            <a:r>
              <a:rPr lang="en-US" dirty="0"/>
              <a:t> Logistics (land, air, ocean), emissions are </a:t>
            </a:r>
            <a:r>
              <a:rPr lang="en-US" dirty="0" smtClean="0"/>
              <a:t>calculated </a:t>
            </a:r>
            <a:r>
              <a:rPr lang="en-US" dirty="0"/>
              <a:t>on the basis of individual dispatch data. The </a:t>
            </a:r>
            <a:r>
              <a:rPr lang="en-US" dirty="0" err="1" smtClean="0"/>
              <a:t>EcoTrans</a:t>
            </a:r>
            <a:r>
              <a:rPr lang="en-US" dirty="0" smtClean="0"/>
              <a:t> IT  </a:t>
            </a:r>
            <a:r>
              <a:rPr lang="en-US" dirty="0"/>
              <a:t>World </a:t>
            </a:r>
            <a:r>
              <a:rPr lang="en-US" dirty="0" smtClean="0"/>
              <a:t>tool </a:t>
            </a:r>
            <a:r>
              <a:rPr lang="en-US" dirty="0"/>
              <a:t>provides support in determining distances. Total transport volumes </a:t>
            </a:r>
            <a:r>
              <a:rPr lang="en-US" dirty="0" smtClean="0"/>
              <a:t>per </a:t>
            </a:r>
            <a:r>
              <a:rPr lang="en-US" dirty="0"/>
              <a:t>means of transport are derived from the distances and transport </a:t>
            </a:r>
            <a:r>
              <a:rPr lang="en-US" dirty="0" smtClean="0"/>
              <a:t>volumes</a:t>
            </a:r>
            <a:r>
              <a:rPr lang="en-US" dirty="0"/>
              <a:t>, and then are combined with emissions factors related to trade </a:t>
            </a:r>
            <a:r>
              <a:rPr lang="en-US" dirty="0" smtClean="0"/>
              <a:t>lane</a:t>
            </a:r>
            <a:r>
              <a:rPr lang="en-US" dirty="0"/>
              <a:t>, distance class or performance class. External studies on efficiency </a:t>
            </a:r>
            <a:r>
              <a:rPr lang="en-US" dirty="0" smtClean="0"/>
              <a:t>developments </a:t>
            </a:r>
            <a:r>
              <a:rPr lang="en-US" dirty="0"/>
              <a:t>are also considered, such as those from the International </a:t>
            </a:r>
            <a:r>
              <a:rPr lang="en-US" dirty="0" smtClean="0"/>
              <a:t>Air </a:t>
            </a:r>
            <a:r>
              <a:rPr lang="en-US" dirty="0"/>
              <a:t>Transport Association </a:t>
            </a:r>
            <a:r>
              <a:rPr lang="en-US" dirty="0" smtClean="0"/>
              <a:t>(IATA; </a:t>
            </a:r>
            <a:r>
              <a:rPr lang="en-US" dirty="0"/>
              <a:t>air) and Clean Cargo Working Group </a:t>
            </a:r>
            <a:r>
              <a:rPr lang="en-US" dirty="0" smtClean="0"/>
              <a:t>(</a:t>
            </a:r>
            <a:r>
              <a:rPr lang="en-US" dirty="0"/>
              <a:t>ocean). In bus service, emissions are calculated from the consumption </a:t>
            </a:r>
            <a:r>
              <a:rPr lang="en-US" dirty="0" smtClean="0"/>
              <a:t>of </a:t>
            </a:r>
            <a:r>
              <a:rPr lang="en-US" dirty="0"/>
              <a:t>fuel-dependent </a:t>
            </a:r>
            <a:r>
              <a:rPr lang="en-US" dirty="0" smtClean="0"/>
              <a:t>CO₂ </a:t>
            </a:r>
            <a:r>
              <a:rPr lang="en-US" dirty="0"/>
              <a:t>factors.</a:t>
            </a:r>
            <a:endParaRPr lang="de-DE" dirty="0"/>
          </a:p>
        </p:txBody>
      </p:sp>
    </p:spTree>
    <p:extLst>
      <p:ext uri="{BB962C8B-B14F-4D97-AF65-F5344CB8AC3E}">
        <p14:creationId xmlns:p14="http://schemas.microsoft.com/office/powerpoint/2010/main" val="9219967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a:p>
        </p:txBody>
      </p:sp>
      <p:sp>
        <p:nvSpPr>
          <p:cNvPr id="3" name="Inhaltsplatzhalter 2"/>
          <p:cNvSpPr>
            <a:spLocks noGrp="1"/>
          </p:cNvSpPr>
          <p:nvPr>
            <p:ph idx="1"/>
          </p:nvPr>
        </p:nvSpPr>
        <p:spPr/>
        <p:txBody>
          <a:bodyPr/>
          <a:lstStyle/>
          <a:p>
            <a:endParaRPr lang="de-DE"/>
          </a:p>
        </p:txBody>
      </p:sp>
      <p:pic>
        <p:nvPicPr>
          <p:cNvPr id="4" name="Grafik 3"/>
          <p:cNvPicPr>
            <a:picLocks noChangeAspect="1"/>
          </p:cNvPicPr>
          <p:nvPr/>
        </p:nvPicPr>
        <p:blipFill>
          <a:blip r:embed="rId2"/>
          <a:stretch>
            <a:fillRect/>
          </a:stretch>
        </p:blipFill>
        <p:spPr>
          <a:xfrm>
            <a:off x="1547664" y="274638"/>
            <a:ext cx="5760640" cy="6239615"/>
          </a:xfrm>
          <a:prstGeom prst="rect">
            <a:avLst/>
          </a:prstGeom>
        </p:spPr>
      </p:pic>
    </p:spTree>
    <p:extLst>
      <p:ext uri="{BB962C8B-B14F-4D97-AF65-F5344CB8AC3E}">
        <p14:creationId xmlns:p14="http://schemas.microsoft.com/office/powerpoint/2010/main" val="39217631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a:p>
        </p:txBody>
      </p:sp>
      <p:pic>
        <p:nvPicPr>
          <p:cNvPr id="4" name="Inhaltsplatzhalter 3"/>
          <p:cNvPicPr>
            <a:picLocks noGrp="1" noChangeAspect="1"/>
          </p:cNvPicPr>
          <p:nvPr>
            <p:ph idx="1"/>
          </p:nvPr>
        </p:nvPicPr>
        <p:blipFill>
          <a:blip r:embed="rId2"/>
          <a:stretch>
            <a:fillRect/>
          </a:stretch>
        </p:blipFill>
        <p:spPr>
          <a:xfrm>
            <a:off x="1194921" y="304650"/>
            <a:ext cx="6754157" cy="2225975"/>
          </a:xfrm>
          <a:prstGeom prst="rect">
            <a:avLst/>
          </a:prstGeom>
        </p:spPr>
      </p:pic>
      <p:pic>
        <p:nvPicPr>
          <p:cNvPr id="5" name="Grafik 4"/>
          <p:cNvPicPr>
            <a:picLocks noChangeAspect="1"/>
          </p:cNvPicPr>
          <p:nvPr/>
        </p:nvPicPr>
        <p:blipFill>
          <a:blip r:embed="rId3"/>
          <a:stretch>
            <a:fillRect/>
          </a:stretch>
        </p:blipFill>
        <p:spPr>
          <a:xfrm>
            <a:off x="1217559" y="2996952"/>
            <a:ext cx="6696744" cy="3059007"/>
          </a:xfrm>
          <a:prstGeom prst="rect">
            <a:avLst/>
          </a:prstGeom>
        </p:spPr>
      </p:pic>
    </p:spTree>
    <p:extLst>
      <p:ext uri="{BB962C8B-B14F-4D97-AF65-F5344CB8AC3E}">
        <p14:creationId xmlns:p14="http://schemas.microsoft.com/office/powerpoint/2010/main" val="36319627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eck 3"/>
          <p:cNvSpPr/>
          <p:nvPr/>
        </p:nvSpPr>
        <p:spPr>
          <a:xfrm>
            <a:off x="683568" y="908720"/>
            <a:ext cx="8136904" cy="2862322"/>
          </a:xfrm>
          <a:prstGeom prst="rect">
            <a:avLst/>
          </a:prstGeom>
        </p:spPr>
        <p:txBody>
          <a:bodyPr wrap="square">
            <a:spAutoFit/>
          </a:bodyPr>
          <a:lstStyle/>
          <a:p>
            <a:pPr algn="just"/>
            <a:r>
              <a:rPr lang="en-US" dirty="0">
                <a:latin typeface="Arial" panose="020B0604020202020204" pitchFamily="34" charset="0"/>
              </a:rPr>
              <a:t>Modern rail vehicles, such as the 442 series in </a:t>
            </a:r>
            <a:r>
              <a:rPr lang="en-US" dirty="0" smtClean="0">
                <a:latin typeface="Arial" panose="020B0604020202020204" pitchFamily="34" charset="0"/>
              </a:rPr>
              <a:t>regional </a:t>
            </a:r>
            <a:r>
              <a:rPr lang="en-US" dirty="0">
                <a:latin typeface="Arial" panose="020B0604020202020204" pitchFamily="34" charset="0"/>
              </a:rPr>
              <a:t>transport, are </a:t>
            </a:r>
            <a:r>
              <a:rPr lang="en-US" dirty="0" smtClean="0">
                <a:latin typeface="Arial" panose="020B0604020202020204" pitchFamily="34" charset="0"/>
              </a:rPr>
              <a:t>able to </a:t>
            </a:r>
            <a:r>
              <a:rPr lang="en-US" dirty="0">
                <a:latin typeface="Arial" panose="020B0604020202020204" pitchFamily="34" charset="0"/>
              </a:rPr>
              <a:t>convert part of their kinetic energy into electrical energy upon </a:t>
            </a:r>
            <a:r>
              <a:rPr lang="en-US" dirty="0" smtClean="0">
                <a:latin typeface="Arial" panose="020B0604020202020204" pitchFamily="34" charset="0"/>
              </a:rPr>
              <a:t>braking and </a:t>
            </a:r>
            <a:r>
              <a:rPr lang="en-US" dirty="0">
                <a:latin typeface="Arial" panose="020B0604020202020204" pitchFamily="34" charset="0"/>
              </a:rPr>
              <a:t>to feed it back into the traction current grid. In the northeast region, </a:t>
            </a:r>
            <a:r>
              <a:rPr lang="en-US" dirty="0" smtClean="0">
                <a:latin typeface="Arial" panose="020B0604020202020204" pitchFamily="34" charset="0"/>
              </a:rPr>
              <a:t>DB </a:t>
            </a:r>
            <a:r>
              <a:rPr lang="en-US" dirty="0" err="1" smtClean="0">
                <a:latin typeface="Arial" panose="020B0604020202020204" pitchFamily="34" charset="0"/>
              </a:rPr>
              <a:t>Bahn</a:t>
            </a:r>
            <a:r>
              <a:rPr lang="en-US" dirty="0" smtClean="0">
                <a:latin typeface="Arial" panose="020B0604020202020204" pitchFamily="34" charset="0"/>
              </a:rPr>
              <a:t> </a:t>
            </a:r>
            <a:r>
              <a:rPr lang="en-US" dirty="0">
                <a:latin typeface="Arial" panose="020B0604020202020204" pitchFamily="34" charset="0"/>
              </a:rPr>
              <a:t>Regional has over 80 vehicles of this type in service; the </a:t>
            </a:r>
            <a:r>
              <a:rPr lang="en-US" dirty="0" smtClean="0">
                <a:latin typeface="Arial" panose="020B0604020202020204" pitchFamily="34" charset="0"/>
              </a:rPr>
              <a:t>average brake </a:t>
            </a:r>
            <a:r>
              <a:rPr lang="en-US" dirty="0">
                <a:latin typeface="Arial" panose="020B0604020202020204" pitchFamily="34" charset="0"/>
              </a:rPr>
              <a:t>energy recovery in the year under review was </a:t>
            </a:r>
            <a:r>
              <a:rPr lang="en-US" b="1" dirty="0">
                <a:solidFill>
                  <a:srgbClr val="FF0000"/>
                </a:solidFill>
                <a:latin typeface="Arial" panose="020B0604020202020204" pitchFamily="34" charset="0"/>
              </a:rPr>
              <a:t>over 30%. </a:t>
            </a:r>
            <a:r>
              <a:rPr lang="en-US" dirty="0" smtClean="0">
                <a:latin typeface="Arial" panose="020B0604020202020204" pitchFamily="34" charset="0"/>
              </a:rPr>
              <a:t>At DB </a:t>
            </a:r>
            <a:r>
              <a:rPr lang="en-US" dirty="0" err="1" smtClean="0">
                <a:latin typeface="Arial" panose="020B0604020202020204" pitchFamily="34" charset="0"/>
              </a:rPr>
              <a:t>Bahn</a:t>
            </a:r>
            <a:r>
              <a:rPr lang="en-US" dirty="0" smtClean="0">
                <a:latin typeface="Arial" panose="020B0604020202020204" pitchFamily="34" charset="0"/>
              </a:rPr>
              <a:t> Long-Distance</a:t>
            </a:r>
            <a:r>
              <a:rPr lang="en-US" dirty="0">
                <a:latin typeface="Arial" panose="020B0604020202020204" pitchFamily="34" charset="0"/>
              </a:rPr>
              <a:t>, the first new </a:t>
            </a:r>
            <a:r>
              <a:rPr lang="en-US" dirty="0" smtClean="0">
                <a:latin typeface="Arial" panose="020B0604020202020204" pitchFamily="34" charset="0"/>
              </a:rPr>
              <a:t>ICE 3 </a:t>
            </a:r>
            <a:r>
              <a:rPr lang="en-US" dirty="0">
                <a:latin typeface="Arial" panose="020B0604020202020204" pitchFamily="34" charset="0"/>
              </a:rPr>
              <a:t>train of the 407 series went into </a:t>
            </a:r>
            <a:r>
              <a:rPr lang="en-US" dirty="0" smtClean="0">
                <a:latin typeface="Arial" panose="020B0604020202020204" pitchFamily="34" charset="0"/>
              </a:rPr>
              <a:t>passenger</a:t>
            </a:r>
            <a:endParaRPr lang="en-US" dirty="0">
              <a:latin typeface="Arial" panose="020B0604020202020204" pitchFamily="34" charset="0"/>
            </a:endParaRPr>
          </a:p>
          <a:p>
            <a:pPr algn="just"/>
            <a:r>
              <a:rPr lang="en-US" dirty="0">
                <a:latin typeface="Arial" panose="020B0604020202020204" pitchFamily="34" charset="0"/>
              </a:rPr>
              <a:t>service in the year under review; it fed back in about </a:t>
            </a:r>
            <a:r>
              <a:rPr lang="en-US" b="1" dirty="0">
                <a:solidFill>
                  <a:srgbClr val="FF0000"/>
                </a:solidFill>
                <a:latin typeface="Arial" panose="020B0604020202020204" pitchFamily="34" charset="0"/>
              </a:rPr>
              <a:t>24% of the </a:t>
            </a:r>
            <a:r>
              <a:rPr lang="en-US" b="1" dirty="0" smtClean="0">
                <a:solidFill>
                  <a:srgbClr val="FF0000"/>
                </a:solidFill>
                <a:latin typeface="Arial" panose="020B0604020202020204" pitchFamily="34" charset="0"/>
              </a:rPr>
              <a:t> recovered </a:t>
            </a:r>
            <a:r>
              <a:rPr lang="en-US" b="1" dirty="0">
                <a:solidFill>
                  <a:srgbClr val="FF0000"/>
                </a:solidFill>
                <a:latin typeface="Arial" panose="020B0604020202020204" pitchFamily="34" charset="0"/>
              </a:rPr>
              <a:t>energy</a:t>
            </a:r>
            <a:r>
              <a:rPr lang="en-US" dirty="0">
                <a:latin typeface="Arial" panose="020B0604020202020204" pitchFamily="34" charset="0"/>
              </a:rPr>
              <a:t>. That is 15% more than for comparable older vehicles </a:t>
            </a:r>
            <a:r>
              <a:rPr lang="en-US" dirty="0" smtClean="0">
                <a:latin typeface="Arial" panose="020B0604020202020204" pitchFamily="34" charset="0"/>
              </a:rPr>
              <a:t> of </a:t>
            </a:r>
            <a:r>
              <a:rPr lang="en-US" dirty="0">
                <a:latin typeface="Arial" panose="020B0604020202020204" pitchFamily="34" charset="0"/>
              </a:rPr>
              <a:t>the 403 series. The volume of recycled electricity increased in the year </a:t>
            </a:r>
            <a:r>
              <a:rPr lang="en-US" dirty="0" smtClean="0">
                <a:latin typeface="Arial" panose="020B0604020202020204" pitchFamily="34" charset="0"/>
              </a:rPr>
              <a:t>under </a:t>
            </a:r>
            <a:r>
              <a:rPr lang="en-US" dirty="0">
                <a:latin typeface="Arial" panose="020B0604020202020204" pitchFamily="34" charset="0"/>
              </a:rPr>
              <a:t>review, with </a:t>
            </a:r>
            <a:r>
              <a:rPr lang="en-US" b="1" dirty="0">
                <a:solidFill>
                  <a:srgbClr val="FF0000"/>
                </a:solidFill>
                <a:latin typeface="Arial" panose="020B0604020202020204" pitchFamily="34" charset="0"/>
              </a:rPr>
              <a:t>savings of about 14% </a:t>
            </a:r>
            <a:r>
              <a:rPr lang="en-US" dirty="0">
                <a:latin typeface="Arial" panose="020B0604020202020204" pitchFamily="34" charset="0"/>
              </a:rPr>
              <a:t>in </a:t>
            </a:r>
            <a:r>
              <a:rPr lang="en-US" dirty="0" smtClean="0">
                <a:latin typeface="Arial" panose="020B0604020202020204" pitchFamily="34" charset="0"/>
              </a:rPr>
              <a:t>total electricity </a:t>
            </a:r>
            <a:r>
              <a:rPr lang="en-US" dirty="0">
                <a:latin typeface="Arial" panose="020B0604020202020204" pitchFamily="34" charset="0"/>
              </a:rPr>
              <a:t>procurement.</a:t>
            </a:r>
            <a:endParaRPr lang="en-US" dirty="0">
              <a:effectLst/>
              <a:latin typeface="Arial" panose="020B0604020202020204" pitchFamily="34" charset="0"/>
            </a:endParaRPr>
          </a:p>
        </p:txBody>
      </p:sp>
      <p:pic>
        <p:nvPicPr>
          <p:cNvPr id="5" name="Grafik 4"/>
          <p:cNvPicPr>
            <a:picLocks noChangeAspect="1"/>
          </p:cNvPicPr>
          <p:nvPr/>
        </p:nvPicPr>
        <p:blipFill>
          <a:blip r:embed="rId2"/>
          <a:stretch>
            <a:fillRect/>
          </a:stretch>
        </p:blipFill>
        <p:spPr>
          <a:xfrm>
            <a:off x="827584" y="3861048"/>
            <a:ext cx="7416824" cy="2664296"/>
          </a:xfrm>
          <a:prstGeom prst="rect">
            <a:avLst/>
          </a:prstGeom>
        </p:spPr>
      </p:pic>
      <p:sp>
        <p:nvSpPr>
          <p:cNvPr id="6" name="Rechteck 5"/>
          <p:cNvSpPr/>
          <p:nvPr/>
        </p:nvSpPr>
        <p:spPr>
          <a:xfrm>
            <a:off x="6806181" y="6430684"/>
            <a:ext cx="2337819" cy="369332"/>
          </a:xfrm>
          <a:prstGeom prst="rect">
            <a:avLst/>
          </a:prstGeom>
        </p:spPr>
        <p:txBody>
          <a:bodyPr wrap="none">
            <a:spAutoFit/>
          </a:bodyPr>
          <a:lstStyle/>
          <a:p>
            <a:r>
              <a:rPr lang="de-DE" dirty="0"/>
              <a:t>Gigawattstunde [</a:t>
            </a:r>
            <a:r>
              <a:rPr lang="de-DE" b="1" dirty="0" err="1"/>
              <a:t>GWh</a:t>
            </a:r>
            <a:r>
              <a:rPr lang="de-DE" dirty="0"/>
              <a:t>]</a:t>
            </a:r>
          </a:p>
        </p:txBody>
      </p:sp>
    </p:spTree>
    <p:extLst>
      <p:ext uri="{BB962C8B-B14F-4D97-AF65-F5344CB8AC3E}">
        <p14:creationId xmlns:p14="http://schemas.microsoft.com/office/powerpoint/2010/main" val="15942901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a:p>
        </p:txBody>
      </p:sp>
      <p:sp>
        <p:nvSpPr>
          <p:cNvPr id="3" name="Inhaltsplatzhalter 2"/>
          <p:cNvSpPr>
            <a:spLocks noGrp="1"/>
          </p:cNvSpPr>
          <p:nvPr>
            <p:ph idx="1"/>
          </p:nvPr>
        </p:nvSpPr>
        <p:spPr/>
        <p:txBody>
          <a:bodyPr/>
          <a:lstStyle/>
          <a:p>
            <a:endParaRPr lang="de-DE"/>
          </a:p>
        </p:txBody>
      </p:sp>
      <p:pic>
        <p:nvPicPr>
          <p:cNvPr id="4" name="Grafik 3"/>
          <p:cNvPicPr>
            <a:picLocks noChangeAspect="1"/>
          </p:cNvPicPr>
          <p:nvPr/>
        </p:nvPicPr>
        <p:blipFill>
          <a:blip r:embed="rId2"/>
          <a:stretch>
            <a:fillRect/>
          </a:stretch>
        </p:blipFill>
        <p:spPr>
          <a:xfrm>
            <a:off x="1907704" y="1196752"/>
            <a:ext cx="5913291" cy="4253830"/>
          </a:xfrm>
          <a:prstGeom prst="rect">
            <a:avLst/>
          </a:prstGeom>
        </p:spPr>
      </p:pic>
    </p:spTree>
    <p:extLst>
      <p:ext uri="{BB962C8B-B14F-4D97-AF65-F5344CB8AC3E}">
        <p14:creationId xmlns:p14="http://schemas.microsoft.com/office/powerpoint/2010/main" val="39316651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nhaltsplatzhalter 3"/>
          <p:cNvPicPr>
            <a:picLocks noGrp="1" noChangeAspect="1"/>
          </p:cNvPicPr>
          <p:nvPr>
            <p:ph idx="1"/>
          </p:nvPr>
        </p:nvPicPr>
        <p:blipFill>
          <a:blip r:embed="rId2"/>
          <a:stretch>
            <a:fillRect/>
          </a:stretch>
        </p:blipFill>
        <p:spPr>
          <a:xfrm>
            <a:off x="1619672" y="1409513"/>
            <a:ext cx="5646564" cy="3887214"/>
          </a:xfrm>
          <a:prstGeom prst="rect">
            <a:avLst/>
          </a:prstGeom>
        </p:spPr>
      </p:pic>
    </p:spTree>
    <p:extLst>
      <p:ext uri="{BB962C8B-B14F-4D97-AF65-F5344CB8AC3E}">
        <p14:creationId xmlns:p14="http://schemas.microsoft.com/office/powerpoint/2010/main" val="20030186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a:p>
        </p:txBody>
      </p:sp>
      <p:sp>
        <p:nvSpPr>
          <p:cNvPr id="3" name="Inhaltsplatzhalter 2"/>
          <p:cNvSpPr>
            <a:spLocks noGrp="1"/>
          </p:cNvSpPr>
          <p:nvPr>
            <p:ph idx="1"/>
          </p:nvPr>
        </p:nvSpPr>
        <p:spPr/>
        <p:txBody>
          <a:bodyPr/>
          <a:lstStyle/>
          <a:p>
            <a:endParaRPr lang="de-DE"/>
          </a:p>
        </p:txBody>
      </p:sp>
      <p:pic>
        <p:nvPicPr>
          <p:cNvPr id="4" name="Grafik 3"/>
          <p:cNvPicPr>
            <a:picLocks noChangeAspect="1"/>
          </p:cNvPicPr>
          <p:nvPr/>
        </p:nvPicPr>
        <p:blipFill>
          <a:blip r:embed="rId2"/>
          <a:stretch>
            <a:fillRect/>
          </a:stretch>
        </p:blipFill>
        <p:spPr>
          <a:xfrm>
            <a:off x="977829" y="664047"/>
            <a:ext cx="7188341" cy="1689745"/>
          </a:xfrm>
          <a:prstGeom prst="rect">
            <a:avLst/>
          </a:prstGeom>
        </p:spPr>
      </p:pic>
      <p:pic>
        <p:nvPicPr>
          <p:cNvPr id="5" name="Grafik 4"/>
          <p:cNvPicPr>
            <a:picLocks noChangeAspect="1"/>
          </p:cNvPicPr>
          <p:nvPr/>
        </p:nvPicPr>
        <p:blipFill>
          <a:blip r:embed="rId3"/>
          <a:stretch>
            <a:fillRect/>
          </a:stretch>
        </p:blipFill>
        <p:spPr>
          <a:xfrm>
            <a:off x="1043608" y="2636912"/>
            <a:ext cx="7122562" cy="2779873"/>
          </a:xfrm>
          <a:prstGeom prst="rect">
            <a:avLst/>
          </a:prstGeom>
        </p:spPr>
      </p:pic>
    </p:spTree>
    <p:extLst>
      <p:ext uri="{BB962C8B-B14F-4D97-AF65-F5344CB8AC3E}">
        <p14:creationId xmlns:p14="http://schemas.microsoft.com/office/powerpoint/2010/main" val="5681902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4" name="Прямоугольник 3"/>
          <p:cNvSpPr/>
          <p:nvPr/>
        </p:nvSpPr>
        <p:spPr>
          <a:xfrm>
            <a:off x="755576" y="1412776"/>
            <a:ext cx="7848872" cy="4524315"/>
          </a:xfrm>
          <a:prstGeom prst="rect">
            <a:avLst/>
          </a:prstGeom>
        </p:spPr>
        <p:txBody>
          <a:bodyPr wrap="square">
            <a:spAutoFit/>
          </a:bodyPr>
          <a:lstStyle/>
          <a:p>
            <a:r>
              <a:rPr lang="en-US" b="1" dirty="0" smtClean="0"/>
              <a:t>¤</a:t>
            </a:r>
            <a:r>
              <a:rPr lang="en-US" dirty="0" smtClean="0"/>
              <a:t> It matters little how much information we possess about development if we have not grasped its inner meaning.</a:t>
            </a:r>
          </a:p>
          <a:p>
            <a:r>
              <a:rPr lang="en-US" dirty="0" smtClean="0"/>
              <a:t>—</a:t>
            </a:r>
            <a:r>
              <a:rPr lang="en-US" i="1" dirty="0" smtClean="0"/>
              <a:t>DENIS GOULET, The Cruel Choice</a:t>
            </a:r>
          </a:p>
          <a:p>
            <a:endParaRPr lang="en-US" dirty="0" smtClean="0"/>
          </a:p>
          <a:p>
            <a:r>
              <a:rPr lang="en-US" b="1" dirty="0" smtClean="0"/>
              <a:t>¤ </a:t>
            </a:r>
            <a:r>
              <a:rPr lang="en-US" dirty="0" smtClean="0"/>
              <a:t>Development must be redefined as an attack on the chief evils of the world today: malnutrition, disease, illiteracy, slums, unemployment and inequality. Measured in terms of aggregate growth rates, development has been a great success. But measured in terms of jobs, justice and the elimination of poverty, it has been a failure or only a partial success.</a:t>
            </a:r>
          </a:p>
          <a:p>
            <a:r>
              <a:rPr lang="en-US" dirty="0" smtClean="0"/>
              <a:t>—</a:t>
            </a:r>
            <a:r>
              <a:rPr lang="en-US" i="1" dirty="0" smtClean="0"/>
              <a:t>PAUL P. STREETEN, Former Director, World Development Institute</a:t>
            </a:r>
          </a:p>
          <a:p>
            <a:endParaRPr lang="en-US" dirty="0" smtClean="0"/>
          </a:p>
          <a:p>
            <a:r>
              <a:rPr lang="en-US" b="1" dirty="0" smtClean="0"/>
              <a:t>¤ </a:t>
            </a:r>
            <a:r>
              <a:rPr lang="en-US" dirty="0" smtClean="0"/>
              <a:t>Our new framework is a holistic and integrated approach to development strategies and programs that highlights the interdependence of all aspects of development strategy— social, structural, human, institutional, environmental, economic and financial.</a:t>
            </a:r>
          </a:p>
          <a:p>
            <a:r>
              <a:rPr lang="en-US" dirty="0" smtClean="0"/>
              <a:t>—</a:t>
            </a:r>
            <a:r>
              <a:rPr lang="en-US" i="1" dirty="0" smtClean="0"/>
              <a:t>JAMES D. WOLFENSOHN, President, World Bank</a:t>
            </a:r>
            <a:endParaRPr lang="ru-RU" i="1"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457200"/>
            <a:ext cx="8229600" cy="1143000"/>
          </a:xfrm>
        </p:spPr>
        <p:txBody>
          <a:bodyPr>
            <a:normAutofit fontScale="90000"/>
          </a:bodyPr>
          <a:lstStyle/>
          <a:p>
            <a:r>
              <a:rPr lang="en-US" sz="2000" dirty="0"/>
              <a:t>Company’s Board of Managing Directors is responsible for the proper </a:t>
            </a:r>
            <a:br>
              <a:rPr lang="en-US" sz="2000" dirty="0"/>
            </a:br>
            <a:r>
              <a:rPr lang="en-US" sz="2000" dirty="0"/>
              <a:t>preparation of the information in the section “Additional information on </a:t>
            </a:r>
            <a:br>
              <a:rPr lang="en-US" sz="2000" dirty="0"/>
            </a:br>
            <a:r>
              <a:rPr lang="en-US" sz="2000" dirty="0"/>
              <a:t>sustainability” of the “Integrated Report 2014” of the Company in </a:t>
            </a:r>
            <a:r>
              <a:rPr lang="en-US" sz="2000" dirty="0" smtClean="0"/>
              <a:t>accordance </a:t>
            </a:r>
            <a:r>
              <a:rPr lang="en-US" sz="2000" dirty="0"/>
              <a:t>with the criteria stated in the Sustainability Reporting Guidelines </a:t>
            </a:r>
            <a:br>
              <a:rPr lang="en-US" sz="2000" dirty="0"/>
            </a:br>
            <a:r>
              <a:rPr lang="en-US" sz="2000" dirty="0" smtClean="0"/>
              <a:t>of </a:t>
            </a:r>
            <a:r>
              <a:rPr lang="en-US" sz="2000" dirty="0"/>
              <a:t>the Global Reporting Initiative </a:t>
            </a:r>
            <a:r>
              <a:rPr lang="en-US" sz="2000" dirty="0" smtClean="0"/>
              <a:t>(GRI):</a:t>
            </a:r>
            <a:r>
              <a:rPr lang="en-US" sz="2000" dirty="0"/>
              <a:t/>
            </a:r>
            <a:br>
              <a:rPr lang="en-US" sz="2000" dirty="0"/>
            </a:br>
            <a:endParaRPr lang="de-DE" sz="2000" dirty="0"/>
          </a:p>
        </p:txBody>
      </p:sp>
      <p:sp>
        <p:nvSpPr>
          <p:cNvPr id="3" name="Inhaltsplatzhalter 2"/>
          <p:cNvSpPr>
            <a:spLocks noGrp="1"/>
          </p:cNvSpPr>
          <p:nvPr>
            <p:ph idx="1"/>
          </p:nvPr>
        </p:nvSpPr>
        <p:spPr/>
        <p:txBody>
          <a:bodyPr>
            <a:normAutofit fontScale="62500" lnSpcReduction="20000"/>
          </a:bodyPr>
          <a:lstStyle/>
          <a:p>
            <a:pPr algn="ctr"/>
            <a:r>
              <a:rPr lang="en-US" sz="4300" b="1" dirty="0" smtClean="0"/>
              <a:t>Materiality</a:t>
            </a:r>
            <a:r>
              <a:rPr lang="en-US" sz="4300" b="1" dirty="0"/>
              <a:t>,</a:t>
            </a:r>
          </a:p>
          <a:p>
            <a:pPr algn="ctr"/>
            <a:r>
              <a:rPr lang="en-US" sz="4300" b="1" dirty="0" smtClean="0"/>
              <a:t>Stakeholder </a:t>
            </a:r>
            <a:r>
              <a:rPr lang="en-US" sz="4300" b="1" dirty="0"/>
              <a:t>Inclusiveness,</a:t>
            </a:r>
          </a:p>
          <a:p>
            <a:pPr algn="ctr"/>
            <a:r>
              <a:rPr lang="en-US" sz="4300" b="1" dirty="0" smtClean="0">
                <a:solidFill>
                  <a:srgbClr val="FF0000"/>
                </a:solidFill>
              </a:rPr>
              <a:t>Sustainability </a:t>
            </a:r>
            <a:r>
              <a:rPr lang="en-US" sz="4300" b="1" dirty="0">
                <a:solidFill>
                  <a:srgbClr val="FF0000"/>
                </a:solidFill>
              </a:rPr>
              <a:t>Context</a:t>
            </a:r>
            <a:r>
              <a:rPr lang="en-US" sz="4300" b="1" dirty="0"/>
              <a:t>,</a:t>
            </a:r>
          </a:p>
          <a:p>
            <a:pPr algn="ctr"/>
            <a:r>
              <a:rPr lang="en-US" sz="4300" b="1" dirty="0" smtClean="0"/>
              <a:t>Completeness</a:t>
            </a:r>
            <a:r>
              <a:rPr lang="en-US" sz="4300" b="1" dirty="0"/>
              <a:t>,</a:t>
            </a:r>
          </a:p>
          <a:p>
            <a:pPr algn="ctr"/>
            <a:r>
              <a:rPr lang="en-US" sz="4300" b="1" dirty="0" smtClean="0">
                <a:solidFill>
                  <a:srgbClr val="FF0000"/>
                </a:solidFill>
              </a:rPr>
              <a:t>Balance</a:t>
            </a:r>
            <a:r>
              <a:rPr lang="en-US" sz="4300" b="1" dirty="0"/>
              <a:t>,</a:t>
            </a:r>
          </a:p>
          <a:p>
            <a:pPr algn="ctr"/>
            <a:r>
              <a:rPr lang="en-US" sz="4300" b="1" dirty="0" smtClean="0"/>
              <a:t>Clarity</a:t>
            </a:r>
            <a:r>
              <a:rPr lang="en-US" sz="4300" b="1" dirty="0"/>
              <a:t>,</a:t>
            </a:r>
          </a:p>
          <a:p>
            <a:pPr algn="ctr"/>
            <a:r>
              <a:rPr lang="en-US" sz="4300" b="1" dirty="0" smtClean="0"/>
              <a:t>Accuracy</a:t>
            </a:r>
            <a:r>
              <a:rPr lang="en-US" sz="4300" b="1" dirty="0"/>
              <a:t>,</a:t>
            </a:r>
          </a:p>
          <a:p>
            <a:pPr algn="ctr"/>
            <a:r>
              <a:rPr lang="en-US" sz="4300" b="1" dirty="0" smtClean="0"/>
              <a:t>Timeliness</a:t>
            </a:r>
            <a:r>
              <a:rPr lang="en-US" sz="4300" b="1" dirty="0"/>
              <a:t>,</a:t>
            </a:r>
          </a:p>
          <a:p>
            <a:pPr algn="ctr"/>
            <a:r>
              <a:rPr lang="en-US" sz="4300" b="1" dirty="0" smtClean="0"/>
              <a:t>Comparability </a:t>
            </a:r>
            <a:r>
              <a:rPr lang="en-US" sz="4300" b="1" dirty="0"/>
              <a:t>and</a:t>
            </a:r>
          </a:p>
          <a:p>
            <a:pPr algn="ctr"/>
            <a:r>
              <a:rPr lang="en-US" sz="4300" b="1" dirty="0" smtClean="0"/>
              <a:t>Reliability</a:t>
            </a:r>
            <a:r>
              <a:rPr lang="en-US" sz="4300" b="1" dirty="0"/>
              <a:t>.</a:t>
            </a:r>
          </a:p>
          <a:p>
            <a:pPr algn="ctr"/>
            <a:endParaRPr lang="de-DE" dirty="0"/>
          </a:p>
        </p:txBody>
      </p:sp>
    </p:spTree>
    <p:extLst>
      <p:ext uri="{BB962C8B-B14F-4D97-AF65-F5344CB8AC3E}">
        <p14:creationId xmlns:p14="http://schemas.microsoft.com/office/powerpoint/2010/main" val="4196630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792088"/>
          </a:xfrm>
        </p:spPr>
        <p:txBody>
          <a:bodyPr>
            <a:noAutofit/>
          </a:bodyPr>
          <a:lstStyle/>
          <a:p>
            <a:r>
              <a:rPr lang="en-US" sz="3200" dirty="0" smtClean="0"/>
              <a:t>Interrelation between Sustainable Development, Economic Growth and Economic Sector</a:t>
            </a:r>
            <a:endParaRPr lang="ru-RU" sz="3200" dirty="0"/>
          </a:p>
        </p:txBody>
      </p:sp>
      <p:sp>
        <p:nvSpPr>
          <p:cNvPr id="3" name="Содержимое 2"/>
          <p:cNvSpPr>
            <a:spLocks noGrp="1"/>
          </p:cNvSpPr>
          <p:nvPr>
            <p:ph idx="1"/>
          </p:nvPr>
        </p:nvSpPr>
        <p:spPr>
          <a:xfrm>
            <a:off x="539552" y="908720"/>
            <a:ext cx="8229600" cy="1512168"/>
          </a:xfrm>
        </p:spPr>
        <p:txBody>
          <a:bodyPr>
            <a:normAutofit/>
          </a:bodyPr>
          <a:lstStyle/>
          <a:p>
            <a:pPr>
              <a:lnSpc>
                <a:spcPct val="80000"/>
              </a:lnSpc>
            </a:pPr>
            <a:r>
              <a:rPr lang="en-US" sz="1800" dirty="0" smtClean="0"/>
              <a:t>What is “Development” and “Growth” ?</a:t>
            </a:r>
          </a:p>
          <a:p>
            <a:pPr>
              <a:lnSpc>
                <a:spcPct val="80000"/>
              </a:lnSpc>
            </a:pPr>
            <a:r>
              <a:rPr lang="en-US" sz="1800" dirty="0" smtClean="0"/>
              <a:t>What is the difference between economic growth and development?</a:t>
            </a:r>
          </a:p>
          <a:p>
            <a:pPr>
              <a:lnSpc>
                <a:spcPct val="80000"/>
              </a:lnSpc>
            </a:pPr>
            <a:r>
              <a:rPr lang="en-US" sz="1800" dirty="0" smtClean="0"/>
              <a:t>What does it mean for a enterprise to be in “developing” or “developed”?</a:t>
            </a:r>
          </a:p>
          <a:p>
            <a:pPr>
              <a:lnSpc>
                <a:spcPct val="80000"/>
              </a:lnSpc>
            </a:pPr>
            <a:r>
              <a:rPr lang="en-US" sz="1800" dirty="0" smtClean="0"/>
              <a:t>What factors (economic, political, cultural, social etc.) are necessary for development to occur?</a:t>
            </a:r>
          </a:p>
          <a:p>
            <a:pPr>
              <a:buNone/>
            </a:pPr>
            <a:endParaRPr lang="ru-RU" sz="1800" dirty="0"/>
          </a:p>
        </p:txBody>
      </p:sp>
      <p:sp>
        <p:nvSpPr>
          <p:cNvPr id="4" name="Правая фигурная скобка 3"/>
          <p:cNvSpPr/>
          <p:nvPr/>
        </p:nvSpPr>
        <p:spPr>
          <a:xfrm rot="5400000">
            <a:off x="4175956" y="-1431540"/>
            <a:ext cx="576064" cy="7416824"/>
          </a:xfrm>
          <a:prstGeom prst="rightBrace">
            <a:avLst/>
          </a:prstGeom>
          <a:noFill/>
          <a:ln w="5080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
        <p:nvSpPr>
          <p:cNvPr id="5" name="Прямоугольник 4"/>
          <p:cNvSpPr/>
          <p:nvPr/>
        </p:nvSpPr>
        <p:spPr>
          <a:xfrm>
            <a:off x="683568" y="2420888"/>
            <a:ext cx="7920880" cy="923330"/>
          </a:xfrm>
          <a:prstGeom prst="rect">
            <a:avLst/>
          </a:prstGeom>
        </p:spPr>
        <p:txBody>
          <a:bodyPr wrap="square">
            <a:spAutoFit/>
          </a:bodyPr>
          <a:lstStyle/>
          <a:p>
            <a:pPr algn="just">
              <a:buFont typeface="Arial" pitchFamily="34" charset="0"/>
              <a:buChar char="•"/>
            </a:pPr>
            <a:r>
              <a:rPr lang="en-US" dirty="0" smtClean="0"/>
              <a:t>The 80/20 rule does apply … (The richest 20% of the world’s population receives more than 80% of the world’s income; at the other end of the spectrum …)</a:t>
            </a:r>
          </a:p>
          <a:p>
            <a:pPr algn="just">
              <a:buFont typeface="Arial" pitchFamily="34" charset="0"/>
              <a:buChar char="•"/>
            </a:pPr>
            <a:r>
              <a:rPr lang="en-US" dirty="0" smtClean="0"/>
              <a:t>The poorest 60% receives less than 6% of the world’s income</a:t>
            </a:r>
            <a:endParaRPr lang="en-US" dirty="0"/>
          </a:p>
        </p:txBody>
      </p:sp>
      <p:sp>
        <p:nvSpPr>
          <p:cNvPr id="6" name="Правая фигурная скобка 5"/>
          <p:cNvSpPr/>
          <p:nvPr/>
        </p:nvSpPr>
        <p:spPr>
          <a:xfrm rot="5400000">
            <a:off x="4247964" y="-279412"/>
            <a:ext cx="576064" cy="7416824"/>
          </a:xfrm>
          <a:prstGeom prst="rightBrace">
            <a:avLst/>
          </a:prstGeom>
          <a:noFill/>
          <a:ln w="5080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
        <p:nvSpPr>
          <p:cNvPr id="8" name="Прямоугольник 7"/>
          <p:cNvSpPr/>
          <p:nvPr/>
        </p:nvSpPr>
        <p:spPr>
          <a:xfrm>
            <a:off x="683568" y="3645024"/>
            <a:ext cx="8064896" cy="923330"/>
          </a:xfrm>
          <a:prstGeom prst="rect">
            <a:avLst/>
          </a:prstGeom>
        </p:spPr>
        <p:txBody>
          <a:bodyPr wrap="square">
            <a:spAutoFit/>
          </a:bodyPr>
          <a:lstStyle/>
          <a:p>
            <a:r>
              <a:rPr lang="en-US" b="1" i="1" dirty="0" smtClean="0"/>
              <a:t>Example: </a:t>
            </a:r>
            <a:r>
              <a:rPr lang="en-US" dirty="0" smtClean="0"/>
              <a:t>The GDP of the U.S. is about 70% greater than the combined GDPs of all the developing countries in the world; The U.S.(with only 5% of the world’s population) accounts for more than 30% of the world’s output.</a:t>
            </a:r>
            <a:endParaRPr lang="en-US" dirty="0"/>
          </a:p>
        </p:txBody>
      </p:sp>
      <p:sp>
        <p:nvSpPr>
          <p:cNvPr id="9" name="Правая фигурная скобка 8"/>
          <p:cNvSpPr/>
          <p:nvPr/>
        </p:nvSpPr>
        <p:spPr>
          <a:xfrm rot="5400000">
            <a:off x="4247964" y="944724"/>
            <a:ext cx="576064" cy="7416824"/>
          </a:xfrm>
          <a:prstGeom prst="rightBrace">
            <a:avLst/>
          </a:prstGeom>
          <a:noFill/>
          <a:ln w="5080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
        <p:nvSpPr>
          <p:cNvPr id="10" name="Прямоугольник 9"/>
          <p:cNvSpPr/>
          <p:nvPr/>
        </p:nvSpPr>
        <p:spPr>
          <a:xfrm>
            <a:off x="755576" y="4941168"/>
            <a:ext cx="8280920" cy="1754326"/>
          </a:xfrm>
          <a:prstGeom prst="rect">
            <a:avLst/>
          </a:prstGeom>
        </p:spPr>
        <p:txBody>
          <a:bodyPr wrap="square">
            <a:spAutoFit/>
          </a:bodyPr>
          <a:lstStyle/>
          <a:p>
            <a:r>
              <a:rPr lang="en-US" b="1" i="1" dirty="0" smtClean="0"/>
              <a:t>Basic recourses</a:t>
            </a:r>
            <a:r>
              <a:rPr lang="en-US" dirty="0" smtClean="0"/>
              <a:t>		 Natural resources</a:t>
            </a:r>
          </a:p>
          <a:p>
            <a:r>
              <a:rPr lang="en-US" dirty="0" smtClean="0"/>
              <a:t>			Human resources</a:t>
            </a:r>
          </a:p>
          <a:p>
            <a:r>
              <a:rPr lang="en-US" dirty="0" smtClean="0"/>
              <a:t>			Capital formation</a:t>
            </a:r>
          </a:p>
          <a:p>
            <a:r>
              <a:rPr lang="en-US" dirty="0" smtClean="0"/>
              <a:t>			Technology</a:t>
            </a:r>
          </a:p>
          <a:p>
            <a:r>
              <a:rPr lang="en-US" dirty="0" smtClean="0"/>
              <a:t>			</a:t>
            </a:r>
            <a:r>
              <a:rPr lang="en-US" dirty="0" err="1" smtClean="0"/>
              <a:t>Sociocultural</a:t>
            </a:r>
            <a:r>
              <a:rPr lang="en-US" dirty="0" smtClean="0"/>
              <a:t> and institutional factors   </a:t>
            </a:r>
          </a:p>
          <a:p>
            <a:r>
              <a:rPr lang="en-US" dirty="0" smtClean="0"/>
              <a:t>	            …. </a:t>
            </a:r>
            <a:r>
              <a:rPr lang="en-US" b="1" i="1" dirty="0" smtClean="0"/>
              <a:t>What else or it is enough to be in “developing” or “developed”</a:t>
            </a:r>
            <a:endParaRPr lang="en-US" b="1" i="1"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395536" y="116632"/>
          <a:ext cx="8229600" cy="5394960"/>
        </p:xfrm>
        <a:graphic>
          <a:graphicData uri="http://schemas.openxmlformats.org/drawingml/2006/table">
            <a:tbl>
              <a:tblPr firstRow="1" bandRow="1">
                <a:tableStyleId>{5C22544A-7EE6-4342-B048-85BDC9FD1C3A}</a:tableStyleId>
              </a:tblPr>
              <a:tblGrid>
                <a:gridCol w="4032448"/>
                <a:gridCol w="4197152"/>
              </a:tblGrid>
              <a:tr h="288032">
                <a:tc>
                  <a:txBody>
                    <a:bodyPr/>
                    <a:lstStyle/>
                    <a:p>
                      <a:pPr algn="ctr"/>
                      <a:r>
                        <a:rPr lang="en-US" sz="1600" dirty="0" smtClean="0"/>
                        <a:t>Economic Growth </a:t>
                      </a:r>
                      <a:endParaRPr lang="ru-RU" sz="1600" dirty="0"/>
                    </a:p>
                  </a:txBody>
                  <a:tcPr/>
                </a:tc>
                <a:tc>
                  <a:txBody>
                    <a:bodyPr/>
                    <a:lstStyle/>
                    <a:p>
                      <a:pPr algn="ctr"/>
                      <a:r>
                        <a:rPr lang="en-US" sz="1600" dirty="0" smtClean="0"/>
                        <a:t>Development</a:t>
                      </a:r>
                      <a:endParaRPr lang="ru-RU" sz="1600" dirty="0"/>
                    </a:p>
                  </a:txBody>
                  <a:tcPr/>
                </a:tc>
              </a:tr>
              <a:tr h="2210544">
                <a:tc>
                  <a:txBody>
                    <a:bodyPr/>
                    <a:lstStyle/>
                    <a:p>
                      <a:pPr algn="just"/>
                      <a:r>
                        <a:rPr lang="en-US" sz="1600" dirty="0" smtClean="0"/>
                        <a:t>Economic Growth is a narrower concept than economic development. It is an increase in a enterprise's real level of output which can be caused by an increase in the quality of resources (by education etc.), increase in the quantity of resources &amp; improvements in technology or in another way an increase in the value of goods and services produced by every sector of SBA. Economic Growth can be measured by an increase in a enterprise's GDP(gross domestic product). </a:t>
                      </a:r>
                      <a:endParaRPr lang="ru-RU" sz="1600" dirty="0"/>
                    </a:p>
                  </a:txBody>
                  <a:tcPr/>
                </a:tc>
                <a:tc rowSpan="2">
                  <a:txBody>
                    <a:bodyPr/>
                    <a:lstStyle/>
                    <a:p>
                      <a:r>
                        <a:rPr lang="en-US" sz="1600" dirty="0" smtClean="0"/>
                        <a:t> </a:t>
                      </a:r>
                      <a:endParaRPr lang="ru-RU" sz="1600" dirty="0" smtClean="0"/>
                    </a:p>
                    <a:p>
                      <a:endParaRPr lang="ru-RU" sz="1600" dirty="0" smtClean="0"/>
                    </a:p>
                    <a:p>
                      <a:endParaRPr lang="ru-RU" sz="1600" dirty="0" smtClean="0"/>
                    </a:p>
                    <a:p>
                      <a:endParaRPr lang="ru-RU" sz="1600" dirty="0" smtClean="0"/>
                    </a:p>
                    <a:p>
                      <a:endParaRPr lang="ru-RU" sz="1600" dirty="0" smtClean="0"/>
                    </a:p>
                    <a:p>
                      <a:endParaRPr lang="ru-RU" sz="1600" dirty="0" smtClean="0"/>
                    </a:p>
                    <a:p>
                      <a:endParaRPr lang="ru-RU" sz="1600" dirty="0" smtClean="0"/>
                    </a:p>
                    <a:p>
                      <a:r>
                        <a:rPr lang="en-US" sz="1600" dirty="0" smtClean="0"/>
                        <a:t>Economic development is a normative concept i.e. it applies in the context of people's sense of morality (right and wrong, good and bad). The definition of economic development given by Michael </a:t>
                      </a:r>
                      <a:r>
                        <a:rPr lang="en-US" sz="1600" dirty="0" err="1" smtClean="0"/>
                        <a:t>Todaro</a:t>
                      </a:r>
                      <a:r>
                        <a:rPr lang="en-US" sz="1600" dirty="0" smtClean="0"/>
                        <a:t> is an increase in living standards, improvement in self- esteem needs and freedom from oppression as well as a greater choice.</a:t>
                      </a:r>
                      <a:endParaRPr lang="ru-RU" sz="1600" dirty="0"/>
                    </a:p>
                  </a:txBody>
                  <a:tcPr/>
                </a:tc>
              </a:tr>
              <a:tr h="2210544">
                <a:tc>
                  <a:txBody>
                    <a:bodyPr/>
                    <a:lstStyle/>
                    <a:p>
                      <a:pPr algn="just"/>
                      <a:r>
                        <a:rPr lang="en-US" sz="1600" dirty="0" smtClean="0"/>
                        <a:t>Churchill and Lewis’s (1983) model breaks the growth continuum into six stages of development: existence, survival, success–disengage, success–growth, takeoff, and resource maturity. At each stage of a firm’s growth, different critical factors tend to become important, such as owner objectives, managerial skills, access to capital, technology, and human resources. </a:t>
                      </a:r>
                      <a:endParaRPr lang="ru-RU" sz="1600" dirty="0"/>
                    </a:p>
                  </a:txBody>
                  <a:tcPr/>
                </a:tc>
                <a:tc vMerge="1">
                  <a:txBody>
                    <a:bodyPr/>
                    <a:lstStyle/>
                    <a:p>
                      <a:endParaRPr lang="ru-RU" sz="1600" dirty="0"/>
                    </a:p>
                  </a:txBody>
                  <a:tcPr/>
                </a:tc>
              </a:tr>
            </a:tbl>
          </a:graphicData>
        </a:graphic>
      </p:graphicFrame>
      <p:pic>
        <p:nvPicPr>
          <p:cNvPr id="2052" name="Picture 4"/>
          <p:cNvPicPr>
            <a:picLocks noChangeAspect="1" noChangeArrowheads="1"/>
          </p:cNvPicPr>
          <p:nvPr/>
        </p:nvPicPr>
        <p:blipFill>
          <a:blip r:embed="rId2" cstate="print"/>
          <a:srcRect/>
          <a:stretch>
            <a:fillRect/>
          </a:stretch>
        </p:blipFill>
        <p:spPr bwMode="auto">
          <a:xfrm>
            <a:off x="1331640" y="5511169"/>
            <a:ext cx="1728192" cy="134683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Содержимое 4"/>
          <p:cNvGraphicFramePr>
            <a:graphicFrameLocks noGrp="1"/>
          </p:cNvGraphicFramePr>
          <p:nvPr>
            <p:ph idx="1"/>
          </p:nvPr>
        </p:nvGraphicFramePr>
        <p:xfrm>
          <a:off x="395536" y="332656"/>
          <a:ext cx="8424936" cy="5720080"/>
        </p:xfrm>
        <a:graphic>
          <a:graphicData uri="http://schemas.openxmlformats.org/drawingml/2006/table">
            <a:tbl>
              <a:tblPr firstRow="1" bandRow="1">
                <a:tableStyleId>{5C22544A-7EE6-4342-B048-85BDC9FD1C3A}</a:tableStyleId>
              </a:tblPr>
              <a:tblGrid>
                <a:gridCol w="1548060"/>
                <a:gridCol w="3492500"/>
                <a:gridCol w="3384376"/>
              </a:tblGrid>
              <a:tr h="370840">
                <a:tc>
                  <a:txBody>
                    <a:bodyPr/>
                    <a:lstStyle/>
                    <a:p>
                      <a:endParaRPr lang="ru-RU" sz="1500" dirty="0"/>
                    </a:p>
                  </a:txBody>
                  <a:tcPr/>
                </a:tc>
                <a:tc>
                  <a:txBody>
                    <a:bodyPr/>
                    <a:lstStyle/>
                    <a:p>
                      <a:pPr algn="ctr"/>
                      <a:r>
                        <a:rPr lang="en-US" sz="1500" dirty="0" smtClean="0"/>
                        <a:t>Economic Development</a:t>
                      </a:r>
                      <a:endParaRPr lang="ru-RU" sz="1500" dirty="0"/>
                    </a:p>
                  </a:txBody>
                  <a:tcPr/>
                </a:tc>
                <a:tc>
                  <a:txBody>
                    <a:bodyPr/>
                    <a:lstStyle/>
                    <a:p>
                      <a:pPr algn="ctr"/>
                      <a:r>
                        <a:rPr lang="en-US" sz="1500" dirty="0" smtClean="0"/>
                        <a:t>Economic Growth</a:t>
                      </a:r>
                      <a:endParaRPr lang="ru-RU" sz="1500" dirty="0"/>
                    </a:p>
                  </a:txBody>
                  <a:tcPr/>
                </a:tc>
              </a:tr>
              <a:tr h="370840">
                <a:tc>
                  <a:txBody>
                    <a:bodyPr/>
                    <a:lstStyle/>
                    <a:p>
                      <a:pPr algn="ctr"/>
                      <a:r>
                        <a:rPr lang="en-US" sz="1500" dirty="0" smtClean="0"/>
                        <a:t>Implications</a:t>
                      </a:r>
                      <a:endParaRPr lang="ru-RU" sz="1500" dirty="0"/>
                    </a:p>
                  </a:txBody>
                  <a:tcPr anchor="ctr" anchorCtr="1"/>
                </a:tc>
                <a:tc>
                  <a:txBody>
                    <a:bodyPr/>
                    <a:lstStyle/>
                    <a:p>
                      <a:r>
                        <a:rPr lang="en-US" sz="1500" dirty="0" smtClean="0"/>
                        <a:t>Economic development implies changes in income, savings and investment along with progressive changes in socio-economic structure of enterprise (institutional and technological changes).</a:t>
                      </a:r>
                      <a:endParaRPr lang="ru-RU" sz="1500" dirty="0"/>
                    </a:p>
                  </a:txBody>
                  <a:tcPr/>
                </a:tc>
                <a:tc>
                  <a:txBody>
                    <a:bodyPr/>
                    <a:lstStyle/>
                    <a:p>
                      <a:r>
                        <a:rPr lang="en-US" sz="1500" dirty="0" smtClean="0"/>
                        <a:t>Economic growth refers to an increase in the real output of goods and services in the enterprise.</a:t>
                      </a:r>
                      <a:endParaRPr lang="ru-RU" sz="1500" dirty="0"/>
                    </a:p>
                  </a:txBody>
                  <a:tcPr/>
                </a:tc>
              </a:tr>
              <a:tr h="1065872">
                <a:tc>
                  <a:txBody>
                    <a:bodyPr/>
                    <a:lstStyle/>
                    <a:p>
                      <a:pPr algn="ctr"/>
                      <a:r>
                        <a:rPr lang="en-US" sz="1500" dirty="0" smtClean="0"/>
                        <a:t>Factors</a:t>
                      </a:r>
                      <a:endParaRPr lang="ru-RU" sz="1500" dirty="0"/>
                    </a:p>
                  </a:txBody>
                  <a:tcPr anchor="ctr" anchorCtr="1"/>
                </a:tc>
                <a:tc>
                  <a:txBody>
                    <a:bodyPr/>
                    <a:lstStyle/>
                    <a:p>
                      <a:r>
                        <a:rPr lang="en-US" sz="1500" dirty="0" smtClean="0">
                          <a:solidFill>
                            <a:srgbClr val="FF0000"/>
                          </a:solidFill>
                        </a:rPr>
                        <a:t>Development relates to growth of human capital indexes, a decrease in inequality figures, and structural changes that improve the general population's quality of life.</a:t>
                      </a:r>
                      <a:endParaRPr lang="ru-RU" sz="1500" dirty="0">
                        <a:solidFill>
                          <a:srgbClr val="FF0000"/>
                        </a:solidFill>
                      </a:endParaRPr>
                    </a:p>
                  </a:txBody>
                  <a:tcPr/>
                </a:tc>
                <a:tc>
                  <a:txBody>
                    <a:bodyPr/>
                    <a:lstStyle/>
                    <a:p>
                      <a:r>
                        <a:rPr lang="en-US" sz="1500" dirty="0" smtClean="0"/>
                        <a:t>Growth relates to a gradual increase in one of the components of </a:t>
                      </a:r>
                      <a:r>
                        <a:rPr lang="en-US" sz="1500" dirty="0" smtClean="0">
                          <a:solidFill>
                            <a:srgbClr val="FF0000"/>
                          </a:solidFill>
                        </a:rPr>
                        <a:t>Gross Domestic Product</a:t>
                      </a:r>
                      <a:r>
                        <a:rPr lang="en-US" sz="1500" dirty="0" smtClean="0"/>
                        <a:t>: consumption, government spending, investment, net exports.</a:t>
                      </a:r>
                      <a:endParaRPr lang="ru-RU" sz="1500" dirty="0"/>
                    </a:p>
                  </a:txBody>
                  <a:tcPr/>
                </a:tc>
              </a:tr>
              <a:tr h="370840">
                <a:tc>
                  <a:txBody>
                    <a:bodyPr/>
                    <a:lstStyle/>
                    <a:p>
                      <a:pPr algn="ctr"/>
                      <a:r>
                        <a:rPr lang="en-US" sz="1500" dirty="0" smtClean="0"/>
                        <a:t>Measurement</a:t>
                      </a:r>
                      <a:endParaRPr lang="ru-RU" sz="1500" dirty="0"/>
                    </a:p>
                  </a:txBody>
                  <a:tcPr anchor="ctr" anchorCtr="1"/>
                </a:tc>
                <a:tc>
                  <a:txBody>
                    <a:bodyPr/>
                    <a:lstStyle/>
                    <a:p>
                      <a:r>
                        <a:rPr lang="en-US" sz="1500" dirty="0" smtClean="0"/>
                        <a:t>Qualitative.</a:t>
                      </a:r>
                      <a:endParaRPr lang="ru-RU" sz="15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500" dirty="0" smtClean="0"/>
                        <a:t>Quantitative. </a:t>
                      </a:r>
                      <a:endParaRPr lang="ru-RU" sz="1500" dirty="0" smtClean="0"/>
                    </a:p>
                    <a:p>
                      <a:endParaRPr lang="ru-RU" sz="1500" dirty="0"/>
                    </a:p>
                  </a:txBody>
                  <a:tcPr/>
                </a:tc>
              </a:tr>
              <a:tr h="370840">
                <a:tc>
                  <a:txBody>
                    <a:bodyPr/>
                    <a:lstStyle/>
                    <a:p>
                      <a:pPr algn="ctr"/>
                      <a:r>
                        <a:rPr lang="en-US" sz="1500" dirty="0" smtClean="0"/>
                        <a:t>Effect</a:t>
                      </a:r>
                      <a:endParaRPr lang="ru-RU" sz="1500" dirty="0"/>
                    </a:p>
                  </a:txBody>
                  <a:tcPr anchor="ctr" anchorCtr="1"/>
                </a:tc>
                <a:tc>
                  <a:txBody>
                    <a:bodyPr/>
                    <a:lstStyle/>
                    <a:p>
                      <a:r>
                        <a:rPr lang="en-US" sz="1500" dirty="0" smtClean="0"/>
                        <a:t>Brings qualitative and quantitative changes in the economy of enterprise</a:t>
                      </a:r>
                      <a:endParaRPr lang="ru-RU" sz="15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500" dirty="0" smtClean="0"/>
                        <a:t>Brings quantitative changes in the economy of enterprise</a:t>
                      </a:r>
                      <a:endParaRPr lang="ru-RU" sz="1500" dirty="0" smtClean="0"/>
                    </a:p>
                  </a:txBody>
                  <a:tcPr/>
                </a:tc>
              </a:tr>
              <a:tr h="370840">
                <a:tc>
                  <a:txBody>
                    <a:bodyPr/>
                    <a:lstStyle/>
                    <a:p>
                      <a:pPr algn="ctr"/>
                      <a:r>
                        <a:rPr lang="en-US" sz="1500" dirty="0" smtClean="0"/>
                        <a:t>Relevance</a:t>
                      </a:r>
                      <a:endParaRPr lang="ru-RU" sz="1500" dirty="0"/>
                    </a:p>
                  </a:txBody>
                  <a:tcPr anchor="ctr" anchorCtr="1"/>
                </a:tc>
                <a:tc>
                  <a:txBody>
                    <a:bodyPr/>
                    <a:lstStyle/>
                    <a:p>
                      <a:r>
                        <a:rPr lang="en-US" sz="1500" dirty="0" smtClean="0"/>
                        <a:t>Economic development is more relevant to measure progress and quality of life in developing nations.</a:t>
                      </a:r>
                      <a:endParaRPr lang="ru-RU" sz="1500" dirty="0"/>
                    </a:p>
                  </a:txBody>
                  <a:tcPr/>
                </a:tc>
                <a:tc>
                  <a:txBody>
                    <a:bodyPr/>
                    <a:lstStyle/>
                    <a:p>
                      <a:r>
                        <a:rPr lang="en-US" sz="1500" dirty="0" smtClean="0"/>
                        <a:t>Economic growth is a more relevant metric for progress in developed countries. But it's widely used in all countries because growth is a necessary condition for development.</a:t>
                      </a:r>
                      <a:endParaRPr lang="ru-RU" sz="1500" dirty="0"/>
                    </a:p>
                  </a:txBody>
                  <a:tcPr/>
                </a:tc>
              </a:tr>
              <a:tr h="370840">
                <a:tc>
                  <a:txBody>
                    <a:bodyPr/>
                    <a:lstStyle/>
                    <a:p>
                      <a:pPr algn="ctr"/>
                      <a:r>
                        <a:rPr lang="en-US" sz="1500" dirty="0" smtClean="0"/>
                        <a:t>Scope</a:t>
                      </a:r>
                      <a:endParaRPr lang="ru-RU" sz="1500" dirty="0"/>
                    </a:p>
                  </a:txBody>
                  <a:tcPr anchor="ctr" anchorCtr="1"/>
                </a:tc>
                <a:tc>
                  <a:txBody>
                    <a:bodyPr/>
                    <a:lstStyle/>
                    <a:p>
                      <a:r>
                        <a:rPr lang="en-US" sz="1500" dirty="0" smtClean="0"/>
                        <a:t>Concerned with structural changes in the economy	</a:t>
                      </a:r>
                      <a:endParaRPr lang="ru-RU" sz="15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500" dirty="0" smtClean="0"/>
                        <a:t>Growth is concerned with increase in the economy's output</a:t>
                      </a:r>
                      <a:endParaRPr lang="ru-RU" sz="1500" dirty="0" smtClean="0"/>
                    </a:p>
                  </a:txBody>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323528" y="548680"/>
            <a:ext cx="8424936" cy="5416868"/>
          </a:xfrm>
          <a:prstGeom prst="rect">
            <a:avLst/>
          </a:prstGeom>
        </p:spPr>
        <p:txBody>
          <a:bodyPr wrap="square">
            <a:spAutoFit/>
          </a:bodyPr>
          <a:lstStyle/>
          <a:p>
            <a:pPr>
              <a:buFont typeface="Arial" pitchFamily="34" charset="0"/>
              <a:buChar char="•"/>
            </a:pPr>
            <a:r>
              <a:rPr lang="en-US" dirty="0" smtClean="0"/>
              <a:t>Sustainable development is about more than just environmental issues. It requires  the  integration  of  all  three  pillars  of  development:  economic  growth,  social  progress  and  environmental  issues.  The  social  dimension  of  sustainable  development  typically  includes  “a  commitment  to  promote  social  integration  by  fostering  societies  that are stable, safe and just and which are based on the promotion and protection of all  human  rights  and  on  non-discrimination,  tolerance,  respect  for  diversity,  equality  of  opportunity,  security  and  participation  of  all  people  including  the  disadvantaged  and  vulnerable  groups  and  persons”. </a:t>
            </a:r>
          </a:p>
          <a:p>
            <a:pPr>
              <a:buFont typeface="Arial" pitchFamily="34" charset="0"/>
              <a:buChar char="•"/>
            </a:pPr>
            <a:endParaRPr lang="en-US" dirty="0" smtClean="0"/>
          </a:p>
          <a:p>
            <a:pPr>
              <a:buFont typeface="Arial" pitchFamily="34" charset="0"/>
              <a:buChar char="•"/>
            </a:pPr>
            <a:r>
              <a:rPr lang="en-US" dirty="0" smtClean="0"/>
              <a:t> A  central  tenet  of  the  social  pillar  of  sustainable  development  is,  of  course,  the  generation  of  secure  livelihoods  through  freely  chosen productive  employment. </a:t>
            </a:r>
          </a:p>
          <a:p>
            <a:pPr>
              <a:buFont typeface="Arial" pitchFamily="34" charset="0"/>
              <a:buChar char="•"/>
            </a:pPr>
            <a:endParaRPr lang="en-US" dirty="0" smtClean="0"/>
          </a:p>
          <a:p>
            <a:pPr>
              <a:buFont typeface="Arial" pitchFamily="34" charset="0"/>
              <a:buChar char="•"/>
            </a:pPr>
            <a:r>
              <a:rPr lang="en-US" dirty="0" smtClean="0"/>
              <a:t> Sustainable  development,  therefore,  is  a  framework  for  the  general  global  dialogue  on  growth  and  development  but  also  for  the  more  specific  discussion on enterprise development and, within that, it provides a sound basis to frame  the  debate  on  regulation  and  voluntary  action  in  the  sphere  of  business. </a:t>
            </a:r>
          </a:p>
          <a:p>
            <a:pPr>
              <a:buFont typeface="Arial" pitchFamily="34" charset="0"/>
              <a:buChar char="•"/>
            </a:pPr>
            <a:endParaRPr lang="en-US" dirty="0" smtClean="0"/>
          </a:p>
          <a:p>
            <a:pPr lvl="2" algn="ctr">
              <a:buFont typeface="Arial" pitchFamily="34" charset="0"/>
              <a:buChar char="•"/>
            </a:pPr>
            <a:r>
              <a:rPr lang="en-US" sz="2000" b="1" dirty="0" smtClean="0">
                <a:solidFill>
                  <a:srgbClr val="FF0000"/>
                </a:solidFill>
              </a:rPr>
              <a:t>The main question: Is it suitable for characteristic “sustainable </a:t>
            </a:r>
            <a:r>
              <a:rPr lang="en-US" sz="2000" b="1" dirty="0" smtClean="0">
                <a:solidFill>
                  <a:srgbClr val="FF0000"/>
                </a:solidFill>
              </a:rPr>
              <a:t>development of company”?</a:t>
            </a:r>
            <a:endParaRPr lang="ru-RU" sz="2000" b="1" dirty="0">
              <a:solidFill>
                <a:srgbClr val="FF0000"/>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62074"/>
          </a:xfrm>
        </p:spPr>
        <p:txBody>
          <a:bodyPr>
            <a:normAutofit/>
          </a:bodyPr>
          <a:lstStyle/>
          <a:p>
            <a:r>
              <a:rPr lang="en-US" sz="2400" dirty="0" smtClean="0"/>
              <a:t>Table 1 The SWOT analyze of sustainability for </a:t>
            </a:r>
            <a:r>
              <a:rPr lang="en-US" sz="2400" dirty="0" smtClean="0"/>
              <a:t>company</a:t>
            </a:r>
            <a:endParaRPr lang="ru-RU" sz="2400" dirty="0"/>
          </a:p>
        </p:txBody>
      </p:sp>
      <p:graphicFrame>
        <p:nvGraphicFramePr>
          <p:cNvPr id="5" name="Содержимое 4"/>
          <p:cNvGraphicFramePr>
            <a:graphicFrameLocks noGrp="1"/>
          </p:cNvGraphicFramePr>
          <p:nvPr>
            <p:ph idx="1"/>
          </p:nvPr>
        </p:nvGraphicFramePr>
        <p:xfrm>
          <a:off x="395536" y="764704"/>
          <a:ext cx="8568952" cy="5887720"/>
        </p:xfrm>
        <a:graphic>
          <a:graphicData uri="http://schemas.openxmlformats.org/drawingml/2006/table">
            <a:tbl>
              <a:tblPr firstRow="1" bandRow="1">
                <a:tableStyleId>{5C22544A-7EE6-4342-B048-85BDC9FD1C3A}</a:tableStyleId>
              </a:tblPr>
              <a:tblGrid>
                <a:gridCol w="4284476"/>
                <a:gridCol w="4284476"/>
              </a:tblGrid>
              <a:tr h="370840">
                <a:tc>
                  <a:txBody>
                    <a:bodyPr/>
                    <a:lstStyle/>
                    <a:p>
                      <a:pPr algn="ctr"/>
                      <a:r>
                        <a:rPr lang="en-US" sz="1400" dirty="0" smtClean="0"/>
                        <a:t>Internal factors </a:t>
                      </a:r>
                      <a:endParaRPr lang="ru-RU" sz="1400" dirty="0"/>
                    </a:p>
                  </a:txBody>
                  <a:tcPr/>
                </a:tc>
                <a:tc>
                  <a:txBody>
                    <a:bodyPr/>
                    <a:lstStyle/>
                    <a:p>
                      <a:pPr algn="ctr"/>
                      <a:r>
                        <a:rPr lang="en-US" sz="1400" dirty="0" smtClean="0"/>
                        <a:t>External factors </a:t>
                      </a:r>
                      <a:endParaRPr lang="ru-RU" sz="1400" dirty="0"/>
                    </a:p>
                  </a:txBody>
                  <a:tcPr/>
                </a:tc>
              </a:tr>
              <a:tr h="370840">
                <a:tc>
                  <a:txBody>
                    <a:bodyPr/>
                    <a:lstStyle/>
                    <a:p>
                      <a:r>
                        <a:rPr lang="en-US" sz="1400" b="1" dirty="0" smtClean="0"/>
                        <a:t>Strengths </a:t>
                      </a:r>
                    </a:p>
                    <a:p>
                      <a:r>
                        <a:rPr lang="en-US" sz="1400" dirty="0" smtClean="0"/>
                        <a:t>•   Own proprietary technologies  </a:t>
                      </a:r>
                    </a:p>
                    <a:p>
                      <a:r>
                        <a:rPr lang="en-US" sz="1400" dirty="0" smtClean="0"/>
                        <a:t>•   Company’s tradition </a:t>
                      </a:r>
                    </a:p>
                    <a:p>
                      <a:r>
                        <a:rPr lang="en-US" sz="1400" dirty="0" smtClean="0"/>
                        <a:t>•   Corporate values </a:t>
                      </a:r>
                    </a:p>
                    <a:p>
                      <a:r>
                        <a:rPr lang="en-US" sz="1400" dirty="0" smtClean="0"/>
                        <a:t>•   Recognized specialists among company’s </a:t>
                      </a:r>
                    </a:p>
                    <a:p>
                      <a:r>
                        <a:rPr lang="en-US" sz="1400" dirty="0" smtClean="0"/>
                        <a:t>employees </a:t>
                      </a:r>
                    </a:p>
                    <a:p>
                      <a:r>
                        <a:rPr lang="en-US" sz="1400" dirty="0" smtClean="0"/>
                        <a:t>•   Recognized trademarked products and services  </a:t>
                      </a:r>
                    </a:p>
                    <a:p>
                      <a:r>
                        <a:rPr lang="en-US" sz="1400" dirty="0" smtClean="0"/>
                        <a:t>•   Good reputation among customers </a:t>
                      </a:r>
                    </a:p>
                    <a:p>
                      <a:r>
                        <a:rPr lang="en-US" sz="1400" dirty="0" smtClean="0"/>
                        <a:t>•   Low costs  </a:t>
                      </a:r>
                    </a:p>
                    <a:p>
                      <a:r>
                        <a:rPr lang="en-US" sz="1400" dirty="0" smtClean="0"/>
                        <a:t>•   Available production capacities for products </a:t>
                      </a:r>
                    </a:p>
                    <a:p>
                      <a:r>
                        <a:rPr lang="en-US" sz="1400" dirty="0" smtClean="0"/>
                        <a:t>demanded on markets </a:t>
                      </a:r>
                    </a:p>
                    <a:p>
                      <a:r>
                        <a:rPr lang="en-US" sz="1400" dirty="0" smtClean="0"/>
                        <a:t>•   Access to high quality resources  </a:t>
                      </a:r>
                    </a:p>
                    <a:p>
                      <a:r>
                        <a:rPr lang="en-US" sz="1400" dirty="0" smtClean="0"/>
                        <a:t>•   Good distribution networks </a:t>
                      </a:r>
                      <a:endParaRPr lang="ru-RU" sz="1400" dirty="0"/>
                    </a:p>
                  </a:txBody>
                  <a:tcPr/>
                </a:tc>
                <a:tc>
                  <a:txBody>
                    <a:bodyPr/>
                    <a:lstStyle/>
                    <a:p>
                      <a:r>
                        <a:rPr lang="en-US" sz="1400" b="1" dirty="0" smtClean="0"/>
                        <a:t>Opportunities </a:t>
                      </a:r>
                    </a:p>
                    <a:p>
                      <a:r>
                        <a:rPr lang="en-US" sz="1400" dirty="0" smtClean="0"/>
                        <a:t>•   Increased demand for company’s products  </a:t>
                      </a:r>
                    </a:p>
                    <a:p>
                      <a:r>
                        <a:rPr lang="en-US" sz="1400" dirty="0" smtClean="0"/>
                        <a:t>•   New technologies  </a:t>
                      </a:r>
                    </a:p>
                    <a:p>
                      <a:r>
                        <a:rPr lang="en-US" sz="1400" dirty="0" smtClean="0"/>
                        <a:t>•   Extension to other domains </a:t>
                      </a:r>
                    </a:p>
                    <a:p>
                      <a:r>
                        <a:rPr lang="en-US" sz="1400" dirty="0" smtClean="0"/>
                        <a:t>•   Possibility to buy or merge with other companies </a:t>
                      </a:r>
                    </a:p>
                    <a:p>
                      <a:r>
                        <a:rPr lang="en-US" sz="1400" dirty="0" smtClean="0"/>
                        <a:t>(diversification of products portfolio) </a:t>
                      </a:r>
                    </a:p>
                    <a:p>
                      <a:r>
                        <a:rPr lang="en-US" sz="1400" dirty="0" smtClean="0"/>
                        <a:t>•   Permissive legislation  </a:t>
                      </a:r>
                    </a:p>
                    <a:p>
                      <a:r>
                        <a:rPr lang="en-US" sz="1400" dirty="0" smtClean="0"/>
                        <a:t>•   New markets </a:t>
                      </a:r>
                    </a:p>
                    <a:p>
                      <a:r>
                        <a:rPr lang="en-US" sz="1400" dirty="0" smtClean="0"/>
                        <a:t>•   Removal of custom or / and commercial barriers </a:t>
                      </a:r>
                      <a:endParaRPr lang="ru-RU" sz="1400" dirty="0"/>
                    </a:p>
                  </a:txBody>
                  <a:tcPr/>
                </a:tc>
              </a:tr>
              <a:tr h="370840">
                <a:tc>
                  <a:txBody>
                    <a:bodyPr/>
                    <a:lstStyle/>
                    <a:p>
                      <a:r>
                        <a:rPr lang="en-US" sz="1400" b="1" dirty="0" smtClean="0"/>
                        <a:t>Weaknesses </a:t>
                      </a:r>
                    </a:p>
                    <a:p>
                      <a:r>
                        <a:rPr lang="en-US" sz="1400" dirty="0" smtClean="0"/>
                        <a:t>•   Management issues,  </a:t>
                      </a:r>
                    </a:p>
                    <a:p>
                      <a:r>
                        <a:rPr lang="en-US" sz="1400" dirty="0" smtClean="0"/>
                        <a:t>Lack of interest from personnel, weak </a:t>
                      </a:r>
                    </a:p>
                    <a:p>
                      <a:r>
                        <a:rPr lang="en-US" sz="1400" dirty="0" smtClean="0"/>
                        <a:t>communication between departments </a:t>
                      </a:r>
                    </a:p>
                    <a:p>
                      <a:r>
                        <a:rPr lang="en-US" sz="1400" dirty="0" smtClean="0"/>
                        <a:t>•   Slow adaptability to market requirements, low </a:t>
                      </a:r>
                    </a:p>
                    <a:p>
                      <a:r>
                        <a:rPr lang="en-US" sz="1400" dirty="0" smtClean="0"/>
                        <a:t>performance technologies </a:t>
                      </a:r>
                    </a:p>
                    <a:p>
                      <a:r>
                        <a:rPr lang="en-US" sz="1400" dirty="0" smtClean="0"/>
                        <a:t>•   Lack of trademarked products  </a:t>
                      </a:r>
                    </a:p>
                    <a:p>
                      <a:r>
                        <a:rPr lang="en-US" sz="1400" dirty="0" smtClean="0"/>
                        <a:t>•   Bad reputation among clients, lack of distribution </a:t>
                      </a:r>
                    </a:p>
                    <a:p>
                      <a:r>
                        <a:rPr lang="en-US" sz="1400" dirty="0" smtClean="0"/>
                        <a:t>networks </a:t>
                      </a:r>
                    </a:p>
                    <a:p>
                      <a:r>
                        <a:rPr lang="en-US" sz="1400" dirty="0" smtClean="0"/>
                        <a:t>•   Non-used capacities, high consumptions </a:t>
                      </a:r>
                    </a:p>
                    <a:p>
                      <a:r>
                        <a:rPr lang="en-US" sz="1400" dirty="0" smtClean="0"/>
                        <a:t>•   High costs for products with low added value  </a:t>
                      </a:r>
                    </a:p>
                    <a:p>
                      <a:r>
                        <a:rPr lang="en-US" sz="1400" dirty="0" smtClean="0"/>
                        <a:t>•   Lack of access to resources </a:t>
                      </a:r>
                      <a:endParaRPr lang="ru-RU" sz="1400" dirty="0"/>
                    </a:p>
                  </a:txBody>
                  <a:tcPr/>
                </a:tc>
                <a:tc>
                  <a:txBody>
                    <a:bodyPr/>
                    <a:lstStyle/>
                    <a:p>
                      <a:r>
                        <a:rPr lang="en-US" sz="1400" dirty="0" smtClean="0"/>
                        <a:t> </a:t>
                      </a:r>
                      <a:r>
                        <a:rPr lang="en-US" sz="1400" b="1" dirty="0" smtClean="0"/>
                        <a:t>Threats </a:t>
                      </a:r>
                    </a:p>
                    <a:p>
                      <a:r>
                        <a:rPr lang="en-US" sz="1400" dirty="0" smtClean="0"/>
                        <a:t>•   Company’s products are not fulfilling the standards </a:t>
                      </a:r>
                    </a:p>
                    <a:p>
                      <a:r>
                        <a:rPr lang="en-US" sz="1400" dirty="0" smtClean="0"/>
                        <a:t>•   Appearance of more efficient competitors </a:t>
                      </a:r>
                    </a:p>
                    <a:p>
                      <a:r>
                        <a:rPr lang="en-US" sz="1400" dirty="0" smtClean="0"/>
                        <a:t>•   Restrictive legislation  </a:t>
                      </a:r>
                    </a:p>
                    <a:p>
                      <a:r>
                        <a:rPr lang="en-US" sz="1400" dirty="0" smtClean="0"/>
                        <a:t>•   Political / economic situation  </a:t>
                      </a:r>
                    </a:p>
                    <a:p>
                      <a:r>
                        <a:rPr lang="en-US" sz="1400" dirty="0" smtClean="0"/>
                        <a:t>•   New custom or / and commercial barriers  </a:t>
                      </a:r>
                    </a:p>
                    <a:p>
                      <a:r>
                        <a:rPr lang="en-US" sz="1400" dirty="0" smtClean="0"/>
                        <a:t>•   Unfair competition</a:t>
                      </a:r>
                      <a:endParaRPr lang="ru-RU" sz="1400" dirty="0"/>
                    </a:p>
                  </a:txBody>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908720"/>
            <a:ext cx="8229600" cy="5217443"/>
          </a:xfrm>
        </p:spPr>
        <p:txBody>
          <a:bodyPr>
            <a:normAutofit fontScale="55000" lnSpcReduction="20000"/>
          </a:bodyPr>
          <a:lstStyle/>
          <a:p>
            <a:r>
              <a:rPr lang="en-US" dirty="0" smtClean="0"/>
              <a:t>What  are  the  opportunities  for  business  enterprise  in  the  context  of  sustainable  development?  At  the international  level,  globalization  and  trade  liberalization  offer  enterprises  the  possibility  to  expand  their activities, boost their competitiveness level, use the best technology to reduce their costs at least in the long term.    The  realization  of  these  benefits/opportunities  depends  on  the  size  of  the  enterprise,  how  the enterprise  deals  with  challenges,  and  its  resilience.    At  the  local  level,  opportunities  are  generally  size and/or sector specifics. As a general rule, the bigger the enterprise the more opportunities in hand. This is a serious incentive for the small enterprises to be part of the supply chain of large corporations. Note that SMEs  being  </a:t>
            </a:r>
            <a:r>
              <a:rPr lang="en-US" dirty="0" err="1" smtClean="0"/>
              <a:t>labour</a:t>
            </a:r>
            <a:r>
              <a:rPr lang="en-US" dirty="0" smtClean="0"/>
              <a:t>-intensive  are  beneficial  to  low-skilled  workers;  they  provide  the  latter  with  more opportunities to work. In other words, SMEs have  an important role to play in the solution  of    income distribution and inequality. </a:t>
            </a:r>
          </a:p>
          <a:p>
            <a:pPr>
              <a:buNone/>
            </a:pPr>
            <a:endParaRPr lang="en-US" dirty="0" smtClean="0"/>
          </a:p>
          <a:p>
            <a:r>
              <a:rPr lang="en-US" dirty="0" smtClean="0"/>
              <a:t>There are benefits for business enterprises to behave environmentally friendly. Indeed, the greening of their activities might provide them with benefits which in the long run outweigh costs.    More importantly, the beneficial effects of greening may often go beyond    the realm of a given business as they may touch    the nation as a whole    including its social and economic fabric.</a:t>
            </a:r>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a:p>
        </p:txBody>
      </p:sp>
      <p:sp>
        <p:nvSpPr>
          <p:cNvPr id="3" name="Inhaltsplatzhalter 2"/>
          <p:cNvSpPr>
            <a:spLocks noGrp="1"/>
          </p:cNvSpPr>
          <p:nvPr>
            <p:ph idx="1"/>
          </p:nvPr>
        </p:nvSpPr>
        <p:spPr/>
        <p:txBody>
          <a:bodyPr/>
          <a:lstStyle/>
          <a:p>
            <a:endParaRPr lang="de-DE"/>
          </a:p>
        </p:txBody>
      </p:sp>
      <p:pic>
        <p:nvPicPr>
          <p:cNvPr id="4" name="Grafik 3"/>
          <p:cNvPicPr>
            <a:picLocks noChangeAspect="1"/>
          </p:cNvPicPr>
          <p:nvPr/>
        </p:nvPicPr>
        <p:blipFill>
          <a:blip r:embed="rId2"/>
          <a:stretch>
            <a:fillRect/>
          </a:stretch>
        </p:blipFill>
        <p:spPr>
          <a:xfrm>
            <a:off x="0" y="116632"/>
            <a:ext cx="9163050" cy="6553200"/>
          </a:xfrm>
          <a:prstGeom prst="rect">
            <a:avLst/>
          </a:prstGeom>
        </p:spPr>
      </p:pic>
    </p:spTree>
    <p:extLst>
      <p:ext uri="{BB962C8B-B14F-4D97-AF65-F5344CB8AC3E}">
        <p14:creationId xmlns:p14="http://schemas.microsoft.com/office/powerpoint/2010/main" val="1205596751"/>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TotalTime>
  <Words>1892</Words>
  <Application>Microsoft Office PowerPoint</Application>
  <PresentationFormat>On-screen Show (4:3)</PresentationFormat>
  <Paragraphs>129</Paragraphs>
  <Slides>20</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20</vt:i4>
      </vt:variant>
    </vt:vector>
  </HeadingPairs>
  <TitlesOfParts>
    <vt:vector size="23" baseType="lpstr">
      <vt:lpstr>Arial</vt:lpstr>
      <vt:lpstr>Calibri</vt:lpstr>
      <vt:lpstr>Тема Office</vt:lpstr>
      <vt:lpstr>Sustainable enterprise development</vt:lpstr>
      <vt:lpstr>PowerPoint Presentation</vt:lpstr>
      <vt:lpstr>Interrelation between Sustainable Development, Economic Growth and Economic Sector</vt:lpstr>
      <vt:lpstr>PowerPoint Presentation</vt:lpstr>
      <vt:lpstr>PowerPoint Presentation</vt:lpstr>
      <vt:lpstr>PowerPoint Presentation</vt:lpstr>
      <vt:lpstr>Table 1 The SWOT analyze of sustainability for company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Company’s Board of Managing Directors is responsible for the proper  preparation of the information in the section “Additional information on  sustainability” of the “Integrated Report 2014” of the Company in accordance with the criteria stated in the Sustainability Reporting Guidelines  of the Global Reporting Initiative (GRI): </vt:lpstr>
    </vt:vector>
  </TitlesOfParts>
  <Company>MultiDVD Team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Юрий</dc:creator>
  <cp:lastModifiedBy>User</cp:lastModifiedBy>
  <cp:revision>97</cp:revision>
  <dcterms:created xsi:type="dcterms:W3CDTF">2015-03-18T16:24:29Z</dcterms:created>
  <dcterms:modified xsi:type="dcterms:W3CDTF">2017-04-26T08:10:19Z</dcterms:modified>
</cp:coreProperties>
</file>