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7" r:id="rId3"/>
    <p:sldId id="272" r:id="rId4"/>
    <p:sldId id="273" r:id="rId5"/>
    <p:sldId id="291" r:id="rId6"/>
    <p:sldId id="284" r:id="rId7"/>
    <p:sldId id="281" r:id="rId8"/>
    <p:sldId id="282" r:id="rId9"/>
    <p:sldId id="283" r:id="rId10"/>
    <p:sldId id="280" r:id="rId11"/>
    <p:sldId id="274" r:id="rId12"/>
    <p:sldId id="265" r:id="rId13"/>
    <p:sldId id="275" r:id="rId14"/>
    <p:sldId id="266" r:id="rId15"/>
    <p:sldId id="276" r:id="rId16"/>
    <p:sldId id="267" r:id="rId17"/>
    <p:sldId id="277" r:id="rId18"/>
    <p:sldId id="278" r:id="rId19"/>
    <p:sldId id="268" r:id="rId20"/>
    <p:sldId id="269" r:id="rId21"/>
    <p:sldId id="270" r:id="rId22"/>
    <p:sldId id="279" r:id="rId23"/>
    <p:sldId id="271" r:id="rId24"/>
    <p:sldId id="286" r:id="rId25"/>
    <p:sldId id="288" r:id="rId26"/>
    <p:sldId id="290" r:id="rId27"/>
    <p:sldId id="292" r:id="rId28"/>
    <p:sldId id="294" r:id="rId29"/>
    <p:sldId id="295" r:id="rId30"/>
    <p:sldId id="293" r:id="rId31"/>
    <p:sldId id="296" r:id="rId32"/>
    <p:sldId id="297" r:id="rId3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750" autoAdjust="0"/>
  </p:normalViewPr>
  <p:slideViewPr>
    <p:cSldViewPr>
      <p:cViewPr varScale="1">
        <p:scale>
          <a:sx n="87" d="100"/>
          <a:sy n="87" d="100"/>
        </p:scale>
        <p:origin x="1494" y="90"/>
      </p:cViewPr>
      <p:guideLst>
        <p:guide orient="horz" pos="2160"/>
        <p:guide pos="2880"/>
      </p:guideLst>
    </p:cSldViewPr>
  </p:slideViewPr>
  <p:outlineViewPr>
    <p:cViewPr>
      <p:scale>
        <a:sx n="33" d="100"/>
        <a:sy n="33" d="100"/>
      </p:scale>
      <p:origin x="0" y="1437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39" d="100"/>
          <a:sy n="39" d="100"/>
        </p:scale>
        <p:origin x="-219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F75BB9-4DF9-4332-93FD-FFC82E546A0D}" type="datetimeFigureOut">
              <a:rPr lang="ru-RU" smtClean="0"/>
              <a:pPr/>
              <a:t>13.04.2016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58B2EA-83A9-4C9A-9EA0-33F965820B3C}" type="slidenum">
              <a:rPr lang="ru-RU" smtClean="0"/>
              <a:pPr/>
              <a:t>‹Nr.›</a:t>
            </a:fld>
            <a:endParaRPr lang="ru-RU"/>
          </a:p>
        </p:txBody>
      </p:sp>
    </p:spTree>
    <p:extLst>
      <p:ext uri="{BB962C8B-B14F-4D97-AF65-F5344CB8AC3E}">
        <p14:creationId xmlns:p14="http://schemas.microsoft.com/office/powerpoint/2010/main" val="939075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945198B-BC61-4F7F-B36D-65926E04C1C4}" type="datetimeFigureOut">
              <a:rPr lang="ru-RU" smtClean="0"/>
              <a:pPr/>
              <a:t>13.04.2016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1BC4A4-15DC-492C-9E27-96A53F5CF61A}" type="slidenum">
              <a:rPr lang="ru-RU" smtClean="0"/>
              <a:pPr/>
              <a:t>‹Nr.›</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945198B-BC61-4F7F-B36D-65926E04C1C4}" type="datetimeFigureOut">
              <a:rPr lang="ru-RU" smtClean="0"/>
              <a:pPr/>
              <a:t>13.04.2016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1BC4A4-15DC-492C-9E27-96A53F5CF61A}" type="slidenum">
              <a:rPr lang="ru-RU" smtClean="0"/>
              <a:pPr/>
              <a:t>‹Nr.›</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945198B-BC61-4F7F-B36D-65926E04C1C4}" type="datetimeFigureOut">
              <a:rPr lang="ru-RU" smtClean="0"/>
              <a:pPr/>
              <a:t>13.04.2016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1BC4A4-15DC-492C-9E27-96A53F5CF61A}" type="slidenum">
              <a:rPr lang="ru-RU" smtClean="0"/>
              <a:pPr/>
              <a:t>‹Nr.›</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945198B-BC61-4F7F-B36D-65926E04C1C4}" type="datetimeFigureOut">
              <a:rPr lang="ru-RU" smtClean="0"/>
              <a:pPr/>
              <a:t>13.04.2016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1BC4A4-15DC-492C-9E27-96A53F5CF61A}" type="slidenum">
              <a:rPr lang="ru-RU" smtClean="0"/>
              <a:pPr/>
              <a:t>‹Nr.›</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945198B-BC61-4F7F-B36D-65926E04C1C4}" type="datetimeFigureOut">
              <a:rPr lang="ru-RU" smtClean="0"/>
              <a:pPr/>
              <a:t>13.04.2016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1BC4A4-15DC-492C-9E27-96A53F5CF61A}" type="slidenum">
              <a:rPr lang="ru-RU" smtClean="0"/>
              <a:pPr/>
              <a:t>‹Nr.›</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945198B-BC61-4F7F-B36D-65926E04C1C4}" type="datetimeFigureOut">
              <a:rPr lang="ru-RU" smtClean="0"/>
              <a:pPr/>
              <a:t>13.04.2016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01BC4A4-15DC-492C-9E27-96A53F5CF61A}" type="slidenum">
              <a:rPr lang="ru-RU" smtClean="0"/>
              <a:pPr/>
              <a:t>‹Nr.›</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945198B-BC61-4F7F-B36D-65926E04C1C4}" type="datetimeFigureOut">
              <a:rPr lang="ru-RU" smtClean="0"/>
              <a:pPr/>
              <a:t>13.04.2016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01BC4A4-15DC-492C-9E27-96A53F5CF61A}" type="slidenum">
              <a:rPr lang="ru-RU" smtClean="0"/>
              <a:pPr/>
              <a:t>‹Nr.›</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945198B-BC61-4F7F-B36D-65926E04C1C4}" type="datetimeFigureOut">
              <a:rPr lang="ru-RU" smtClean="0"/>
              <a:pPr/>
              <a:t>13.04.2016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01BC4A4-15DC-492C-9E27-96A53F5CF61A}" type="slidenum">
              <a:rPr lang="ru-RU" smtClean="0"/>
              <a:pPr/>
              <a:t>‹Nr.›</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945198B-BC61-4F7F-B36D-65926E04C1C4}" type="datetimeFigureOut">
              <a:rPr lang="ru-RU" smtClean="0"/>
              <a:pPr/>
              <a:t>13.04.2016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01BC4A4-15DC-492C-9E27-96A53F5CF61A}" type="slidenum">
              <a:rPr lang="ru-RU" smtClean="0"/>
              <a:pPr/>
              <a:t>‹Nr.›</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945198B-BC61-4F7F-B36D-65926E04C1C4}" type="datetimeFigureOut">
              <a:rPr lang="ru-RU" smtClean="0"/>
              <a:pPr/>
              <a:t>13.04.2016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01BC4A4-15DC-492C-9E27-96A53F5CF61A}" type="slidenum">
              <a:rPr lang="ru-RU" smtClean="0"/>
              <a:pPr/>
              <a:t>‹Nr.›</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945198B-BC61-4F7F-B36D-65926E04C1C4}" type="datetimeFigureOut">
              <a:rPr lang="ru-RU" smtClean="0"/>
              <a:pPr/>
              <a:t>13.04.2016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01BC4A4-15DC-492C-9E27-96A53F5CF61A}" type="slidenum">
              <a:rPr lang="ru-RU" smtClean="0"/>
              <a:pPr/>
              <a:t>‹Nr.›</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45198B-BC61-4F7F-B36D-65926E04C1C4}" type="datetimeFigureOut">
              <a:rPr lang="ru-RU" smtClean="0"/>
              <a:pPr/>
              <a:t>13.04.2016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1BC4A4-15DC-492C-9E27-96A53F5CF61A}" type="slidenum">
              <a:rPr lang="ru-RU" smtClean="0"/>
              <a:pPr/>
              <a:t>‹Nr.›</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boundless.com/economics/definition/technology/"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boundless.com/economics/definition/depletion/" TargetMode="External"/><Relationship Id="rId2" Type="http://schemas.openxmlformats.org/officeDocument/2006/relationships/hyperlink" Target="https://www.boundless.com/economics/definition/consumptio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en-US" b="1" dirty="0" smtClean="0">
                <a:solidFill>
                  <a:schemeClr val="tx2"/>
                </a:solidFill>
                <a:effectLst>
                  <a:outerShdw blurRad="38100" dist="38100" dir="2700000" algn="tl">
                    <a:srgbClr val="000000">
                      <a:alpha val="43137"/>
                    </a:srgbClr>
                  </a:outerShdw>
                </a:effectLst>
              </a:rPr>
              <a:t>Natural Resources and their Potential for Sustainable</a:t>
            </a:r>
            <a:r>
              <a:rPr lang="ru-RU" b="1" dirty="0" smtClean="0">
                <a:solidFill>
                  <a:schemeClr val="tx2"/>
                </a:solidFill>
                <a:effectLst>
                  <a:outerShdw blurRad="38100" dist="38100" dir="2700000" algn="tl">
                    <a:srgbClr val="000000">
                      <a:alpha val="43137"/>
                    </a:srgbClr>
                  </a:outerShdw>
                </a:effectLst>
              </a:rPr>
              <a:t> </a:t>
            </a:r>
            <a:r>
              <a:rPr lang="en-US" b="1" dirty="0" smtClean="0">
                <a:solidFill>
                  <a:schemeClr val="tx2"/>
                </a:solidFill>
                <a:effectLst>
                  <a:outerShdw blurRad="38100" dist="38100" dir="2700000" algn="tl">
                    <a:srgbClr val="000000">
                      <a:alpha val="43137"/>
                    </a:srgbClr>
                  </a:outerShdw>
                </a:effectLst>
              </a:rPr>
              <a:t>Enterprise</a:t>
            </a:r>
            <a:r>
              <a:rPr lang="ru-RU" b="1" dirty="0" smtClean="0">
                <a:solidFill>
                  <a:schemeClr val="tx2"/>
                </a:solidFill>
                <a:effectLst>
                  <a:outerShdw blurRad="38100" dist="38100" dir="2700000" algn="tl">
                    <a:srgbClr val="000000">
                      <a:alpha val="43137"/>
                    </a:srgbClr>
                  </a:outerShdw>
                </a:effectLst>
              </a:rPr>
              <a:t> </a:t>
            </a:r>
            <a:r>
              <a:rPr lang="en-US" b="1" dirty="0" smtClean="0">
                <a:solidFill>
                  <a:schemeClr val="tx2"/>
                </a:solidFill>
                <a:effectLst>
                  <a:outerShdw blurRad="38100" dist="38100" dir="2700000" algn="tl">
                    <a:srgbClr val="000000">
                      <a:alpha val="43137"/>
                    </a:srgbClr>
                  </a:outerShdw>
                </a:effectLst>
              </a:rPr>
              <a:t>Development </a:t>
            </a:r>
            <a:endParaRPr lang="ru-RU" b="1" dirty="0">
              <a:solidFill>
                <a:schemeClr val="tx2"/>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p:txBody>
          <a:bodyPr/>
          <a:lstStyle/>
          <a:p>
            <a:pPr algn="r"/>
            <a:r>
              <a:rPr lang="de-DE" b="1" dirty="0" smtClean="0">
                <a:solidFill>
                  <a:schemeClr val="tx2"/>
                </a:solidFill>
                <a:effectLst>
                  <a:outerShdw blurRad="38100" dist="38100" dir="2700000" algn="tl">
                    <a:srgbClr val="000000">
                      <a:alpha val="43137"/>
                    </a:srgbClr>
                  </a:outerShdw>
                </a:effectLst>
              </a:rPr>
              <a:t>Prof. Dr. Olga Popova</a:t>
            </a:r>
            <a:endParaRPr lang="ru-RU" b="1" dirty="0">
              <a:solidFill>
                <a:schemeClr val="tx2"/>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4" name="Grafik 3"/>
          <p:cNvPicPr>
            <a:picLocks noChangeAspect="1"/>
          </p:cNvPicPr>
          <p:nvPr/>
        </p:nvPicPr>
        <p:blipFill>
          <a:blip r:embed="rId2"/>
          <a:stretch>
            <a:fillRect/>
          </a:stretch>
        </p:blipFill>
        <p:spPr>
          <a:xfrm>
            <a:off x="626864" y="1599108"/>
            <a:ext cx="8265616" cy="4310980"/>
          </a:xfrm>
          <a:prstGeom prst="rect">
            <a:avLst/>
          </a:prstGeom>
        </p:spPr>
      </p:pic>
    </p:spTree>
    <p:extLst>
      <p:ext uri="{BB962C8B-B14F-4D97-AF65-F5344CB8AC3E}">
        <p14:creationId xmlns:p14="http://schemas.microsoft.com/office/powerpoint/2010/main" val="1547357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850106"/>
          </a:xfrm>
        </p:spPr>
        <p:txBody>
          <a:bodyPr>
            <a:noAutofit/>
          </a:bodyPr>
          <a:lstStyle/>
          <a:p>
            <a:r>
              <a:rPr lang="ru-RU" sz="2000" b="1" dirty="0" smtClean="0"/>
              <a:t>Typology of </a:t>
            </a:r>
            <a:r>
              <a:rPr lang="ru-RU" sz="2000" b="1" dirty="0" smtClean="0"/>
              <a:t>the </a:t>
            </a:r>
            <a:r>
              <a:rPr lang="ru-RU" sz="2000" b="1" dirty="0" smtClean="0"/>
              <a:t>resource potential </a:t>
            </a:r>
            <a:r>
              <a:rPr lang="de-DE" sz="2000" b="1" dirty="0" smtClean="0"/>
              <a:t>in </a:t>
            </a:r>
            <a:r>
              <a:rPr lang="ru-RU" sz="2000" b="1" dirty="0" smtClean="0"/>
              <a:t>sustainable</a:t>
            </a:r>
            <a:r>
              <a:rPr lang="de-DE" sz="2000" b="1" dirty="0" smtClean="0"/>
              <a:t> </a:t>
            </a:r>
            <a:r>
              <a:rPr lang="ru-RU" sz="2000" b="1" dirty="0" smtClean="0"/>
              <a:t>enterprise </a:t>
            </a:r>
            <a:r>
              <a:rPr lang="ru-RU" sz="2000" b="1" dirty="0" smtClean="0"/>
              <a:t>development</a:t>
            </a:r>
            <a:r>
              <a:rPr lang="ru-RU" sz="2000" dirty="0" smtClean="0"/>
              <a:t/>
            </a:r>
            <a:br>
              <a:rPr lang="ru-RU" sz="2000" dirty="0" smtClean="0"/>
            </a:br>
            <a:endParaRPr lang="ru-RU" sz="2000" dirty="0"/>
          </a:p>
        </p:txBody>
      </p:sp>
      <p:graphicFrame>
        <p:nvGraphicFramePr>
          <p:cNvPr id="4" name="Таблица 3"/>
          <p:cNvGraphicFramePr>
            <a:graphicFrameLocks noGrp="1"/>
          </p:cNvGraphicFramePr>
          <p:nvPr>
            <p:extLst>
              <p:ext uri="{D42A27DB-BD31-4B8C-83A1-F6EECF244321}">
                <p14:modId xmlns:p14="http://schemas.microsoft.com/office/powerpoint/2010/main" val="778983808"/>
              </p:ext>
            </p:extLst>
          </p:nvPr>
        </p:nvGraphicFramePr>
        <p:xfrm>
          <a:off x="0" y="620688"/>
          <a:ext cx="8748464" cy="6237312"/>
        </p:xfrm>
        <a:graphic>
          <a:graphicData uri="http://schemas.openxmlformats.org/drawingml/2006/table">
            <a:tbl>
              <a:tblPr/>
              <a:tblGrid>
                <a:gridCol w="1433126"/>
                <a:gridCol w="1462220"/>
                <a:gridCol w="1463159"/>
                <a:gridCol w="1330826"/>
                <a:gridCol w="1625069"/>
                <a:gridCol w="1434064"/>
              </a:tblGrid>
              <a:tr h="659856">
                <a:tc>
                  <a:txBody>
                    <a:bodyPr/>
                    <a:lstStyle/>
                    <a:p>
                      <a:pPr algn="just">
                        <a:lnSpc>
                          <a:spcPct val="115000"/>
                        </a:lnSpc>
                        <a:spcAft>
                          <a:spcPts val="0"/>
                        </a:spcAft>
                      </a:pPr>
                      <a:endParaRPr lang="en-US" sz="1200" b="1" noProof="0" dirty="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smtClean="0">
                          <a:solidFill>
                            <a:srgbClr val="000000"/>
                          </a:solidFill>
                          <a:latin typeface="Times New Roman"/>
                          <a:ea typeface="Calibri"/>
                        </a:rPr>
                        <a:t>Production </a:t>
                      </a:r>
                    </a:p>
                    <a:p>
                      <a:pPr algn="just">
                        <a:lnSpc>
                          <a:spcPct val="115000"/>
                        </a:lnSpc>
                        <a:spcAft>
                          <a:spcPts val="0"/>
                        </a:spcAft>
                      </a:pPr>
                      <a:r>
                        <a:rPr lang="en-US" sz="1200" b="1" noProof="0" smtClean="0">
                          <a:solidFill>
                            <a:srgbClr val="000000"/>
                          </a:solidFill>
                          <a:latin typeface="Times New Roman"/>
                          <a:ea typeface="Calibri"/>
                        </a:rPr>
                        <a:t>potential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dirty="0" smtClean="0">
                          <a:solidFill>
                            <a:srgbClr val="000000"/>
                          </a:solidFill>
                          <a:latin typeface="Times New Roman"/>
                          <a:ea typeface="Calibri"/>
                        </a:rPr>
                        <a:t>Personnel </a:t>
                      </a:r>
                    </a:p>
                    <a:p>
                      <a:pPr algn="just">
                        <a:lnSpc>
                          <a:spcPct val="115000"/>
                        </a:lnSpc>
                        <a:spcAft>
                          <a:spcPts val="0"/>
                        </a:spcAft>
                      </a:pPr>
                      <a:r>
                        <a:rPr lang="en-US" sz="1200" b="1" noProof="0" dirty="0" smtClean="0">
                          <a:solidFill>
                            <a:srgbClr val="000000"/>
                          </a:solidFill>
                          <a:latin typeface="Times New Roman"/>
                          <a:ea typeface="Calibri"/>
                        </a:rPr>
                        <a:t>potential </a:t>
                      </a:r>
                      <a:endParaRPr lang="en-US" sz="1200" b="1" noProof="0" dirty="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smtClean="0">
                          <a:solidFill>
                            <a:srgbClr val="000000"/>
                          </a:solidFill>
                          <a:latin typeface="Times New Roman"/>
                          <a:ea typeface="Calibri"/>
                        </a:rPr>
                        <a:t>Financial </a:t>
                      </a:r>
                    </a:p>
                    <a:p>
                      <a:pPr algn="just">
                        <a:lnSpc>
                          <a:spcPct val="115000"/>
                        </a:lnSpc>
                        <a:spcAft>
                          <a:spcPts val="0"/>
                        </a:spcAft>
                      </a:pPr>
                      <a:r>
                        <a:rPr lang="en-US" sz="1200" b="1" noProof="0" smtClean="0">
                          <a:solidFill>
                            <a:srgbClr val="000000"/>
                          </a:solidFill>
                          <a:latin typeface="Times New Roman"/>
                          <a:ea typeface="Calibri"/>
                        </a:rPr>
                        <a:t>potential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smtClean="0">
                          <a:solidFill>
                            <a:srgbClr val="000000"/>
                          </a:solidFill>
                          <a:latin typeface="Times New Roman"/>
                          <a:ea typeface="Calibri"/>
                        </a:rPr>
                        <a:t>Market potential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smtClean="0">
                          <a:solidFill>
                            <a:srgbClr val="000000"/>
                          </a:solidFill>
                          <a:latin typeface="Times New Roman"/>
                          <a:ea typeface="Calibri"/>
                        </a:rPr>
                        <a:t>Capacity of the organization and innovation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9868">
                <a:tc>
                  <a:txBody>
                    <a:bodyPr/>
                    <a:lstStyle/>
                    <a:p>
                      <a:pPr algn="just">
                        <a:lnSpc>
                          <a:spcPct val="115000"/>
                        </a:lnSpc>
                        <a:spcAft>
                          <a:spcPts val="0"/>
                        </a:spcAft>
                      </a:pPr>
                      <a:r>
                        <a:rPr lang="en-US" sz="1200" b="1" noProof="0" dirty="0" smtClean="0">
                          <a:solidFill>
                            <a:srgbClr val="000000"/>
                          </a:solidFill>
                          <a:latin typeface="Times New Roman"/>
                          <a:ea typeface="Calibri"/>
                        </a:rPr>
                        <a:t>1. Content of possibilities  </a:t>
                      </a:r>
                      <a:endParaRPr lang="en-US" sz="1200" b="1" noProof="0" dirty="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smtClean="0">
                          <a:solidFill>
                            <a:srgbClr val="000000"/>
                          </a:solidFill>
                          <a:latin typeface="Times New Roman"/>
                          <a:ea typeface="Calibri"/>
                        </a:rPr>
                        <a:t>Reflects the possibility of using industrial base to allow for production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smtClean="0">
                          <a:solidFill>
                            <a:srgbClr val="000000"/>
                          </a:solidFill>
                          <a:latin typeface="Times New Roman"/>
                          <a:ea typeface="Calibri"/>
                        </a:rPr>
                        <a:t>Reflects the possibility of using the knowledge, skills, talent staff, combined with production capabilities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dirty="0" smtClean="0">
                          <a:solidFill>
                            <a:srgbClr val="000000"/>
                          </a:solidFill>
                          <a:latin typeface="Times New Roman"/>
                          <a:ea typeface="Calibri"/>
                        </a:rPr>
                        <a:t>Reflects the ability to attract resources of a certain composition, cost and quality, the effectiveness of their use. </a:t>
                      </a:r>
                      <a:endParaRPr lang="en-US" sz="1200" b="1" noProof="0" dirty="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smtClean="0">
                          <a:solidFill>
                            <a:srgbClr val="000000"/>
                          </a:solidFill>
                          <a:latin typeface="Times New Roman"/>
                          <a:ea typeface="Calibri"/>
                        </a:rPr>
                        <a:t>Reflects aggregate capacity of demand and supply for efficient activity in the market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smtClean="0">
                          <a:solidFill>
                            <a:srgbClr val="000000"/>
                          </a:solidFill>
                          <a:latin typeface="Times New Roman"/>
                          <a:ea typeface="Calibri"/>
                        </a:rPr>
                        <a:t>Reflects the ability to use the organizational structure and culture to achieve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11861">
                <a:tc>
                  <a:txBody>
                    <a:bodyPr/>
                    <a:lstStyle/>
                    <a:p>
                      <a:pPr algn="just">
                        <a:lnSpc>
                          <a:spcPct val="115000"/>
                        </a:lnSpc>
                        <a:spcAft>
                          <a:spcPts val="0"/>
                        </a:spcAft>
                      </a:pPr>
                      <a:r>
                        <a:rPr lang="en-US" sz="1200" b="1" noProof="0" dirty="0" smtClean="0">
                          <a:solidFill>
                            <a:srgbClr val="000000"/>
                          </a:solidFill>
                          <a:latin typeface="Times New Roman"/>
                          <a:ea typeface="Calibri"/>
                        </a:rPr>
                        <a:t>2. Stem </a:t>
                      </a:r>
                    </a:p>
                    <a:p>
                      <a:pPr algn="just">
                        <a:lnSpc>
                          <a:spcPct val="115000"/>
                        </a:lnSpc>
                        <a:spcAft>
                          <a:spcPts val="0"/>
                        </a:spcAft>
                      </a:pPr>
                      <a:r>
                        <a:rPr lang="en-US" sz="1200" b="1" noProof="0" dirty="0" smtClean="0">
                          <a:solidFill>
                            <a:srgbClr val="000000"/>
                          </a:solidFill>
                          <a:latin typeface="Times New Roman"/>
                          <a:ea typeface="Calibri"/>
                        </a:rPr>
                        <a:t>elements </a:t>
                      </a:r>
                      <a:endParaRPr lang="en-US" sz="1200" b="1" noProof="0" dirty="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dirty="0" smtClean="0">
                          <a:solidFill>
                            <a:srgbClr val="000000"/>
                          </a:solidFill>
                          <a:latin typeface="Times New Roman"/>
                          <a:ea typeface="Calibri"/>
                        </a:rPr>
                        <a:t>Technology, patents and licenses, work experience and its carriers </a:t>
                      </a:r>
                      <a:endParaRPr lang="en-US" sz="1200" b="1" noProof="0" dirty="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smtClean="0">
                          <a:solidFill>
                            <a:srgbClr val="000000"/>
                          </a:solidFill>
                          <a:latin typeface="Times New Roman"/>
                          <a:ea typeface="Calibri"/>
                        </a:rPr>
                        <a:t>Management team, competence, knowledge, personnel, etc.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smtClean="0">
                          <a:solidFill>
                            <a:srgbClr val="000000"/>
                          </a:solidFill>
                          <a:latin typeface="Times New Roman"/>
                          <a:ea typeface="Calibri"/>
                        </a:rPr>
                        <a:t>Relationship with banks and tax authorities, credit rating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smtClean="0">
                          <a:solidFill>
                            <a:srgbClr val="000000"/>
                          </a:solidFill>
                          <a:latin typeface="Times New Roman"/>
                          <a:ea typeface="Calibri"/>
                        </a:rPr>
                        <a:t>Relationship with customers, the attractiveness of products, market information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smtClean="0">
                          <a:solidFill>
                            <a:srgbClr val="000000"/>
                          </a:solidFill>
                          <a:latin typeface="Times New Roman"/>
                          <a:ea typeface="Calibri"/>
                        </a:rPr>
                        <a:t>Organizational core (mission and culture)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11861">
                <a:tc>
                  <a:txBody>
                    <a:bodyPr/>
                    <a:lstStyle/>
                    <a:p>
                      <a:pPr algn="just">
                        <a:lnSpc>
                          <a:spcPct val="115000"/>
                        </a:lnSpc>
                        <a:spcAft>
                          <a:spcPts val="0"/>
                        </a:spcAft>
                      </a:pPr>
                      <a:r>
                        <a:rPr lang="en-US" sz="1200" b="1" noProof="0" dirty="0" smtClean="0">
                          <a:solidFill>
                            <a:srgbClr val="000000"/>
                          </a:solidFill>
                          <a:latin typeface="Times New Roman"/>
                          <a:ea typeface="Calibri"/>
                        </a:rPr>
                        <a:t>3. Peripheral </a:t>
                      </a:r>
                    </a:p>
                    <a:p>
                      <a:pPr algn="just">
                        <a:lnSpc>
                          <a:spcPct val="115000"/>
                        </a:lnSpc>
                        <a:spcAft>
                          <a:spcPts val="0"/>
                        </a:spcAft>
                      </a:pPr>
                      <a:r>
                        <a:rPr lang="en-US" sz="1200" b="1" noProof="0" dirty="0" smtClean="0">
                          <a:solidFill>
                            <a:srgbClr val="000000"/>
                          </a:solidFill>
                          <a:latin typeface="Times New Roman"/>
                          <a:ea typeface="Calibri"/>
                        </a:rPr>
                        <a:t>elements </a:t>
                      </a:r>
                      <a:endParaRPr lang="en-US" sz="1200" b="1" noProof="0" dirty="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dirty="0" smtClean="0">
                          <a:solidFill>
                            <a:srgbClr val="000000"/>
                          </a:solidFill>
                          <a:latin typeface="Times New Roman"/>
                          <a:ea typeface="Calibri"/>
                        </a:rPr>
                        <a:t>Property complex production infrastructure, the prospects for output </a:t>
                      </a:r>
                      <a:endParaRPr lang="en-US" sz="1200" b="1" noProof="0" dirty="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smtClean="0">
                          <a:solidFill>
                            <a:srgbClr val="000000"/>
                          </a:solidFill>
                          <a:latin typeface="Times New Roman"/>
                          <a:ea typeface="Calibri"/>
                        </a:rPr>
                        <a:t>Powers and responsibilities of employees, personnel structure, the wage fund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smtClean="0">
                          <a:solidFill>
                            <a:srgbClr val="000000"/>
                          </a:solidFill>
                          <a:latin typeface="Times New Roman"/>
                          <a:ea typeface="Calibri"/>
                        </a:rPr>
                        <a:t>Receivables and payables, cash turnover, reserves of finance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smtClean="0">
                          <a:solidFill>
                            <a:srgbClr val="000000"/>
                          </a:solidFill>
                          <a:latin typeface="Times New Roman"/>
                          <a:ea typeface="Calibri"/>
                        </a:rPr>
                        <a:t>Market positions and segments, brand, sales promotion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smtClean="0">
                          <a:solidFill>
                            <a:srgbClr val="000000"/>
                          </a:solidFill>
                          <a:latin typeface="Times New Roman"/>
                          <a:ea typeface="Calibri"/>
                        </a:rPr>
                        <a:t>Organizational structure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63866">
                <a:tc>
                  <a:txBody>
                    <a:bodyPr/>
                    <a:lstStyle/>
                    <a:p>
                      <a:pPr algn="just">
                        <a:lnSpc>
                          <a:spcPct val="115000"/>
                        </a:lnSpc>
                        <a:spcAft>
                          <a:spcPts val="0"/>
                        </a:spcAft>
                      </a:pPr>
                      <a:r>
                        <a:rPr lang="en-US" sz="1200" b="1" noProof="0" smtClean="0">
                          <a:solidFill>
                            <a:srgbClr val="000000"/>
                          </a:solidFill>
                          <a:latin typeface="Times New Roman"/>
                          <a:ea typeface="Calibri"/>
                        </a:rPr>
                        <a:t>4. Contents of </a:t>
                      </a:r>
                    </a:p>
                    <a:p>
                      <a:pPr algn="just">
                        <a:lnSpc>
                          <a:spcPct val="115000"/>
                        </a:lnSpc>
                        <a:spcAft>
                          <a:spcPts val="0"/>
                        </a:spcAft>
                      </a:pPr>
                      <a:r>
                        <a:rPr lang="en-US" sz="1200" b="1" noProof="0" smtClean="0">
                          <a:solidFill>
                            <a:srgbClr val="000000"/>
                          </a:solidFill>
                          <a:latin typeface="Times New Roman"/>
                          <a:ea typeface="Calibri"/>
                        </a:rPr>
                        <a:t>monitoring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smtClean="0">
                          <a:solidFill>
                            <a:srgbClr val="000000"/>
                          </a:solidFill>
                          <a:latin typeface="Times New Roman"/>
                          <a:ea typeface="Calibri"/>
                        </a:rPr>
                        <a:t>Assessment of production capacity, equipment depreciation, load; ways to modify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smtClean="0">
                          <a:solidFill>
                            <a:srgbClr val="000000"/>
                          </a:solidFill>
                          <a:latin typeface="Times New Roman"/>
                          <a:ea typeface="Calibri"/>
                        </a:rPr>
                        <a:t>Assessing the level of training, the level of production discipline, performance analysis responsibilities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smtClean="0">
                          <a:solidFill>
                            <a:srgbClr val="000000"/>
                          </a:solidFill>
                          <a:latin typeface="Times New Roman"/>
                          <a:ea typeface="Calibri"/>
                        </a:rPr>
                        <a:t>Impact assessment, the current solvency and fin. stability, dynamics of the fin. reports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smtClean="0">
                          <a:solidFill>
                            <a:srgbClr val="000000"/>
                          </a:solidFill>
                          <a:latin typeface="Times New Roman"/>
                          <a:ea typeface="Calibri"/>
                        </a:rPr>
                        <a:t>Positional analysis, market segments, competition analysis, assessment of demand factors </a:t>
                      </a:r>
                      <a:endParaRPr lang="en-US" sz="1200" b="1" noProof="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en-US" sz="1200" b="1" noProof="0" dirty="0" smtClean="0">
                          <a:solidFill>
                            <a:srgbClr val="000000"/>
                          </a:solidFill>
                          <a:latin typeface="Times New Roman"/>
                          <a:ea typeface="Calibri"/>
                        </a:rPr>
                        <a:t>Analysis of mission and objectives, strategies, org. structure, analysis of  org.  culture. </a:t>
                      </a:r>
                      <a:endParaRPr lang="en-US" sz="1200" b="1" noProof="0" dirty="0">
                        <a:solidFill>
                          <a:srgbClr val="000000"/>
                        </a:solidFill>
                        <a:latin typeface="Times New Roman"/>
                        <a:ea typeface="Calibri"/>
                      </a:endParaRPr>
                    </a:p>
                  </a:txBody>
                  <a:tcPr marL="42520" marR="425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404664"/>
            <a:ext cx="8229600" cy="5577483"/>
          </a:xfrm>
        </p:spPr>
        <p:txBody>
          <a:bodyPr>
            <a:noAutofit/>
          </a:bodyPr>
          <a:lstStyle/>
          <a:p>
            <a:pPr algn="just"/>
            <a:r>
              <a:rPr lang="en-US" sz="2400" b="1" dirty="0" smtClean="0"/>
              <a:t>The problems of the assessment of the enterprise potential , possible variants of the sustainable enterprise development according to the level of the potential use based on the available resources (especially natural) are reported in a number of papers by domestic economists. Among the suggested methods of the assessment, the methods of the evaluation of the enterprise potential become a frequent practice, including matrix methods, indicator methods, logistic methods, the integral criterion method, the </a:t>
            </a:r>
            <a:r>
              <a:rPr lang="en-US" sz="2400" b="1" dirty="0" err="1" smtClean="0"/>
              <a:t>Gradov</a:t>
            </a:r>
            <a:r>
              <a:rPr lang="en-US" sz="2400" b="1" dirty="0" smtClean="0"/>
              <a:t> method, the comparison method, the Porter theory of competitive advantages, the </a:t>
            </a:r>
            <a:r>
              <a:rPr lang="en-US" sz="2400" b="1" dirty="0" err="1" smtClean="0"/>
              <a:t>Ansoff</a:t>
            </a:r>
            <a:r>
              <a:rPr lang="en-US" sz="2400" b="1" dirty="0" smtClean="0"/>
              <a:t> method, the method of profile definition etc. </a:t>
            </a:r>
          </a:p>
          <a:p>
            <a:pPr algn="just"/>
            <a:endParaRPr lang="en-US" sz="2400" b="1" dirty="0" smtClean="0"/>
          </a:p>
          <a:p>
            <a:pPr algn="just">
              <a:buNone/>
            </a:pPr>
            <a:endParaRPr lang="en-US" sz="2400" b="1"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6048672"/>
          </a:xfrm>
        </p:spPr>
        <p:txBody>
          <a:bodyPr>
            <a:normAutofit fontScale="77500" lnSpcReduction="20000"/>
          </a:bodyPr>
          <a:lstStyle/>
          <a:p>
            <a:pPr algn="just"/>
            <a:r>
              <a:rPr lang="en-US" b="1" dirty="0" smtClean="0"/>
              <a:t>A substantial attention of the researchers is attracted by the use of peer assessment when measuring the potential. In particular, the use of the graphical and analytical method of the square potential is recommended, being based on the peer review of the potential of the sustainable enterprise development. Account of special factors of the resource flow in the course of formation of the sustainable enterprise development potential becomes possible when logistic methods are applied especially algorithmic ones. The methods are based on the  assumptions as follows: STEP analysis; SPACE analysis; GAP analysis; LOTS analysis; PIMS analysis.  </a:t>
            </a:r>
          </a:p>
          <a:p>
            <a:pPr algn="just"/>
            <a:endParaRPr lang="en-US" b="1" dirty="0" smtClean="0"/>
          </a:p>
          <a:p>
            <a:pPr algn="just"/>
            <a:r>
              <a:rPr lang="en-US" b="1" dirty="0" smtClean="0"/>
              <a:t>The scientific and methodical tools of the assessment of the resource potential of the sustainable enterprise development have been insufficiently devised, so the reserve of the enhancement of the efficiency of the business activity can be revealed in practice.</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88640"/>
            <a:ext cx="8229600" cy="6480720"/>
          </a:xfrm>
        </p:spPr>
        <p:txBody>
          <a:bodyPr>
            <a:noAutofit/>
          </a:bodyPr>
          <a:lstStyle/>
          <a:p>
            <a:pPr algn="just">
              <a:spcBef>
                <a:spcPts val="0"/>
              </a:spcBef>
            </a:pPr>
            <a:r>
              <a:rPr lang="en-US" sz="1800" b="1" dirty="0" smtClean="0"/>
              <a:t>Formulation of the method of assessment of the resource potential of the sustainable enterprise development should be based on the definition of the specific features, the structure and fixed principles that could allow the assessment procedure to become an universal method of the enterprise management</a:t>
            </a:r>
            <a:r>
              <a:rPr lang="uk-UA" sz="1800" b="1" dirty="0" smtClean="0"/>
              <a:t>. </a:t>
            </a:r>
            <a:r>
              <a:rPr lang="en-US" sz="1800" b="1" dirty="0" smtClean="0"/>
              <a:t>The main specific feature of the assessment of the resource potential of sustainable enterprise development is provided integral presentation of the cause</a:t>
            </a:r>
            <a:r>
              <a:rPr lang="uk-UA" sz="1800" b="1" dirty="0" smtClean="0"/>
              <a:t>-</a:t>
            </a:r>
            <a:r>
              <a:rPr lang="en-US" sz="1800" b="1" dirty="0" smtClean="0"/>
              <a:t>and effect links between the level of the resource use.</a:t>
            </a:r>
            <a:r>
              <a:rPr lang="uk-UA" sz="1800" b="1" dirty="0" smtClean="0"/>
              <a:t> T</a:t>
            </a:r>
            <a:r>
              <a:rPr lang="en-US" sz="1800" b="1" dirty="0" smtClean="0"/>
              <a:t>heir potential</a:t>
            </a:r>
            <a:r>
              <a:rPr lang="uk-UA" sz="1800" b="1" dirty="0" smtClean="0"/>
              <a:t> i</a:t>
            </a:r>
            <a:r>
              <a:rPr lang="en-US" sz="1800" b="1" dirty="0" smtClean="0"/>
              <a:t>s a tool of the resource transformation into the economic goods</a:t>
            </a:r>
            <a:r>
              <a:rPr lang="uk-UA" sz="1800" b="1" dirty="0" smtClean="0"/>
              <a:t> </a:t>
            </a:r>
            <a:r>
              <a:rPr lang="uk-UA" sz="1800" b="1" dirty="0" err="1" smtClean="0"/>
              <a:t>aimed</a:t>
            </a:r>
            <a:r>
              <a:rPr lang="uk-UA" sz="1800" b="1" dirty="0" smtClean="0"/>
              <a:t> </a:t>
            </a:r>
            <a:r>
              <a:rPr lang="uk-UA" sz="1800" b="1" dirty="0" err="1" smtClean="0"/>
              <a:t>at</a:t>
            </a:r>
            <a:r>
              <a:rPr lang="uk-UA" sz="1800" b="1" dirty="0" smtClean="0"/>
              <a:t> </a:t>
            </a:r>
            <a:r>
              <a:rPr lang="en-US" sz="1800" b="1" dirty="0" smtClean="0"/>
              <a:t>satisfaction of needs and possibility of further development upon condition of the consumption of the goods</a:t>
            </a:r>
            <a:r>
              <a:rPr lang="uk-UA" sz="1800" b="1" dirty="0" smtClean="0"/>
              <a:t>, </a:t>
            </a:r>
            <a:r>
              <a:rPr lang="en-US" sz="1800" b="1" dirty="0" smtClean="0"/>
              <a:t>that can be found as new achieved financial and economic sates of the enterprise</a:t>
            </a:r>
            <a:r>
              <a:rPr lang="uk-UA" sz="1800" b="1" dirty="0" smtClean="0"/>
              <a:t>. </a:t>
            </a:r>
            <a:r>
              <a:rPr lang="en-US" sz="1800" b="1" dirty="0" smtClean="0"/>
              <a:t>Thus</a:t>
            </a:r>
            <a:r>
              <a:rPr lang="uk-UA" sz="1800" b="1" dirty="0" smtClean="0"/>
              <a:t>, </a:t>
            </a:r>
            <a:r>
              <a:rPr lang="en-US" sz="1800" b="1" dirty="0" smtClean="0"/>
              <a:t>the defined specific features of the assessment procedure allow formulation of a set of the assessment principles</a:t>
            </a:r>
            <a:r>
              <a:rPr lang="uk-UA" sz="1800" b="1" dirty="0" smtClean="0"/>
              <a:t>. </a:t>
            </a:r>
            <a:r>
              <a:rPr lang="en-US" sz="1800" b="1" dirty="0" smtClean="0">
                <a:solidFill>
                  <a:srgbClr val="FF0000"/>
                </a:solidFill>
              </a:rPr>
              <a:t>First of all</a:t>
            </a:r>
            <a:r>
              <a:rPr lang="uk-UA" sz="1800" b="1" dirty="0" smtClean="0">
                <a:solidFill>
                  <a:srgbClr val="FF0000"/>
                </a:solidFill>
              </a:rPr>
              <a:t>, </a:t>
            </a:r>
            <a:r>
              <a:rPr lang="en-US" sz="1800" b="1" dirty="0" smtClean="0">
                <a:solidFill>
                  <a:srgbClr val="FF0000"/>
                </a:solidFill>
              </a:rPr>
              <a:t>any resource can be characterized with respect to the potential value</a:t>
            </a:r>
            <a:r>
              <a:rPr lang="uk-UA" sz="1800" b="1" dirty="0" smtClean="0">
                <a:solidFill>
                  <a:srgbClr val="FF0000"/>
                </a:solidFill>
              </a:rPr>
              <a:t>. </a:t>
            </a:r>
            <a:r>
              <a:rPr lang="en-US" sz="1800" b="1" dirty="0" smtClean="0"/>
              <a:t>This fact means that the resources acquire the status of the resources themselves when they are directly used in the course of the business activity of the enterprise</a:t>
            </a:r>
            <a:r>
              <a:rPr lang="uk-UA" sz="1800" b="1" dirty="0" smtClean="0"/>
              <a:t>. </a:t>
            </a:r>
            <a:r>
              <a:rPr lang="en-US" sz="1800" b="1" dirty="0" smtClean="0"/>
              <a:t>So, the resources should be treated as  conditions of the formation of  the enterprise potential</a:t>
            </a:r>
            <a:r>
              <a:rPr lang="uk-UA" sz="1800" b="1" dirty="0" smtClean="0"/>
              <a:t>. </a:t>
            </a:r>
            <a:r>
              <a:rPr lang="en-US" sz="1800" b="1" dirty="0" smtClean="0"/>
              <a:t>The content of the next principle of the assessment is that the enterprise can affect the level of the intensity and the volume of the resources consumption by the </a:t>
            </a:r>
            <a:r>
              <a:rPr lang="en-US" sz="1800" b="1" dirty="0" smtClean="0">
                <a:solidFill>
                  <a:srgbClr val="FF0000"/>
                </a:solidFill>
              </a:rPr>
              <a:t>selection of the combination of the mission-essential resources and the providers of the resources</a:t>
            </a:r>
            <a:r>
              <a:rPr lang="uk-UA" sz="1800" b="1" dirty="0" smtClean="0">
                <a:solidFill>
                  <a:srgbClr val="FF0000"/>
                </a:solidFill>
              </a:rPr>
              <a:t>. </a:t>
            </a:r>
            <a:r>
              <a:rPr lang="en-US" sz="1800" b="1" dirty="0" smtClean="0">
                <a:solidFill>
                  <a:srgbClr val="FF0000"/>
                </a:solidFill>
              </a:rPr>
              <a:t>T</a:t>
            </a:r>
            <a:r>
              <a:rPr lang="en-US" sz="1800" b="1" dirty="0" smtClean="0"/>
              <a:t>he consequences of the choice determine the direction of the enterprise development</a:t>
            </a:r>
            <a:r>
              <a:rPr lang="uk-UA" sz="1800" b="1" dirty="0" smtClean="0"/>
              <a:t>, </a:t>
            </a:r>
            <a:r>
              <a:rPr lang="en-US" sz="1800" b="1" dirty="0" smtClean="0"/>
              <a:t>because the financial and economical results can be both positive and negative</a:t>
            </a:r>
            <a:r>
              <a:rPr lang="uk-UA" sz="1800" b="1" dirty="0" smtClean="0"/>
              <a:t>.</a:t>
            </a:r>
            <a:endParaRPr lang="en-US" sz="1800" b="1" dirty="0" smtClean="0"/>
          </a:p>
          <a:p>
            <a:pPr algn="just">
              <a:spcBef>
                <a:spcPts val="0"/>
              </a:spcBef>
            </a:pPr>
            <a:endParaRPr lang="ru-RU" sz="1800" b="1" dirty="0" smtClean="0"/>
          </a:p>
          <a:p>
            <a:pPr>
              <a:spcBef>
                <a:spcPts val="0"/>
              </a:spcBef>
            </a:pPr>
            <a:endParaRPr lang="ru-RU" sz="18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476672"/>
            <a:ext cx="8496944" cy="4525963"/>
          </a:xfrm>
        </p:spPr>
        <p:txBody>
          <a:bodyPr>
            <a:noAutofit/>
          </a:bodyPr>
          <a:lstStyle/>
          <a:p>
            <a:pPr>
              <a:spcBef>
                <a:spcPts val="0"/>
              </a:spcBef>
            </a:pPr>
            <a:r>
              <a:rPr lang="en-US" sz="2400" b="1" dirty="0" smtClean="0"/>
              <a:t>With proper account of the established principles</a:t>
            </a:r>
            <a:r>
              <a:rPr lang="uk-UA" sz="2400" b="1" dirty="0" smtClean="0"/>
              <a:t>, </a:t>
            </a:r>
            <a:r>
              <a:rPr lang="en-US" sz="2400" b="1" dirty="0" smtClean="0"/>
              <a:t>the procedure of the assessment of the resource potential of the sustainable enterprise development can be recommended</a:t>
            </a:r>
            <a:r>
              <a:rPr lang="uk-UA" sz="2400" b="1" dirty="0" smtClean="0"/>
              <a:t>, </a:t>
            </a:r>
            <a:r>
              <a:rPr lang="en-US" sz="2400" b="1" dirty="0" smtClean="0"/>
              <a:t>that can be presented as a set of stages realized step</a:t>
            </a:r>
            <a:r>
              <a:rPr lang="uk-UA" sz="2400" b="1" dirty="0" smtClean="0"/>
              <a:t>-</a:t>
            </a:r>
            <a:r>
              <a:rPr lang="en-US" sz="2400" b="1" dirty="0" smtClean="0"/>
              <a:t>by</a:t>
            </a:r>
            <a:r>
              <a:rPr lang="uk-UA" sz="2400" b="1" dirty="0" smtClean="0"/>
              <a:t>-</a:t>
            </a:r>
            <a:r>
              <a:rPr lang="en-US" sz="2400" b="1" dirty="0" smtClean="0"/>
              <a:t>step</a:t>
            </a:r>
            <a:r>
              <a:rPr lang="uk-UA" sz="2400" b="1" dirty="0" smtClean="0"/>
              <a:t>. </a:t>
            </a:r>
            <a:endParaRPr lang="ru-RU" sz="2400" b="1" dirty="0" smtClean="0"/>
          </a:p>
          <a:p>
            <a:pPr>
              <a:spcBef>
                <a:spcPts val="0"/>
              </a:spcBef>
            </a:pPr>
            <a:r>
              <a:rPr lang="en-US" sz="2400" b="1" dirty="0" smtClean="0">
                <a:solidFill>
                  <a:srgbClr val="FF0000"/>
                </a:solidFill>
              </a:rPr>
              <a:t>Stage 1</a:t>
            </a:r>
            <a:r>
              <a:rPr lang="uk-UA" sz="2400" b="1" dirty="0" smtClean="0">
                <a:solidFill>
                  <a:srgbClr val="FF0000"/>
                </a:solidFill>
              </a:rPr>
              <a:t>.</a:t>
            </a:r>
            <a:r>
              <a:rPr lang="uk-UA" sz="2400" b="1" dirty="0" smtClean="0"/>
              <a:t> </a:t>
            </a:r>
            <a:r>
              <a:rPr lang="en-US" sz="2400" b="1" dirty="0" smtClean="0"/>
              <a:t>Description of the current situation</a:t>
            </a:r>
            <a:r>
              <a:rPr lang="uk-UA" sz="2400" b="1" dirty="0" smtClean="0"/>
              <a:t>.</a:t>
            </a:r>
            <a:endParaRPr lang="ru-RU" sz="2400" b="1" dirty="0" smtClean="0"/>
          </a:p>
          <a:p>
            <a:pPr>
              <a:spcBef>
                <a:spcPts val="0"/>
              </a:spcBef>
            </a:pPr>
            <a:r>
              <a:rPr lang="en-US" sz="2400" b="1" dirty="0" smtClean="0">
                <a:solidFill>
                  <a:srgbClr val="FF0000"/>
                </a:solidFill>
              </a:rPr>
              <a:t>Stage 2</a:t>
            </a:r>
            <a:r>
              <a:rPr lang="uk-UA" sz="2400" b="1" dirty="0" smtClean="0">
                <a:solidFill>
                  <a:srgbClr val="FF0000"/>
                </a:solidFill>
              </a:rPr>
              <a:t>.</a:t>
            </a:r>
            <a:r>
              <a:rPr lang="uk-UA" sz="2400" b="1" dirty="0" smtClean="0"/>
              <a:t> </a:t>
            </a:r>
            <a:r>
              <a:rPr lang="en-US" sz="2400" b="1" dirty="0" smtClean="0"/>
              <a:t>Development and analysis of the evolution scenarios.</a:t>
            </a:r>
            <a:endParaRPr lang="ru-RU" sz="2400" b="1" dirty="0" smtClean="0"/>
          </a:p>
          <a:p>
            <a:pPr>
              <a:spcBef>
                <a:spcPts val="0"/>
              </a:spcBef>
            </a:pPr>
            <a:r>
              <a:rPr lang="en-US" sz="2400" b="1" dirty="0" smtClean="0">
                <a:solidFill>
                  <a:srgbClr val="FF0000"/>
                </a:solidFill>
              </a:rPr>
              <a:t>Stage 3</a:t>
            </a:r>
            <a:r>
              <a:rPr lang="uk-UA" sz="2400" b="1" dirty="0" smtClean="0">
                <a:solidFill>
                  <a:srgbClr val="FF0000"/>
                </a:solidFill>
              </a:rPr>
              <a:t>. </a:t>
            </a:r>
            <a:r>
              <a:rPr lang="en-US" sz="2400" b="1" dirty="0" smtClean="0"/>
              <a:t>Assessment of the scenario effect on the financial and economical state of the enterprise</a:t>
            </a:r>
            <a:r>
              <a:rPr lang="uk-UA" sz="2400" b="1" dirty="0" smtClean="0"/>
              <a:t>.</a:t>
            </a:r>
            <a:endParaRPr lang="ru-RU" sz="2400" b="1" dirty="0" smtClean="0"/>
          </a:p>
          <a:p>
            <a:pPr>
              <a:spcBef>
                <a:spcPts val="0"/>
              </a:spcBef>
            </a:pPr>
            <a:r>
              <a:rPr lang="en-US" sz="2400" b="1" dirty="0" smtClean="0">
                <a:solidFill>
                  <a:srgbClr val="FF0000"/>
                </a:solidFill>
              </a:rPr>
              <a:t>Stage</a:t>
            </a:r>
            <a:r>
              <a:rPr lang="uk-UA" sz="2400" b="1" dirty="0" smtClean="0">
                <a:solidFill>
                  <a:srgbClr val="FF0000"/>
                </a:solidFill>
              </a:rPr>
              <a:t> 4.</a:t>
            </a:r>
            <a:r>
              <a:rPr lang="uk-UA" sz="2400" b="1" dirty="0" smtClean="0"/>
              <a:t> </a:t>
            </a:r>
            <a:r>
              <a:rPr lang="en-US" sz="2400" b="1" dirty="0" smtClean="0"/>
              <a:t>Characteristics of the conformance of the development with economic, social and ecological criteria.</a:t>
            </a:r>
            <a:endParaRPr lang="ru-RU" sz="2400" b="1" dirty="0" smtClean="0"/>
          </a:p>
          <a:p>
            <a:pPr>
              <a:spcBef>
                <a:spcPts val="0"/>
              </a:spcBef>
            </a:pPr>
            <a:r>
              <a:rPr lang="en-US" sz="2400" b="1" dirty="0" smtClean="0">
                <a:solidFill>
                  <a:srgbClr val="FF0000"/>
                </a:solidFill>
              </a:rPr>
              <a:t>Stage 5</a:t>
            </a:r>
            <a:r>
              <a:rPr lang="uk-UA" sz="2400" b="1" dirty="0" smtClean="0">
                <a:solidFill>
                  <a:srgbClr val="FF0000"/>
                </a:solidFill>
              </a:rPr>
              <a:t>.</a:t>
            </a:r>
            <a:r>
              <a:rPr lang="uk-UA" sz="2400" b="1" dirty="0" smtClean="0"/>
              <a:t> </a:t>
            </a:r>
            <a:r>
              <a:rPr lang="en-US" sz="2400" b="1" dirty="0" smtClean="0"/>
              <a:t>Modeling of the assessment of the resource potential of the sustainable enterprise development . </a:t>
            </a:r>
          </a:p>
          <a:p>
            <a:pPr>
              <a:spcBef>
                <a:spcPts val="0"/>
              </a:spcBef>
            </a:pPr>
            <a:endParaRPr lang="ru-RU" sz="2400" b="1" dirty="0" smtClean="0"/>
          </a:p>
          <a:p>
            <a:pPr>
              <a:spcBef>
                <a:spcPts val="0"/>
              </a:spcBef>
            </a:pPr>
            <a:r>
              <a:rPr lang="en-US" sz="2400" b="1" dirty="0" smtClean="0"/>
              <a:t>According to the suggested stages, scientific and methodical approach to the estimation of the resource potential of the sustainable enterprise development should include the  following operations</a:t>
            </a:r>
            <a:r>
              <a:rPr lang="uk-UA" sz="2400" b="1" dirty="0" smtClean="0"/>
              <a:t>. </a:t>
            </a:r>
            <a:endParaRPr lang="ru-RU" sz="2400" b="1" dirty="0" smtClean="0"/>
          </a:p>
          <a:p>
            <a:endParaRPr lang="ru-RU" sz="24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20688"/>
            <a:ext cx="8229600" cy="5505475"/>
          </a:xfrm>
        </p:spPr>
        <p:txBody>
          <a:bodyPr>
            <a:normAutofit fontScale="70000" lnSpcReduction="20000"/>
          </a:bodyPr>
          <a:lstStyle/>
          <a:p>
            <a:r>
              <a:rPr lang="en-US" dirty="0" smtClean="0"/>
              <a:t>The resource potential of an sustainable enterprise development is formed to a great extent under the effect of the available resources in the environment and the reserves of the inner resources at disposal of the enterprise</a:t>
            </a:r>
            <a:r>
              <a:rPr lang="uk-UA" dirty="0" smtClean="0"/>
              <a:t>. </a:t>
            </a:r>
            <a:r>
              <a:rPr lang="en-US" dirty="0" smtClean="0"/>
              <a:t>Thus</a:t>
            </a:r>
            <a:r>
              <a:rPr lang="uk-UA" dirty="0" smtClean="0"/>
              <a:t>, </a:t>
            </a:r>
            <a:r>
              <a:rPr lang="en-US" dirty="0" smtClean="0"/>
              <a:t>the functional relation of the resource potential and the aggregate of the resources involved to the business activity in some form can be presented as follows</a:t>
            </a:r>
            <a:r>
              <a:rPr lang="uk-UA" dirty="0" smtClean="0"/>
              <a:t>:</a:t>
            </a:r>
            <a:endParaRPr lang="ru-RU" dirty="0" smtClean="0"/>
          </a:p>
          <a:p>
            <a:r>
              <a:rPr lang="en-US" dirty="0" smtClean="0"/>
              <a:t> </a:t>
            </a:r>
            <a:endParaRPr lang="ru-RU" dirty="0" smtClean="0"/>
          </a:p>
          <a:p>
            <a:pPr algn="ctr"/>
            <a:r>
              <a:rPr lang="en-US" dirty="0" smtClean="0"/>
              <a:t>RP</a:t>
            </a:r>
            <a:r>
              <a:rPr lang="uk-UA" dirty="0" smtClean="0"/>
              <a:t>=</a:t>
            </a:r>
            <a:r>
              <a:rPr lang="en-US" dirty="0" smtClean="0"/>
              <a:t>f</a:t>
            </a:r>
            <a:r>
              <a:rPr lang="uk-UA" dirty="0" smtClean="0"/>
              <a:t>(</a:t>
            </a:r>
            <a:r>
              <a:rPr lang="uk-UA" dirty="0" err="1" smtClean="0"/>
              <a:t>R</a:t>
            </a:r>
            <a:r>
              <a:rPr lang="uk-UA" baseline="-25000" dirty="0" err="1" smtClean="0"/>
              <a:t>res</a:t>
            </a:r>
            <a:r>
              <a:rPr lang="uk-UA" dirty="0" smtClean="0"/>
              <a:t>)=</a:t>
            </a:r>
            <a:r>
              <a:rPr lang="en-US" dirty="0" smtClean="0"/>
              <a:t>f</a:t>
            </a:r>
            <a:r>
              <a:rPr lang="uk-UA" dirty="0" smtClean="0"/>
              <a:t>(R</a:t>
            </a:r>
            <a:r>
              <a:rPr lang="en-US" baseline="-25000" dirty="0" smtClean="0"/>
              <a:t>avail</a:t>
            </a:r>
            <a:r>
              <a:rPr lang="uk-UA" dirty="0" smtClean="0"/>
              <a:t>+</a:t>
            </a:r>
            <a:r>
              <a:rPr lang="en-US" dirty="0" err="1" smtClean="0"/>
              <a:t>R</a:t>
            </a:r>
            <a:r>
              <a:rPr lang="en-US" baseline="-25000" dirty="0" err="1" smtClean="0"/>
              <a:t>inner</a:t>
            </a:r>
            <a:r>
              <a:rPr lang="uk-UA" dirty="0" smtClean="0"/>
              <a:t>)		(1)</a:t>
            </a:r>
            <a:endParaRPr lang="ru-RU" dirty="0" smtClean="0"/>
          </a:p>
          <a:p>
            <a:r>
              <a:rPr lang="en-US" dirty="0" smtClean="0"/>
              <a:t> </a:t>
            </a:r>
            <a:endParaRPr lang="ru-RU" dirty="0" smtClean="0"/>
          </a:p>
          <a:p>
            <a:r>
              <a:rPr lang="en-US" dirty="0" smtClean="0"/>
              <a:t>where RP is the resource potential of the sustainable enterprise development </a:t>
            </a:r>
            <a:r>
              <a:rPr lang="uk-UA" dirty="0" smtClean="0"/>
              <a:t>, </a:t>
            </a:r>
            <a:r>
              <a:rPr lang="en-US" dirty="0" err="1" smtClean="0"/>
              <a:t>EUR</a:t>
            </a:r>
            <a:r>
              <a:rPr lang="uk-UA" dirty="0" smtClean="0"/>
              <a:t>; R</a:t>
            </a:r>
            <a:r>
              <a:rPr lang="en-US" baseline="-25000" dirty="0" smtClean="0"/>
              <a:t>res</a:t>
            </a:r>
            <a:r>
              <a:rPr lang="en-US" dirty="0" smtClean="0"/>
              <a:t> is the reserve of the resources</a:t>
            </a:r>
            <a:r>
              <a:rPr lang="uk-UA" dirty="0" smtClean="0"/>
              <a:t>, </a:t>
            </a:r>
            <a:r>
              <a:rPr lang="en-US" dirty="0" err="1" smtClean="0"/>
              <a:t>EUR</a:t>
            </a:r>
            <a:r>
              <a:rPr lang="uk-UA" dirty="0" smtClean="0"/>
              <a:t>; R</a:t>
            </a:r>
            <a:r>
              <a:rPr lang="uk-UA" baseline="-25000" dirty="0" smtClean="0"/>
              <a:t>avail</a:t>
            </a:r>
            <a:r>
              <a:rPr lang="uk-UA" dirty="0" smtClean="0"/>
              <a:t>, R</a:t>
            </a:r>
            <a:r>
              <a:rPr lang="en-US" baseline="-25000" dirty="0" smtClean="0"/>
              <a:t>inner</a:t>
            </a:r>
            <a:r>
              <a:rPr lang="uk-UA" dirty="0" smtClean="0"/>
              <a:t>. </a:t>
            </a:r>
            <a:r>
              <a:rPr lang="en-US" dirty="0" smtClean="0"/>
              <a:t>are</a:t>
            </a:r>
            <a:r>
              <a:rPr lang="uk-UA" dirty="0" smtClean="0"/>
              <a:t>  </a:t>
            </a:r>
            <a:r>
              <a:rPr lang="en-US" dirty="0" smtClean="0"/>
              <a:t>available and inner resources of the sustainable enterprise development , respectively</a:t>
            </a:r>
            <a:r>
              <a:rPr lang="uk-UA" dirty="0" smtClean="0"/>
              <a:t>, </a:t>
            </a:r>
            <a:r>
              <a:rPr lang="en-US" dirty="0" err="1" smtClean="0"/>
              <a:t>EUR</a:t>
            </a:r>
            <a:r>
              <a:rPr lang="uk-UA" dirty="0" smtClean="0"/>
              <a:t>.</a:t>
            </a:r>
            <a:endParaRPr lang="ru-RU" dirty="0" smtClean="0"/>
          </a:p>
          <a:p>
            <a:r>
              <a:rPr lang="en-US" dirty="0" smtClean="0"/>
              <a:t> </a:t>
            </a:r>
            <a:endParaRPr lang="ru-RU"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83568" y="3717032"/>
            <a:ext cx="8229600" cy="1872208"/>
          </a:xfrm>
        </p:spPr>
        <p:txBody>
          <a:bodyPr>
            <a:noAutofit/>
          </a:bodyPr>
          <a:lstStyle/>
          <a:p>
            <a:r>
              <a:rPr lang="en-US" sz="2000" b="1" dirty="0" smtClean="0"/>
              <a:t>                                                 R</a:t>
            </a:r>
            <a:r>
              <a:rPr lang="uk-UA" sz="2000" b="1" baseline="-25000" dirty="0" err="1" smtClean="0"/>
              <a:t>res</a:t>
            </a:r>
            <a:r>
              <a:rPr lang="uk-UA" sz="2000" b="1" dirty="0" err="1" smtClean="0"/>
              <a:t>=</a:t>
            </a:r>
            <a:r>
              <a:rPr lang="uk-UA" sz="2000" b="1" dirty="0" smtClean="0"/>
              <a:t> </a:t>
            </a:r>
            <a:r>
              <a:rPr lang="en-US" sz="2000" b="1" dirty="0" smtClean="0"/>
              <a:t>f</a:t>
            </a:r>
            <a:r>
              <a:rPr lang="uk-UA" sz="2000" b="1" dirty="0" smtClean="0"/>
              <a:t>(P,І,Т,</a:t>
            </a:r>
            <a:r>
              <a:rPr lang="en-US" sz="2000" b="1" dirty="0" smtClean="0"/>
              <a:t>Q</a:t>
            </a:r>
            <a:r>
              <a:rPr lang="uk-UA" sz="2000" b="1" dirty="0" smtClean="0"/>
              <a:t>)		</a:t>
            </a:r>
            <a:r>
              <a:rPr lang="en-GB" sz="2000" b="1" dirty="0" smtClean="0"/>
              <a:t>(</a:t>
            </a:r>
            <a:r>
              <a:rPr lang="uk-UA" sz="2000" b="1" dirty="0" smtClean="0"/>
              <a:t>2)</a:t>
            </a:r>
            <a:endParaRPr lang="en-US" sz="2000" b="1" dirty="0" smtClean="0"/>
          </a:p>
          <a:p>
            <a:endParaRPr lang="ru-RU" sz="2000" b="1" dirty="0" smtClean="0"/>
          </a:p>
          <a:p>
            <a:r>
              <a:rPr lang="en-US" sz="2000" b="1" dirty="0" smtClean="0"/>
              <a:t> </a:t>
            </a:r>
            <a:endParaRPr lang="ru-RU" sz="2000" b="1" dirty="0" smtClean="0"/>
          </a:p>
          <a:p>
            <a:r>
              <a:rPr lang="en-US" sz="2000" dirty="0" smtClean="0"/>
              <a:t>where P is the price of the resource</a:t>
            </a:r>
            <a:r>
              <a:rPr lang="uk-UA" sz="2000" dirty="0" smtClean="0"/>
              <a:t>, </a:t>
            </a:r>
            <a:r>
              <a:rPr lang="en-GB" sz="2000" dirty="0" smtClean="0"/>
              <a:t>EUR</a:t>
            </a:r>
            <a:r>
              <a:rPr lang="uk-UA" sz="2000" dirty="0" smtClean="0"/>
              <a:t>/</a:t>
            </a:r>
            <a:r>
              <a:rPr lang="en-US" sz="2000" dirty="0" smtClean="0"/>
              <a:t>unit;</a:t>
            </a:r>
            <a:endParaRPr lang="ru-RU" sz="2000" dirty="0" smtClean="0"/>
          </a:p>
          <a:p>
            <a:r>
              <a:rPr lang="uk-UA" sz="2000" dirty="0" smtClean="0"/>
              <a:t>	І </a:t>
            </a:r>
            <a:r>
              <a:rPr lang="en-US" sz="2000" dirty="0" smtClean="0"/>
              <a:t>is the volume of the </a:t>
            </a:r>
            <a:r>
              <a:rPr lang="uk-UA" sz="2000" dirty="0" smtClean="0"/>
              <a:t> </a:t>
            </a:r>
            <a:r>
              <a:rPr lang="en-US" sz="2000" dirty="0" smtClean="0"/>
              <a:t>investments</a:t>
            </a:r>
            <a:r>
              <a:rPr lang="uk-UA" sz="2000" dirty="0" smtClean="0"/>
              <a:t>, </a:t>
            </a:r>
            <a:r>
              <a:rPr lang="en-GB" sz="2000" dirty="0" smtClean="0"/>
              <a:t>EUR</a:t>
            </a:r>
            <a:r>
              <a:rPr lang="uk-UA" sz="2000" dirty="0" smtClean="0"/>
              <a:t>;</a:t>
            </a:r>
            <a:endParaRPr lang="ru-RU" sz="2000" dirty="0" smtClean="0"/>
          </a:p>
          <a:p>
            <a:r>
              <a:rPr lang="uk-UA" sz="2000" dirty="0" smtClean="0"/>
              <a:t>	Т </a:t>
            </a:r>
            <a:r>
              <a:rPr lang="en-US" sz="2000" dirty="0" smtClean="0"/>
              <a:t>is the applied technology</a:t>
            </a:r>
            <a:r>
              <a:rPr lang="uk-UA" sz="2000" dirty="0" smtClean="0"/>
              <a:t>, </a:t>
            </a:r>
            <a:r>
              <a:rPr lang="en-GB" sz="2000" dirty="0" smtClean="0"/>
              <a:t>EUR</a:t>
            </a:r>
            <a:r>
              <a:rPr lang="uk-UA" sz="2000" dirty="0" smtClean="0"/>
              <a:t>;</a:t>
            </a:r>
            <a:endParaRPr lang="ru-RU" sz="2000" dirty="0" smtClean="0"/>
          </a:p>
          <a:p>
            <a:r>
              <a:rPr lang="uk-UA" sz="2000" dirty="0" smtClean="0"/>
              <a:t>	</a:t>
            </a:r>
            <a:r>
              <a:rPr lang="en-US" sz="2000" dirty="0" smtClean="0"/>
              <a:t>Q is the product</a:t>
            </a:r>
            <a:r>
              <a:rPr lang="uk-UA" sz="2000" dirty="0" smtClean="0"/>
              <a:t>, </a:t>
            </a:r>
            <a:r>
              <a:rPr lang="en-GB" sz="2000" dirty="0" smtClean="0"/>
              <a:t>EUR</a:t>
            </a:r>
            <a:r>
              <a:rPr lang="uk-UA" sz="2000" dirty="0" smtClean="0"/>
              <a:t>.</a:t>
            </a:r>
            <a:endParaRPr lang="ru-RU" sz="2000" dirty="0" smtClean="0"/>
          </a:p>
          <a:p>
            <a:endParaRPr lang="ru-RU" sz="2000" dirty="0"/>
          </a:p>
        </p:txBody>
      </p:sp>
      <p:sp>
        <p:nvSpPr>
          <p:cNvPr id="4" name="Rechteck 3"/>
          <p:cNvSpPr/>
          <p:nvPr/>
        </p:nvSpPr>
        <p:spPr>
          <a:xfrm>
            <a:off x="467544" y="1052736"/>
            <a:ext cx="7776864" cy="2031325"/>
          </a:xfrm>
          <a:prstGeom prst="rect">
            <a:avLst/>
          </a:prstGeom>
        </p:spPr>
        <p:txBody>
          <a:bodyPr wrap="square">
            <a:spAutoFit/>
          </a:bodyPr>
          <a:lstStyle/>
          <a:p>
            <a:r>
              <a:rPr lang="en-US" dirty="0" smtClean="0"/>
              <a:t>Provisioning services (production of food and water etc);</a:t>
            </a:r>
          </a:p>
          <a:p>
            <a:r>
              <a:rPr lang="en-US" dirty="0" smtClean="0"/>
              <a:t>•</a:t>
            </a:r>
          </a:p>
          <a:p>
            <a:r>
              <a:rPr lang="en-US" dirty="0" smtClean="0"/>
              <a:t>Regulating services (e.g. the control of climate and disease);</a:t>
            </a:r>
          </a:p>
          <a:p>
            <a:r>
              <a:rPr lang="en-US" dirty="0" smtClean="0"/>
              <a:t>•</a:t>
            </a:r>
          </a:p>
          <a:p>
            <a:r>
              <a:rPr lang="en-US" dirty="0" smtClean="0"/>
              <a:t>Supporting services (e.g. nutrient cycling and crop pollination); and </a:t>
            </a:r>
          </a:p>
          <a:p>
            <a:r>
              <a:rPr lang="en-US" dirty="0" smtClean="0"/>
              <a:t>•</a:t>
            </a:r>
          </a:p>
          <a:p>
            <a:r>
              <a:rPr lang="en-US" dirty="0" smtClean="0"/>
              <a:t>Cultural services (such as recreational/tourism benefits). </a:t>
            </a:r>
            <a:endParaRPr lang="en-US" dirty="0"/>
          </a:p>
        </p:txBody>
      </p:sp>
      <p:sp>
        <p:nvSpPr>
          <p:cNvPr id="5" name="Rechteck 4"/>
          <p:cNvSpPr/>
          <p:nvPr/>
        </p:nvSpPr>
        <p:spPr>
          <a:xfrm>
            <a:off x="467544" y="260648"/>
            <a:ext cx="8208912" cy="646331"/>
          </a:xfrm>
          <a:prstGeom prst="rect">
            <a:avLst/>
          </a:prstGeom>
        </p:spPr>
        <p:txBody>
          <a:bodyPr wrap="square">
            <a:spAutoFit/>
          </a:bodyPr>
          <a:lstStyle/>
          <a:p>
            <a:r>
              <a:rPr lang="en-US" dirty="0" smtClean="0"/>
              <a:t>Resources are defined broadly to be natural or anthropogenic stocks that are required for</a:t>
            </a:r>
            <a:r>
              <a:rPr lang="ru-RU" dirty="0" smtClean="0"/>
              <a:t> </a:t>
            </a:r>
            <a:r>
              <a:rPr lang="en-US" dirty="0" smtClean="0"/>
              <a:t>the creation, use and disposition of a product or service.</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16632"/>
            <a:ext cx="8517632" cy="5073427"/>
          </a:xfrm>
        </p:spPr>
        <p:txBody>
          <a:bodyPr>
            <a:noAutofit/>
          </a:bodyPr>
          <a:lstStyle/>
          <a:p>
            <a:pPr algn="just"/>
            <a:r>
              <a:rPr lang="en-US" sz="2000" b="1" dirty="0" smtClean="0"/>
              <a:t>A question arises</a:t>
            </a:r>
            <a:r>
              <a:rPr lang="uk-UA" sz="2000" b="1" dirty="0" smtClean="0"/>
              <a:t>, </a:t>
            </a:r>
            <a:r>
              <a:rPr lang="en-US" sz="2000" b="1" dirty="0" smtClean="0"/>
              <a:t>what are possible concrete manifestations of the functional relation of the sustainable enterprise development and the level of use of the resource potential of the enterprise. The most rational use can be associated with two functions that are an exponent and a logarithm. Useful application of an exponent is determined by the fact that the development of the enterprise can be accelerated when the volume of the resources increases. A special case is the utilization of limited resources with ongoing price of the use. This situation takes place when limited natural resources are utilized, especially fuel and energy ones. This type of resources is characterized by production and sales volume gain at ever-increasing prices. This fact allows   economic agents dealing with this kind of business transactions to get excess profits. At certain conditions, extensive orientation to the provided sustainable enterprise development of the economic agents can provoke growth retardation: being accompanied by growing volume of the resources used, the increase in price can determine the costs structure untenable from the viewpoint of the social value of the production. As a result, a negative attitude toward the product will be formed in the market  and the development rate will be reduced. In the limiting cases, the production will be stopped. The mentioned specific features  allow making a statement about  </a:t>
            </a:r>
            <a:r>
              <a:rPr lang="en-US" sz="2000" b="1" dirty="0" err="1" smtClean="0"/>
              <a:t>appropiate</a:t>
            </a:r>
            <a:r>
              <a:rPr lang="en-US" sz="2000" b="1" dirty="0" smtClean="0"/>
              <a:t> use of a logarithm, when describing the situation.</a:t>
            </a:r>
          </a:p>
          <a:p>
            <a:endParaRPr lang="ru-RU" sz="2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268760"/>
            <a:ext cx="8229600" cy="4525963"/>
          </a:xfrm>
        </p:spPr>
        <p:txBody>
          <a:bodyPr>
            <a:normAutofit fontScale="70000" lnSpcReduction="20000"/>
          </a:bodyPr>
          <a:lstStyle/>
          <a:p>
            <a:pPr algn="just"/>
            <a:r>
              <a:rPr lang="en-US" b="1" dirty="0" smtClean="0"/>
              <a:t>The </a:t>
            </a:r>
            <a:r>
              <a:rPr lang="en-US" b="1" dirty="0" err="1" smtClean="0"/>
              <a:t>assesssment</a:t>
            </a:r>
            <a:r>
              <a:rPr lang="en-US" b="1" dirty="0" smtClean="0"/>
              <a:t> of the sustainable enterprise development potential can be made by evaluation of the rate of the function response to the argument variation in the form:</a:t>
            </a:r>
          </a:p>
          <a:p>
            <a:pPr algn="just"/>
            <a:r>
              <a:rPr lang="en-US" b="1" dirty="0" smtClean="0"/>
              <a:t> </a:t>
            </a:r>
          </a:p>
          <a:p>
            <a:pPr algn="ctr"/>
            <a:r>
              <a:rPr lang="en-US" b="1" dirty="0" err="1" smtClean="0">
                <a:solidFill>
                  <a:srgbClr val="FF0000"/>
                </a:solidFill>
              </a:rPr>
              <a:t>RPD</a:t>
            </a:r>
            <a:r>
              <a:rPr lang="en-US" b="1" dirty="0" smtClean="0">
                <a:solidFill>
                  <a:srgbClr val="FF0000"/>
                </a:solidFill>
              </a:rPr>
              <a:t>=RP'=f'(</a:t>
            </a:r>
            <a:r>
              <a:rPr lang="en-US" b="1" dirty="0" err="1" smtClean="0">
                <a:solidFill>
                  <a:srgbClr val="FF0000"/>
                </a:solidFill>
              </a:rPr>
              <a:t>R</a:t>
            </a:r>
            <a:r>
              <a:rPr lang="en-US" b="1" baseline="-25000" dirty="0" err="1" smtClean="0">
                <a:solidFill>
                  <a:srgbClr val="FF0000"/>
                </a:solidFill>
              </a:rPr>
              <a:t>res</a:t>
            </a:r>
            <a:r>
              <a:rPr lang="en-US" b="1" dirty="0" smtClean="0">
                <a:solidFill>
                  <a:srgbClr val="FF0000"/>
                </a:solidFill>
              </a:rPr>
              <a:t>)	</a:t>
            </a:r>
            <a:r>
              <a:rPr lang="en-US" b="1" dirty="0" smtClean="0"/>
              <a:t>	(3)</a:t>
            </a:r>
          </a:p>
          <a:p>
            <a:pPr algn="just"/>
            <a:r>
              <a:rPr lang="en-US" b="1" dirty="0" smtClean="0"/>
              <a:t> </a:t>
            </a:r>
          </a:p>
          <a:p>
            <a:pPr algn="just"/>
            <a:r>
              <a:rPr lang="en-US" b="1" dirty="0" smtClean="0"/>
              <a:t>where </a:t>
            </a:r>
            <a:r>
              <a:rPr lang="en-US" b="1" dirty="0" err="1" smtClean="0"/>
              <a:t>RPD</a:t>
            </a:r>
            <a:r>
              <a:rPr lang="en-US" b="1" dirty="0" smtClean="0"/>
              <a:t> is the dimensionless assessment of the resource potential of the sustainable enterprise development;</a:t>
            </a:r>
          </a:p>
          <a:p>
            <a:pPr algn="just"/>
            <a:r>
              <a:rPr lang="en-US" b="1" dirty="0" smtClean="0"/>
              <a:t>RP' is the </a:t>
            </a:r>
            <a:r>
              <a:rPr lang="en-US" b="1" dirty="0" smtClean="0">
                <a:solidFill>
                  <a:srgbClr val="FF0000"/>
                </a:solidFill>
              </a:rPr>
              <a:t>first derivative </a:t>
            </a:r>
            <a:r>
              <a:rPr lang="en-US" b="1" dirty="0" smtClean="0"/>
              <a:t>of the resource potential function that represents the rate of the changes of the financial and economic standing of the sustainable enterprise development.</a:t>
            </a:r>
          </a:p>
          <a:p>
            <a:pPr algn="just"/>
            <a:endParaRPr lang="en-US" b="1" dirty="0" smtClean="0"/>
          </a:p>
          <a:p>
            <a:pPr algn="just"/>
            <a:endParaRPr lang="en-US" b="1" dirty="0" smtClean="0"/>
          </a:p>
          <a:p>
            <a:pPr algn="just"/>
            <a:r>
              <a:rPr lang="en-US" b="1" dirty="0" smtClean="0"/>
              <a:t>The revealed dependence is illustrated in </a:t>
            </a:r>
            <a:r>
              <a:rPr lang="en-US" b="1" dirty="0" err="1" smtClean="0"/>
              <a:t>Fig.1</a:t>
            </a:r>
            <a:r>
              <a:rPr lang="en-US" b="1" dirty="0" smtClean="0"/>
              <a:t>.</a:t>
            </a:r>
          </a:p>
          <a:p>
            <a:endParaRPr lang="en-US"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200" dirty="0" smtClean="0"/>
              <a:t>As businesses are formulating their sustainability strategies they are asking the following questions:</a:t>
            </a:r>
            <a:br>
              <a:rPr lang="en-US" sz="3200" dirty="0" smtClean="0"/>
            </a:br>
            <a:endParaRPr lang="ru-RU" sz="3200" dirty="0"/>
          </a:p>
        </p:txBody>
      </p:sp>
      <p:sp>
        <p:nvSpPr>
          <p:cNvPr id="3" name="Содержимое 2"/>
          <p:cNvSpPr>
            <a:spLocks noGrp="1"/>
          </p:cNvSpPr>
          <p:nvPr>
            <p:ph idx="1"/>
          </p:nvPr>
        </p:nvSpPr>
        <p:spPr/>
        <p:txBody>
          <a:bodyPr>
            <a:normAutofit fontScale="55000" lnSpcReduction="20000"/>
          </a:bodyPr>
          <a:lstStyle/>
          <a:p>
            <a:r>
              <a:rPr lang="en-US" dirty="0" smtClean="0"/>
              <a:t> How green and sustainable can a given </a:t>
            </a:r>
            <a:r>
              <a:rPr lang="en-US" b="1" dirty="0" smtClean="0">
                <a:solidFill>
                  <a:srgbClr val="FF0000"/>
                </a:solidFill>
              </a:rPr>
              <a:t>business operation or process be</a:t>
            </a:r>
            <a:r>
              <a:rPr lang="en-US" dirty="0" smtClean="0"/>
              <a:t>? What </a:t>
            </a:r>
            <a:r>
              <a:rPr lang="en-US" b="1" dirty="0" smtClean="0">
                <a:solidFill>
                  <a:srgbClr val="FF0000"/>
                </a:solidFill>
              </a:rPr>
              <a:t>opportunities</a:t>
            </a:r>
            <a:r>
              <a:rPr lang="en-US" dirty="0" smtClean="0"/>
              <a:t> exist for efficiency improvements or risk elimination so that the business process is green and sustainable?</a:t>
            </a:r>
          </a:p>
          <a:p>
            <a:r>
              <a:rPr lang="en-US" dirty="0" smtClean="0"/>
              <a:t> What environmental regulations must an enterprise comply with? Are there any </a:t>
            </a:r>
            <a:r>
              <a:rPr lang="en-US" b="1" dirty="0" smtClean="0">
                <a:solidFill>
                  <a:srgbClr val="FF0000"/>
                </a:solidFill>
              </a:rPr>
              <a:t>incentives</a:t>
            </a:r>
            <a:r>
              <a:rPr lang="en-US" dirty="0" smtClean="0"/>
              <a:t>, financial or otherwise, available for compliance?</a:t>
            </a:r>
          </a:p>
          <a:p>
            <a:r>
              <a:rPr lang="en-US" dirty="0" smtClean="0"/>
              <a:t> How green can a building or a facility be? What </a:t>
            </a:r>
            <a:r>
              <a:rPr lang="en-US" b="1" dirty="0" smtClean="0">
                <a:solidFill>
                  <a:srgbClr val="FF0000"/>
                </a:solidFill>
              </a:rPr>
              <a:t>incentives</a:t>
            </a:r>
            <a:r>
              <a:rPr lang="en-US" dirty="0" smtClean="0">
                <a:solidFill>
                  <a:srgbClr val="FF0000"/>
                </a:solidFill>
              </a:rPr>
              <a:t> </a:t>
            </a:r>
            <a:r>
              <a:rPr lang="en-US" dirty="0" smtClean="0"/>
              <a:t>might be available if a building or facility becomes more green and sustainable?</a:t>
            </a:r>
          </a:p>
          <a:p>
            <a:r>
              <a:rPr lang="en-US" dirty="0" smtClean="0"/>
              <a:t> Are our procurement and supply chain processes </a:t>
            </a:r>
            <a:r>
              <a:rPr lang="en-US" b="1" dirty="0" smtClean="0">
                <a:solidFill>
                  <a:srgbClr val="FF0000"/>
                </a:solidFill>
              </a:rPr>
              <a:t>sustainable and profitable</a:t>
            </a:r>
            <a:r>
              <a:rPr lang="en-US" dirty="0" smtClean="0"/>
              <a:t>?</a:t>
            </a:r>
          </a:p>
          <a:p>
            <a:r>
              <a:rPr lang="en-US" dirty="0" smtClean="0"/>
              <a:t> How much data or information may be </a:t>
            </a:r>
            <a:r>
              <a:rPr lang="en-US" b="1" dirty="0" smtClean="0">
                <a:solidFill>
                  <a:srgbClr val="FF0000"/>
                </a:solidFill>
              </a:rPr>
              <a:t>redundant</a:t>
            </a:r>
            <a:r>
              <a:rPr lang="en-US" dirty="0" smtClean="0"/>
              <a:t>? Will elimination of redundant data reduce storage requirements and provide better efficiency of a data center?</a:t>
            </a:r>
          </a:p>
          <a:p>
            <a:r>
              <a:rPr lang="en-US" dirty="0" smtClean="0"/>
              <a:t> What </a:t>
            </a:r>
            <a:r>
              <a:rPr lang="en-US" b="1" dirty="0" smtClean="0">
                <a:solidFill>
                  <a:srgbClr val="FF0000"/>
                </a:solidFill>
              </a:rPr>
              <a:t>standards</a:t>
            </a:r>
            <a:r>
              <a:rPr lang="en-US" dirty="0" smtClean="0"/>
              <a:t> exist — or might be in development — that allow an organization to measure, monitor, and report on its levels of green and sustainability?</a:t>
            </a:r>
          </a:p>
          <a:p>
            <a:r>
              <a:rPr lang="en-US" dirty="0" smtClean="0"/>
              <a:t> How can we get investment? The bottom line is: “</a:t>
            </a:r>
            <a:r>
              <a:rPr lang="en-US" b="1" dirty="0" smtClean="0">
                <a:solidFill>
                  <a:srgbClr val="FF0000"/>
                </a:solidFill>
              </a:rPr>
              <a:t>Can we cash in on some aspects of our greenness and sustainability?</a:t>
            </a:r>
            <a:r>
              <a:rPr lang="en-US" dirty="0" smtClean="0"/>
              <a:t>”</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2000" b="1" dirty="0" err="1" smtClean="0"/>
              <a:t>Fig</a:t>
            </a:r>
            <a:r>
              <a:rPr lang="uk-UA" sz="2000" b="1" dirty="0" smtClean="0"/>
              <a:t>. 1 </a:t>
            </a:r>
            <a:r>
              <a:rPr lang="uk-UA" sz="2000" b="1" dirty="0" err="1" smtClean="0"/>
              <a:t>Variants</a:t>
            </a:r>
            <a:r>
              <a:rPr lang="uk-UA" sz="2000" b="1" dirty="0" smtClean="0"/>
              <a:t> </a:t>
            </a:r>
            <a:r>
              <a:rPr lang="uk-UA" sz="2000" b="1" dirty="0" err="1" smtClean="0"/>
              <a:t>of</a:t>
            </a:r>
            <a:r>
              <a:rPr lang="uk-UA" sz="2000" b="1" dirty="0" smtClean="0"/>
              <a:t> </a:t>
            </a:r>
            <a:r>
              <a:rPr lang="uk-UA" sz="2000" b="1" dirty="0" err="1" smtClean="0"/>
              <a:t>the</a:t>
            </a:r>
            <a:r>
              <a:rPr lang="uk-UA" sz="2000" b="1" dirty="0" smtClean="0"/>
              <a:t> </a:t>
            </a:r>
            <a:r>
              <a:rPr lang="uk-UA" sz="2000" b="1" dirty="0" err="1" smtClean="0"/>
              <a:t>formation</a:t>
            </a:r>
            <a:r>
              <a:rPr lang="uk-UA" sz="2000" b="1" dirty="0" smtClean="0"/>
              <a:t> </a:t>
            </a:r>
            <a:r>
              <a:rPr lang="uk-UA" sz="2000" b="1" dirty="0" err="1" smtClean="0"/>
              <a:t>of</a:t>
            </a:r>
            <a:r>
              <a:rPr lang="uk-UA" sz="2000" b="1" dirty="0" smtClean="0"/>
              <a:t> </a:t>
            </a:r>
            <a:r>
              <a:rPr lang="uk-UA" sz="2000" b="1" dirty="0" err="1" smtClean="0"/>
              <a:t>the</a:t>
            </a:r>
            <a:r>
              <a:rPr lang="uk-UA" sz="2000" b="1" dirty="0" smtClean="0"/>
              <a:t> </a:t>
            </a:r>
            <a:r>
              <a:rPr lang="uk-UA" sz="2000" b="1" dirty="0" err="1" smtClean="0"/>
              <a:t>assessment</a:t>
            </a:r>
            <a:r>
              <a:rPr lang="uk-UA" sz="2000" b="1" dirty="0" smtClean="0"/>
              <a:t> </a:t>
            </a:r>
            <a:r>
              <a:rPr lang="uk-UA" sz="2000" b="1" dirty="0" err="1" smtClean="0"/>
              <a:t>of</a:t>
            </a:r>
            <a:r>
              <a:rPr lang="uk-UA" sz="2000" b="1" dirty="0" smtClean="0"/>
              <a:t> </a:t>
            </a:r>
            <a:r>
              <a:rPr lang="uk-UA" sz="2000" b="1" dirty="0" err="1" smtClean="0"/>
              <a:t>the</a:t>
            </a:r>
            <a:r>
              <a:rPr lang="uk-UA" sz="2000" b="1" dirty="0" smtClean="0"/>
              <a:t> </a:t>
            </a:r>
            <a:r>
              <a:rPr lang="uk-UA" sz="2000" b="1" dirty="0" err="1" smtClean="0"/>
              <a:t>resource</a:t>
            </a:r>
            <a:r>
              <a:rPr lang="uk-UA" sz="2000" b="1" dirty="0" smtClean="0"/>
              <a:t> </a:t>
            </a:r>
            <a:r>
              <a:rPr lang="uk-UA" sz="2000" b="1" dirty="0" err="1" smtClean="0"/>
              <a:t>potential</a:t>
            </a:r>
            <a:r>
              <a:rPr lang="uk-UA" sz="2000" b="1" dirty="0" smtClean="0"/>
              <a:t> </a:t>
            </a:r>
            <a:r>
              <a:rPr lang="uk-UA" sz="2000" b="1" dirty="0" err="1" smtClean="0"/>
              <a:t>of</a:t>
            </a:r>
            <a:r>
              <a:rPr lang="uk-UA" sz="2000" b="1" dirty="0" smtClean="0"/>
              <a:t> </a:t>
            </a:r>
            <a:r>
              <a:rPr lang="uk-UA" sz="2000" b="1" dirty="0" err="1" smtClean="0"/>
              <a:t>the</a:t>
            </a:r>
            <a:r>
              <a:rPr lang="uk-UA" sz="2000" b="1" dirty="0" smtClean="0"/>
              <a:t> </a:t>
            </a:r>
            <a:r>
              <a:rPr lang="en-US" sz="2000" b="1" dirty="0" smtClean="0"/>
              <a:t>sustainable </a:t>
            </a:r>
            <a:r>
              <a:rPr lang="uk-UA" sz="2000" b="1" dirty="0" err="1" smtClean="0"/>
              <a:t>enterprise</a:t>
            </a:r>
            <a:r>
              <a:rPr lang="uk-UA" sz="2000" b="1" dirty="0" smtClean="0"/>
              <a:t> </a:t>
            </a:r>
            <a:r>
              <a:rPr lang="uk-UA" sz="2000" b="1" dirty="0" err="1" smtClean="0"/>
              <a:t>development</a:t>
            </a:r>
            <a:r>
              <a:rPr lang="uk-UA" sz="2000" b="1" dirty="0" smtClean="0"/>
              <a:t>  </a:t>
            </a:r>
            <a:r>
              <a:rPr lang="ru-RU" sz="2000" b="1" dirty="0" smtClean="0"/>
              <a:t/>
            </a:r>
            <a:br>
              <a:rPr lang="ru-RU" sz="2000" b="1" dirty="0" smtClean="0"/>
            </a:br>
            <a:endParaRPr lang="ru-RU" sz="2000" b="1" dirty="0"/>
          </a:p>
        </p:txBody>
      </p:sp>
      <p:sp>
        <p:nvSpPr>
          <p:cNvPr id="3" name="Содержимое 2"/>
          <p:cNvSpPr>
            <a:spLocks noGrp="1"/>
          </p:cNvSpPr>
          <p:nvPr>
            <p:ph idx="1"/>
          </p:nvPr>
        </p:nvSpPr>
        <p:spPr/>
        <p:txBody>
          <a:bodyPr/>
          <a:lstStyle/>
          <a:p>
            <a:endParaRPr lang="ru-RU" dirty="0"/>
          </a:p>
        </p:txBody>
      </p:sp>
      <p:pic>
        <p:nvPicPr>
          <p:cNvPr id="22531" name="Picture 3"/>
          <p:cNvPicPr>
            <a:picLocks noChangeAspect="1" noChangeArrowheads="1"/>
          </p:cNvPicPr>
          <p:nvPr/>
        </p:nvPicPr>
        <p:blipFill>
          <a:blip r:embed="rId2" cstate="print"/>
          <a:srcRect/>
          <a:stretch>
            <a:fillRect/>
          </a:stretch>
        </p:blipFill>
        <p:spPr bwMode="auto">
          <a:xfrm>
            <a:off x="323528" y="1772816"/>
            <a:ext cx="8343900" cy="42672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672"/>
            <a:ext cx="8229600" cy="5649491"/>
          </a:xfrm>
        </p:spPr>
        <p:txBody>
          <a:bodyPr>
            <a:normAutofit fontScale="85000" lnSpcReduction="10000"/>
          </a:bodyPr>
          <a:lstStyle/>
          <a:p>
            <a:r>
              <a:rPr lang="uk-UA" dirty="0" err="1" smtClean="0"/>
              <a:t>Graphical</a:t>
            </a:r>
            <a:r>
              <a:rPr lang="uk-UA" dirty="0" smtClean="0"/>
              <a:t> </a:t>
            </a:r>
            <a:r>
              <a:rPr lang="uk-UA" dirty="0" err="1" smtClean="0"/>
              <a:t>presentation</a:t>
            </a:r>
            <a:r>
              <a:rPr lang="uk-UA" dirty="0" smtClean="0"/>
              <a:t> </a:t>
            </a:r>
            <a:r>
              <a:rPr lang="uk-UA" dirty="0" err="1" smtClean="0"/>
              <a:t>of</a:t>
            </a:r>
            <a:r>
              <a:rPr lang="uk-UA" dirty="0" smtClean="0"/>
              <a:t> </a:t>
            </a:r>
            <a:r>
              <a:rPr lang="uk-UA" dirty="0" err="1" smtClean="0"/>
              <a:t>the</a:t>
            </a:r>
            <a:r>
              <a:rPr lang="uk-UA" dirty="0" smtClean="0"/>
              <a:t> </a:t>
            </a:r>
            <a:r>
              <a:rPr lang="uk-UA" dirty="0" err="1" smtClean="0"/>
              <a:t>procedure</a:t>
            </a:r>
            <a:r>
              <a:rPr lang="uk-UA" dirty="0" smtClean="0"/>
              <a:t> </a:t>
            </a:r>
            <a:r>
              <a:rPr lang="uk-UA" dirty="0" err="1" smtClean="0"/>
              <a:t>of</a:t>
            </a:r>
            <a:r>
              <a:rPr lang="uk-UA" dirty="0" smtClean="0"/>
              <a:t> </a:t>
            </a:r>
            <a:r>
              <a:rPr lang="uk-UA" dirty="0" err="1" smtClean="0"/>
              <a:t>assessment</a:t>
            </a:r>
            <a:r>
              <a:rPr lang="uk-UA" dirty="0" smtClean="0"/>
              <a:t> </a:t>
            </a:r>
            <a:r>
              <a:rPr lang="uk-UA" dirty="0" err="1" smtClean="0"/>
              <a:t>of</a:t>
            </a:r>
            <a:r>
              <a:rPr lang="uk-UA" dirty="0" smtClean="0"/>
              <a:t> </a:t>
            </a:r>
            <a:r>
              <a:rPr lang="uk-UA" dirty="0" err="1" smtClean="0"/>
              <a:t>the</a:t>
            </a:r>
            <a:r>
              <a:rPr lang="uk-UA" dirty="0" smtClean="0"/>
              <a:t> </a:t>
            </a:r>
            <a:r>
              <a:rPr lang="uk-UA" dirty="0" err="1" smtClean="0"/>
              <a:t>resource</a:t>
            </a:r>
            <a:r>
              <a:rPr lang="uk-UA" dirty="0" smtClean="0"/>
              <a:t> </a:t>
            </a:r>
            <a:r>
              <a:rPr lang="uk-UA" dirty="0" err="1" smtClean="0"/>
              <a:t>potential</a:t>
            </a:r>
            <a:r>
              <a:rPr lang="uk-UA" dirty="0" smtClean="0"/>
              <a:t> </a:t>
            </a:r>
            <a:r>
              <a:rPr lang="uk-UA" dirty="0" err="1" smtClean="0"/>
              <a:t>of</a:t>
            </a:r>
            <a:r>
              <a:rPr lang="uk-UA" dirty="0" smtClean="0"/>
              <a:t> </a:t>
            </a:r>
            <a:r>
              <a:rPr lang="uk-UA" dirty="0" err="1" smtClean="0"/>
              <a:t>the</a:t>
            </a:r>
            <a:r>
              <a:rPr lang="uk-UA" dirty="0" smtClean="0"/>
              <a:t> </a:t>
            </a:r>
            <a:r>
              <a:rPr lang="uk-UA" dirty="0" err="1" smtClean="0"/>
              <a:t>enterprise</a:t>
            </a:r>
            <a:r>
              <a:rPr lang="uk-UA" dirty="0" smtClean="0"/>
              <a:t> </a:t>
            </a:r>
            <a:r>
              <a:rPr lang="uk-UA" dirty="0" err="1" smtClean="0"/>
              <a:t>development</a:t>
            </a:r>
            <a:r>
              <a:rPr lang="uk-UA" dirty="0" smtClean="0"/>
              <a:t> </a:t>
            </a:r>
            <a:r>
              <a:rPr lang="uk-UA" dirty="0" err="1" smtClean="0"/>
              <a:t>allows</a:t>
            </a:r>
            <a:r>
              <a:rPr lang="uk-UA" dirty="0" smtClean="0"/>
              <a:t> </a:t>
            </a:r>
            <a:r>
              <a:rPr lang="uk-UA" dirty="0" err="1" smtClean="0"/>
              <a:t>establishing</a:t>
            </a:r>
            <a:r>
              <a:rPr lang="uk-UA" dirty="0" smtClean="0"/>
              <a:t> </a:t>
            </a:r>
            <a:r>
              <a:rPr lang="uk-UA" dirty="0" err="1" smtClean="0"/>
              <a:t>of</a:t>
            </a:r>
            <a:r>
              <a:rPr lang="uk-UA" dirty="0" smtClean="0"/>
              <a:t> </a:t>
            </a:r>
            <a:r>
              <a:rPr lang="uk-UA" dirty="0" err="1" smtClean="0"/>
              <a:t>an</a:t>
            </a:r>
            <a:r>
              <a:rPr lang="uk-UA" dirty="0" smtClean="0"/>
              <a:t> </a:t>
            </a:r>
            <a:r>
              <a:rPr lang="uk-UA" dirty="0" err="1" smtClean="0"/>
              <a:t>explicit</a:t>
            </a:r>
            <a:r>
              <a:rPr lang="uk-UA" dirty="0" smtClean="0"/>
              <a:t> </a:t>
            </a:r>
            <a:r>
              <a:rPr lang="uk-UA" dirty="0" err="1" smtClean="0"/>
              <a:t>quantitative</a:t>
            </a:r>
            <a:r>
              <a:rPr lang="uk-UA" dirty="0" smtClean="0"/>
              <a:t> </a:t>
            </a:r>
            <a:r>
              <a:rPr lang="uk-UA" dirty="0" err="1" smtClean="0"/>
              <a:t>relation</a:t>
            </a:r>
            <a:r>
              <a:rPr lang="uk-UA" dirty="0" smtClean="0"/>
              <a:t> </a:t>
            </a:r>
            <a:r>
              <a:rPr lang="uk-UA" dirty="0" err="1" smtClean="0"/>
              <a:t>between</a:t>
            </a:r>
            <a:r>
              <a:rPr lang="uk-UA" dirty="0" smtClean="0"/>
              <a:t> </a:t>
            </a:r>
            <a:r>
              <a:rPr lang="uk-UA" dirty="0" err="1" smtClean="0"/>
              <a:t>the</a:t>
            </a:r>
            <a:r>
              <a:rPr lang="uk-UA" dirty="0" smtClean="0"/>
              <a:t> </a:t>
            </a:r>
            <a:r>
              <a:rPr lang="uk-UA" dirty="0" err="1" smtClean="0"/>
              <a:t>volume</a:t>
            </a:r>
            <a:r>
              <a:rPr lang="uk-UA" dirty="0" smtClean="0"/>
              <a:t> </a:t>
            </a:r>
            <a:r>
              <a:rPr lang="uk-UA" dirty="0" err="1" smtClean="0"/>
              <a:t>of</a:t>
            </a:r>
            <a:r>
              <a:rPr lang="uk-UA" dirty="0" smtClean="0"/>
              <a:t> </a:t>
            </a:r>
            <a:r>
              <a:rPr lang="uk-UA" dirty="0" err="1" smtClean="0"/>
              <a:t>the</a:t>
            </a:r>
            <a:r>
              <a:rPr lang="uk-UA" dirty="0" smtClean="0"/>
              <a:t>  </a:t>
            </a:r>
            <a:r>
              <a:rPr lang="uk-UA" dirty="0" err="1" smtClean="0"/>
              <a:t>resources</a:t>
            </a:r>
            <a:r>
              <a:rPr lang="uk-UA" dirty="0" smtClean="0"/>
              <a:t> </a:t>
            </a:r>
            <a:r>
              <a:rPr lang="uk-UA" dirty="0" err="1" smtClean="0"/>
              <a:t>attracted</a:t>
            </a:r>
            <a:r>
              <a:rPr lang="uk-UA" dirty="0" smtClean="0"/>
              <a:t> </a:t>
            </a:r>
            <a:r>
              <a:rPr lang="uk-UA" dirty="0" err="1" smtClean="0"/>
              <a:t>and</a:t>
            </a:r>
            <a:r>
              <a:rPr lang="uk-UA" dirty="0" smtClean="0"/>
              <a:t> </a:t>
            </a:r>
            <a:r>
              <a:rPr lang="uk-UA" dirty="0" err="1" smtClean="0"/>
              <a:t>the</a:t>
            </a:r>
            <a:r>
              <a:rPr lang="uk-UA" dirty="0" smtClean="0"/>
              <a:t> </a:t>
            </a:r>
            <a:r>
              <a:rPr lang="uk-UA" dirty="0" err="1" smtClean="0"/>
              <a:t>resource</a:t>
            </a:r>
            <a:r>
              <a:rPr lang="uk-UA" dirty="0" smtClean="0"/>
              <a:t> </a:t>
            </a:r>
            <a:r>
              <a:rPr lang="uk-UA" dirty="0" err="1" smtClean="0"/>
              <a:t>potential</a:t>
            </a:r>
            <a:r>
              <a:rPr lang="uk-UA" dirty="0" smtClean="0"/>
              <a:t> </a:t>
            </a:r>
            <a:r>
              <a:rPr lang="uk-UA" dirty="0" err="1" smtClean="0"/>
              <a:t>of</a:t>
            </a:r>
            <a:r>
              <a:rPr lang="uk-UA" dirty="0" smtClean="0"/>
              <a:t> </a:t>
            </a:r>
            <a:r>
              <a:rPr lang="uk-UA" dirty="0" err="1" smtClean="0"/>
              <a:t>development</a:t>
            </a:r>
            <a:r>
              <a:rPr lang="uk-UA" dirty="0" smtClean="0"/>
              <a:t>. </a:t>
            </a:r>
            <a:r>
              <a:rPr lang="uk-UA" dirty="0" err="1" smtClean="0"/>
              <a:t>The</a:t>
            </a:r>
            <a:r>
              <a:rPr lang="uk-UA" dirty="0" smtClean="0"/>
              <a:t> </a:t>
            </a:r>
            <a:r>
              <a:rPr lang="uk-UA" dirty="0" err="1" smtClean="0"/>
              <a:t>last</a:t>
            </a:r>
            <a:r>
              <a:rPr lang="uk-UA" dirty="0" smtClean="0"/>
              <a:t> </a:t>
            </a:r>
            <a:r>
              <a:rPr lang="uk-UA" dirty="0" err="1" smtClean="0"/>
              <a:t>parameter</a:t>
            </a:r>
            <a:r>
              <a:rPr lang="uk-UA" dirty="0" smtClean="0"/>
              <a:t> </a:t>
            </a:r>
            <a:r>
              <a:rPr lang="uk-UA" dirty="0" err="1" smtClean="0"/>
              <a:t>is</a:t>
            </a:r>
            <a:r>
              <a:rPr lang="uk-UA" dirty="0" smtClean="0"/>
              <a:t> </a:t>
            </a:r>
            <a:r>
              <a:rPr lang="uk-UA" dirty="0" err="1" smtClean="0"/>
              <a:t>recommended</a:t>
            </a:r>
            <a:r>
              <a:rPr lang="uk-UA" dirty="0" smtClean="0"/>
              <a:t> </a:t>
            </a:r>
            <a:r>
              <a:rPr lang="uk-UA" dirty="0" err="1" smtClean="0"/>
              <a:t>to</a:t>
            </a:r>
            <a:r>
              <a:rPr lang="uk-UA" dirty="0" smtClean="0"/>
              <a:t> </a:t>
            </a:r>
            <a:r>
              <a:rPr lang="uk-UA" dirty="0" err="1" smtClean="0"/>
              <a:t>be</a:t>
            </a:r>
            <a:r>
              <a:rPr lang="uk-UA" dirty="0" smtClean="0"/>
              <a:t> </a:t>
            </a:r>
            <a:r>
              <a:rPr lang="uk-UA" dirty="0" err="1" smtClean="0"/>
              <a:t>measured</a:t>
            </a:r>
            <a:r>
              <a:rPr lang="uk-UA" dirty="0" smtClean="0"/>
              <a:t> </a:t>
            </a:r>
            <a:r>
              <a:rPr lang="uk-UA" dirty="0" err="1" smtClean="0"/>
              <a:t>according</a:t>
            </a:r>
            <a:r>
              <a:rPr lang="uk-UA" dirty="0" smtClean="0"/>
              <a:t> </a:t>
            </a:r>
            <a:r>
              <a:rPr lang="uk-UA" dirty="0" err="1" smtClean="0"/>
              <a:t>to</a:t>
            </a:r>
            <a:r>
              <a:rPr lang="uk-UA" dirty="0" smtClean="0"/>
              <a:t> </a:t>
            </a:r>
            <a:r>
              <a:rPr lang="uk-UA" dirty="0" err="1" smtClean="0"/>
              <a:t>the</a:t>
            </a:r>
            <a:r>
              <a:rPr lang="uk-UA" dirty="0" smtClean="0"/>
              <a:t> </a:t>
            </a:r>
            <a:r>
              <a:rPr lang="uk-UA" dirty="0" err="1" smtClean="0"/>
              <a:t>cost</a:t>
            </a:r>
            <a:r>
              <a:rPr lang="uk-UA" dirty="0" smtClean="0"/>
              <a:t> </a:t>
            </a:r>
            <a:r>
              <a:rPr lang="uk-UA" dirty="0" err="1" smtClean="0"/>
              <a:t>characteristic</a:t>
            </a:r>
            <a:r>
              <a:rPr lang="uk-UA" dirty="0" smtClean="0"/>
              <a:t> </a:t>
            </a:r>
            <a:r>
              <a:rPr lang="uk-UA" dirty="0" err="1" smtClean="0"/>
              <a:t>of</a:t>
            </a:r>
            <a:r>
              <a:rPr lang="uk-UA" dirty="0" smtClean="0"/>
              <a:t> </a:t>
            </a:r>
            <a:r>
              <a:rPr lang="uk-UA" dirty="0" err="1" smtClean="0"/>
              <a:t>the</a:t>
            </a:r>
            <a:r>
              <a:rPr lang="uk-UA" dirty="0" smtClean="0"/>
              <a:t> </a:t>
            </a:r>
            <a:r>
              <a:rPr lang="uk-UA" dirty="0" err="1" smtClean="0"/>
              <a:t>resources</a:t>
            </a:r>
            <a:r>
              <a:rPr lang="uk-UA" dirty="0" smtClean="0"/>
              <a:t> </a:t>
            </a:r>
            <a:r>
              <a:rPr lang="uk-UA" dirty="0" err="1" smtClean="0"/>
              <a:t>introduced</a:t>
            </a:r>
            <a:r>
              <a:rPr lang="uk-UA" dirty="0" smtClean="0"/>
              <a:t> </a:t>
            </a:r>
            <a:r>
              <a:rPr lang="uk-UA" dirty="0" err="1" smtClean="0"/>
              <a:t>into</a:t>
            </a:r>
            <a:r>
              <a:rPr lang="uk-UA" dirty="0" smtClean="0"/>
              <a:t> </a:t>
            </a:r>
            <a:r>
              <a:rPr lang="uk-UA" dirty="0" err="1" smtClean="0"/>
              <a:t>commerce</a:t>
            </a:r>
            <a:r>
              <a:rPr lang="uk-UA" dirty="0" smtClean="0"/>
              <a:t> </a:t>
            </a:r>
            <a:r>
              <a:rPr lang="uk-UA" dirty="0" err="1" smtClean="0"/>
              <a:t>and</a:t>
            </a:r>
            <a:r>
              <a:rPr lang="uk-UA" dirty="0" smtClean="0"/>
              <a:t> </a:t>
            </a:r>
            <a:r>
              <a:rPr lang="uk-UA" dirty="0" err="1" smtClean="0"/>
              <a:t>the</a:t>
            </a:r>
            <a:r>
              <a:rPr lang="uk-UA" dirty="0" smtClean="0"/>
              <a:t> </a:t>
            </a:r>
            <a:r>
              <a:rPr lang="uk-UA" dirty="0" err="1" smtClean="0"/>
              <a:t>assessment</a:t>
            </a:r>
            <a:r>
              <a:rPr lang="uk-UA" dirty="0" smtClean="0"/>
              <a:t> </a:t>
            </a:r>
            <a:r>
              <a:rPr lang="uk-UA" dirty="0" err="1" smtClean="0"/>
              <a:t>of</a:t>
            </a:r>
            <a:r>
              <a:rPr lang="uk-UA" dirty="0" smtClean="0"/>
              <a:t> </a:t>
            </a:r>
            <a:r>
              <a:rPr lang="uk-UA" dirty="0" err="1" smtClean="0"/>
              <a:t>the</a:t>
            </a:r>
            <a:r>
              <a:rPr lang="uk-UA" dirty="0" smtClean="0"/>
              <a:t> </a:t>
            </a:r>
            <a:r>
              <a:rPr lang="uk-UA" dirty="0" err="1" smtClean="0"/>
              <a:t>resource</a:t>
            </a:r>
            <a:r>
              <a:rPr lang="uk-UA" dirty="0" smtClean="0"/>
              <a:t> </a:t>
            </a:r>
            <a:r>
              <a:rPr lang="uk-UA" dirty="0" err="1" smtClean="0"/>
              <a:t>potential</a:t>
            </a:r>
            <a:r>
              <a:rPr lang="uk-UA" dirty="0" smtClean="0"/>
              <a:t> </a:t>
            </a:r>
            <a:r>
              <a:rPr lang="uk-UA" dirty="0" err="1" smtClean="0"/>
              <a:t>of</a:t>
            </a:r>
            <a:r>
              <a:rPr lang="uk-UA" dirty="0" smtClean="0"/>
              <a:t> </a:t>
            </a:r>
            <a:r>
              <a:rPr lang="uk-UA" dirty="0" err="1" smtClean="0"/>
              <a:t>development</a:t>
            </a:r>
            <a:r>
              <a:rPr lang="uk-UA" dirty="0" smtClean="0"/>
              <a:t>. </a:t>
            </a:r>
            <a:r>
              <a:rPr lang="uk-UA" dirty="0" err="1" smtClean="0"/>
              <a:t>Application</a:t>
            </a:r>
            <a:r>
              <a:rPr lang="uk-UA" dirty="0" smtClean="0"/>
              <a:t> </a:t>
            </a:r>
            <a:r>
              <a:rPr lang="uk-UA" dirty="0" err="1" smtClean="0"/>
              <a:t>of</a:t>
            </a:r>
            <a:r>
              <a:rPr lang="uk-UA" dirty="0" smtClean="0"/>
              <a:t> </a:t>
            </a:r>
            <a:r>
              <a:rPr lang="uk-UA" dirty="0" err="1" smtClean="0"/>
              <a:t>the</a:t>
            </a:r>
            <a:r>
              <a:rPr lang="uk-UA" dirty="0" smtClean="0"/>
              <a:t> </a:t>
            </a:r>
            <a:r>
              <a:rPr lang="uk-UA" dirty="0" err="1" smtClean="0"/>
              <a:t>reported</a:t>
            </a:r>
            <a:r>
              <a:rPr lang="uk-UA" dirty="0" smtClean="0"/>
              <a:t> </a:t>
            </a:r>
            <a:r>
              <a:rPr lang="uk-UA" dirty="0" err="1" smtClean="0"/>
              <a:t>scientific</a:t>
            </a:r>
            <a:r>
              <a:rPr lang="uk-UA" dirty="0" smtClean="0"/>
              <a:t> </a:t>
            </a:r>
            <a:r>
              <a:rPr lang="uk-UA" dirty="0" err="1" smtClean="0"/>
              <a:t>and</a:t>
            </a:r>
            <a:r>
              <a:rPr lang="uk-UA" dirty="0" smtClean="0"/>
              <a:t> </a:t>
            </a:r>
            <a:r>
              <a:rPr lang="uk-UA" dirty="0" err="1" smtClean="0"/>
              <a:t>methodical</a:t>
            </a:r>
            <a:r>
              <a:rPr lang="uk-UA" dirty="0" smtClean="0"/>
              <a:t> </a:t>
            </a:r>
            <a:r>
              <a:rPr lang="uk-UA" dirty="0" err="1" smtClean="0"/>
              <a:t>approach</a:t>
            </a:r>
            <a:r>
              <a:rPr lang="uk-UA" dirty="0" smtClean="0"/>
              <a:t> </a:t>
            </a:r>
            <a:r>
              <a:rPr lang="uk-UA" dirty="0" err="1" smtClean="0"/>
              <a:t>to</a:t>
            </a:r>
            <a:r>
              <a:rPr lang="uk-UA" dirty="0" smtClean="0"/>
              <a:t> </a:t>
            </a:r>
            <a:r>
              <a:rPr lang="uk-UA" dirty="0" err="1" smtClean="0"/>
              <a:t>the</a:t>
            </a:r>
            <a:r>
              <a:rPr lang="uk-UA" dirty="0" smtClean="0"/>
              <a:t> </a:t>
            </a:r>
            <a:r>
              <a:rPr lang="uk-UA" dirty="0" err="1" smtClean="0"/>
              <a:t>assessment</a:t>
            </a:r>
            <a:r>
              <a:rPr lang="uk-UA" dirty="0" smtClean="0"/>
              <a:t> </a:t>
            </a:r>
            <a:r>
              <a:rPr lang="uk-UA" dirty="0" err="1" smtClean="0"/>
              <a:t>of</a:t>
            </a:r>
            <a:r>
              <a:rPr lang="uk-UA" dirty="0" smtClean="0"/>
              <a:t> </a:t>
            </a:r>
            <a:r>
              <a:rPr lang="uk-UA" dirty="0" err="1" smtClean="0"/>
              <a:t>the</a:t>
            </a:r>
            <a:r>
              <a:rPr lang="uk-UA" dirty="0" smtClean="0"/>
              <a:t> </a:t>
            </a:r>
            <a:r>
              <a:rPr lang="uk-UA" dirty="0" err="1" smtClean="0"/>
              <a:t>resource</a:t>
            </a:r>
            <a:r>
              <a:rPr lang="uk-UA" dirty="0" smtClean="0"/>
              <a:t> </a:t>
            </a:r>
            <a:r>
              <a:rPr lang="uk-UA" dirty="0" err="1" smtClean="0"/>
              <a:t>potential</a:t>
            </a:r>
            <a:r>
              <a:rPr lang="uk-UA" dirty="0" smtClean="0"/>
              <a:t>  </a:t>
            </a:r>
            <a:r>
              <a:rPr lang="uk-UA" dirty="0" err="1" smtClean="0"/>
              <a:t>of</a:t>
            </a:r>
            <a:r>
              <a:rPr lang="uk-UA" dirty="0" smtClean="0"/>
              <a:t> </a:t>
            </a:r>
            <a:r>
              <a:rPr lang="uk-UA" dirty="0" err="1" smtClean="0"/>
              <a:t>the</a:t>
            </a:r>
            <a:r>
              <a:rPr lang="uk-UA" dirty="0" smtClean="0"/>
              <a:t> </a:t>
            </a:r>
            <a:r>
              <a:rPr lang="uk-UA" dirty="0" err="1" smtClean="0"/>
              <a:t>enterprise</a:t>
            </a:r>
            <a:r>
              <a:rPr lang="uk-UA" dirty="0" smtClean="0"/>
              <a:t> </a:t>
            </a:r>
            <a:r>
              <a:rPr lang="uk-UA" dirty="0" err="1" smtClean="0"/>
              <a:t>development</a:t>
            </a:r>
            <a:r>
              <a:rPr lang="uk-UA" dirty="0" smtClean="0"/>
              <a:t> </a:t>
            </a:r>
            <a:r>
              <a:rPr lang="uk-UA" dirty="0" err="1" smtClean="0"/>
              <a:t>is</a:t>
            </a:r>
            <a:r>
              <a:rPr lang="uk-UA" dirty="0" smtClean="0"/>
              <a:t> </a:t>
            </a:r>
            <a:r>
              <a:rPr lang="uk-UA" dirty="0" err="1" smtClean="0"/>
              <a:t>of</a:t>
            </a:r>
            <a:r>
              <a:rPr lang="uk-UA" dirty="0" smtClean="0"/>
              <a:t> </a:t>
            </a:r>
            <a:r>
              <a:rPr lang="uk-UA" dirty="0" err="1" smtClean="0"/>
              <a:t>practical</a:t>
            </a:r>
            <a:r>
              <a:rPr lang="uk-UA" dirty="0" smtClean="0"/>
              <a:t> </a:t>
            </a:r>
            <a:r>
              <a:rPr lang="uk-UA" dirty="0" err="1" smtClean="0"/>
              <a:t>value</a:t>
            </a:r>
            <a:r>
              <a:rPr lang="uk-UA" dirty="0" smtClean="0"/>
              <a:t> </a:t>
            </a:r>
            <a:r>
              <a:rPr lang="uk-UA" dirty="0" err="1" smtClean="0"/>
              <a:t>when</a:t>
            </a:r>
            <a:r>
              <a:rPr lang="uk-UA" dirty="0" smtClean="0"/>
              <a:t> </a:t>
            </a:r>
            <a:r>
              <a:rPr lang="uk-UA" dirty="0" err="1" smtClean="0"/>
              <a:t>taking</a:t>
            </a:r>
            <a:r>
              <a:rPr lang="uk-UA" dirty="0" smtClean="0"/>
              <a:t> </a:t>
            </a:r>
            <a:r>
              <a:rPr lang="uk-UA" dirty="0" err="1" smtClean="0"/>
              <a:t>business</a:t>
            </a:r>
            <a:r>
              <a:rPr lang="uk-UA" dirty="0" smtClean="0"/>
              <a:t> </a:t>
            </a:r>
            <a:r>
              <a:rPr lang="uk-UA" dirty="0" err="1" smtClean="0"/>
              <a:t>decisions</a:t>
            </a:r>
            <a:r>
              <a:rPr lang="uk-UA" dirty="0" smtClean="0"/>
              <a:t> </a:t>
            </a:r>
            <a:r>
              <a:rPr lang="uk-UA" dirty="0" err="1" smtClean="0"/>
              <a:t>concerning</a:t>
            </a:r>
            <a:r>
              <a:rPr lang="uk-UA" dirty="0" smtClean="0"/>
              <a:t> </a:t>
            </a:r>
            <a:r>
              <a:rPr lang="uk-UA" dirty="0" err="1" smtClean="0"/>
              <a:t>the</a:t>
            </a:r>
            <a:r>
              <a:rPr lang="uk-UA" dirty="0" smtClean="0"/>
              <a:t> </a:t>
            </a:r>
            <a:r>
              <a:rPr lang="uk-UA" dirty="0" err="1" smtClean="0"/>
              <a:t>choice</a:t>
            </a:r>
            <a:r>
              <a:rPr lang="uk-UA" dirty="0" smtClean="0"/>
              <a:t> </a:t>
            </a:r>
            <a:r>
              <a:rPr lang="uk-UA" dirty="0" err="1" smtClean="0"/>
              <a:t>of</a:t>
            </a:r>
            <a:r>
              <a:rPr lang="uk-UA" dirty="0" smtClean="0"/>
              <a:t> </a:t>
            </a:r>
            <a:r>
              <a:rPr lang="uk-UA" dirty="0" err="1" smtClean="0"/>
              <a:t>the</a:t>
            </a:r>
            <a:r>
              <a:rPr lang="uk-UA" dirty="0" smtClean="0"/>
              <a:t> </a:t>
            </a:r>
            <a:r>
              <a:rPr lang="uk-UA" dirty="0" err="1" smtClean="0"/>
              <a:t>volume</a:t>
            </a:r>
            <a:r>
              <a:rPr lang="uk-UA" dirty="0" smtClean="0"/>
              <a:t> </a:t>
            </a:r>
            <a:r>
              <a:rPr lang="uk-UA" dirty="0" err="1" smtClean="0"/>
              <a:t>and</a:t>
            </a:r>
            <a:r>
              <a:rPr lang="uk-UA" dirty="0" smtClean="0"/>
              <a:t> </a:t>
            </a:r>
            <a:r>
              <a:rPr lang="uk-UA" dirty="0" err="1" smtClean="0"/>
              <a:t>the</a:t>
            </a:r>
            <a:r>
              <a:rPr lang="uk-UA" dirty="0" smtClean="0"/>
              <a:t> </a:t>
            </a:r>
            <a:r>
              <a:rPr lang="uk-UA" dirty="0" err="1" smtClean="0"/>
              <a:t>cost</a:t>
            </a:r>
            <a:r>
              <a:rPr lang="uk-UA" dirty="0" smtClean="0"/>
              <a:t> </a:t>
            </a:r>
            <a:r>
              <a:rPr lang="uk-UA" dirty="0" err="1" smtClean="0"/>
              <a:t>of</a:t>
            </a:r>
            <a:r>
              <a:rPr lang="uk-UA" dirty="0" smtClean="0"/>
              <a:t> </a:t>
            </a:r>
            <a:r>
              <a:rPr lang="uk-UA" dirty="0" err="1" smtClean="0"/>
              <a:t>the</a:t>
            </a:r>
            <a:r>
              <a:rPr lang="uk-UA" dirty="0" smtClean="0"/>
              <a:t> </a:t>
            </a:r>
            <a:r>
              <a:rPr lang="uk-UA" dirty="0" err="1" smtClean="0"/>
              <a:t>resources</a:t>
            </a:r>
            <a:r>
              <a:rPr lang="uk-UA" dirty="0" smtClean="0"/>
              <a:t> </a:t>
            </a:r>
            <a:r>
              <a:rPr lang="uk-UA" dirty="0" err="1" smtClean="0"/>
              <a:t>attracted</a:t>
            </a:r>
            <a:r>
              <a:rPr lang="uk-UA" dirty="0" smtClean="0"/>
              <a:t>. </a:t>
            </a:r>
            <a:endParaRPr lang="ru-RU" dirty="0" smtClean="0"/>
          </a:p>
          <a:p>
            <a:endParaRPr lang="ru-RU" dirty="0" smtClean="0"/>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980728"/>
            <a:ext cx="8229600" cy="4525963"/>
          </a:xfrm>
        </p:spPr>
        <p:txBody>
          <a:bodyPr>
            <a:noAutofit/>
          </a:bodyPr>
          <a:lstStyle/>
          <a:p>
            <a:r>
              <a:rPr lang="en-US" sz="1800" b="1" dirty="0" smtClean="0"/>
              <a:t>Conclusions. </a:t>
            </a:r>
            <a:endParaRPr lang="ru-RU" sz="1800" dirty="0" smtClean="0"/>
          </a:p>
          <a:p>
            <a:r>
              <a:rPr lang="uk-UA" sz="1800" dirty="0" err="1" smtClean="0"/>
              <a:t>The</a:t>
            </a:r>
            <a:r>
              <a:rPr lang="uk-UA" sz="1800" dirty="0" smtClean="0"/>
              <a:t> </a:t>
            </a:r>
            <a:r>
              <a:rPr lang="uk-UA" sz="1800" dirty="0" err="1" smtClean="0"/>
              <a:t>performed</a:t>
            </a:r>
            <a:r>
              <a:rPr lang="uk-UA" sz="1800" dirty="0" smtClean="0"/>
              <a:t> </a:t>
            </a:r>
            <a:r>
              <a:rPr lang="uk-UA" sz="1800" dirty="0" err="1" smtClean="0"/>
              <a:t>analysis</a:t>
            </a:r>
            <a:r>
              <a:rPr lang="uk-UA" sz="1800" dirty="0" smtClean="0"/>
              <a:t> </a:t>
            </a:r>
            <a:r>
              <a:rPr lang="uk-UA" sz="1800" dirty="0" err="1" smtClean="0"/>
              <a:t>allows</a:t>
            </a:r>
            <a:r>
              <a:rPr lang="uk-UA" sz="1800" dirty="0" smtClean="0"/>
              <a:t> </a:t>
            </a:r>
            <a:r>
              <a:rPr lang="uk-UA" sz="1800" dirty="0" err="1" smtClean="0"/>
              <a:t>making</a:t>
            </a:r>
            <a:r>
              <a:rPr lang="uk-UA" sz="1800" dirty="0" smtClean="0"/>
              <a:t> </a:t>
            </a:r>
            <a:r>
              <a:rPr lang="uk-UA" sz="1800" dirty="0" err="1" smtClean="0"/>
              <a:t>the</a:t>
            </a:r>
            <a:r>
              <a:rPr lang="uk-UA" sz="1800" dirty="0" smtClean="0"/>
              <a:t> </a:t>
            </a:r>
            <a:r>
              <a:rPr lang="uk-UA" sz="1800" dirty="0" err="1" smtClean="0"/>
              <a:t>following</a:t>
            </a:r>
            <a:r>
              <a:rPr lang="uk-UA" sz="1800" dirty="0" smtClean="0"/>
              <a:t> </a:t>
            </a:r>
            <a:r>
              <a:rPr lang="uk-UA" sz="1800" dirty="0" err="1" smtClean="0"/>
              <a:t>conclusions</a:t>
            </a:r>
            <a:r>
              <a:rPr lang="uk-UA" sz="1800" dirty="0" smtClean="0"/>
              <a:t>.</a:t>
            </a:r>
            <a:endParaRPr lang="ru-RU" sz="1800" dirty="0" smtClean="0"/>
          </a:p>
          <a:p>
            <a:r>
              <a:rPr lang="uk-UA" sz="1800" dirty="0" smtClean="0"/>
              <a:t>1. </a:t>
            </a:r>
            <a:r>
              <a:rPr lang="uk-UA" sz="1800" dirty="0" err="1" smtClean="0"/>
              <a:t>The</a:t>
            </a:r>
            <a:r>
              <a:rPr lang="uk-UA" sz="1800" dirty="0" smtClean="0"/>
              <a:t> </a:t>
            </a:r>
            <a:r>
              <a:rPr lang="uk-UA" sz="1800" dirty="0" err="1" smtClean="0"/>
              <a:t>levels</a:t>
            </a:r>
            <a:r>
              <a:rPr lang="uk-UA" sz="1800" dirty="0" smtClean="0"/>
              <a:t> </a:t>
            </a:r>
            <a:r>
              <a:rPr lang="uk-UA" sz="1800" dirty="0" err="1" smtClean="0"/>
              <a:t>of</a:t>
            </a:r>
            <a:r>
              <a:rPr lang="uk-UA" sz="1800" dirty="0" smtClean="0"/>
              <a:t> </a:t>
            </a:r>
            <a:r>
              <a:rPr lang="uk-UA" sz="1800" dirty="0" err="1" smtClean="0"/>
              <a:t>intensity</a:t>
            </a:r>
            <a:r>
              <a:rPr lang="uk-UA" sz="1800" dirty="0" smtClean="0"/>
              <a:t> </a:t>
            </a:r>
            <a:r>
              <a:rPr lang="uk-UA" sz="1800" dirty="0" err="1" smtClean="0"/>
              <a:t>and</a:t>
            </a:r>
            <a:r>
              <a:rPr lang="uk-UA" sz="1800" dirty="0" smtClean="0"/>
              <a:t> </a:t>
            </a:r>
            <a:r>
              <a:rPr lang="uk-UA" sz="1800" dirty="0" err="1" smtClean="0"/>
              <a:t>efficiency</a:t>
            </a:r>
            <a:r>
              <a:rPr lang="uk-UA" sz="1800" dirty="0" smtClean="0"/>
              <a:t> </a:t>
            </a:r>
            <a:r>
              <a:rPr lang="uk-UA" sz="1800" dirty="0" err="1" smtClean="0"/>
              <a:t>of</a:t>
            </a:r>
            <a:r>
              <a:rPr lang="uk-UA" sz="1800" dirty="0" smtClean="0"/>
              <a:t> </a:t>
            </a:r>
            <a:r>
              <a:rPr lang="uk-UA" sz="1800" dirty="0" err="1" smtClean="0"/>
              <a:t>the</a:t>
            </a:r>
            <a:r>
              <a:rPr lang="uk-UA" sz="1800" dirty="0" smtClean="0"/>
              <a:t> </a:t>
            </a:r>
            <a:r>
              <a:rPr lang="uk-UA" sz="1800" dirty="0" err="1" smtClean="0"/>
              <a:t>resource</a:t>
            </a:r>
            <a:r>
              <a:rPr lang="uk-UA" sz="1800" dirty="0" smtClean="0"/>
              <a:t> </a:t>
            </a:r>
            <a:r>
              <a:rPr lang="uk-UA" sz="1800" dirty="0" err="1" smtClean="0"/>
              <a:t>utilization</a:t>
            </a:r>
            <a:r>
              <a:rPr lang="uk-UA" sz="1800" dirty="0" smtClean="0"/>
              <a:t> </a:t>
            </a:r>
            <a:r>
              <a:rPr lang="uk-UA" sz="1800" dirty="0" err="1" smtClean="0"/>
              <a:t>at</a:t>
            </a:r>
            <a:r>
              <a:rPr lang="uk-UA" sz="1800" dirty="0" smtClean="0"/>
              <a:t> </a:t>
            </a:r>
            <a:r>
              <a:rPr lang="uk-UA" sz="1800" dirty="0" err="1" smtClean="0"/>
              <a:t>domestic</a:t>
            </a:r>
            <a:r>
              <a:rPr lang="uk-UA" sz="1800" dirty="0" smtClean="0"/>
              <a:t> </a:t>
            </a:r>
            <a:r>
              <a:rPr lang="uk-UA" sz="1800" dirty="0" err="1" smtClean="0"/>
              <a:t>enterprises</a:t>
            </a:r>
            <a:r>
              <a:rPr lang="uk-UA" sz="1800" dirty="0" smtClean="0"/>
              <a:t> </a:t>
            </a:r>
            <a:r>
              <a:rPr lang="uk-UA" sz="1800" dirty="0" err="1" smtClean="0"/>
              <a:t>are</a:t>
            </a:r>
            <a:r>
              <a:rPr lang="uk-UA" sz="1800" dirty="0" smtClean="0"/>
              <a:t> </a:t>
            </a:r>
            <a:r>
              <a:rPr lang="uk-UA" sz="1800" dirty="0" err="1" smtClean="0"/>
              <a:t>of</a:t>
            </a:r>
            <a:r>
              <a:rPr lang="uk-UA" sz="1800" dirty="0" smtClean="0"/>
              <a:t> </a:t>
            </a:r>
            <a:r>
              <a:rPr lang="uk-UA" sz="1800" dirty="0" err="1" smtClean="0"/>
              <a:t>unstable</a:t>
            </a:r>
            <a:r>
              <a:rPr lang="uk-UA" sz="1800" dirty="0" smtClean="0"/>
              <a:t> </a:t>
            </a:r>
            <a:r>
              <a:rPr lang="uk-UA" sz="1800" dirty="0" err="1" smtClean="0"/>
              <a:t>dynamics</a:t>
            </a:r>
            <a:r>
              <a:rPr lang="uk-UA" sz="1800" dirty="0" smtClean="0"/>
              <a:t> </a:t>
            </a:r>
            <a:r>
              <a:rPr lang="uk-UA" sz="1800" dirty="0" err="1" smtClean="0"/>
              <a:t>determined</a:t>
            </a:r>
            <a:r>
              <a:rPr lang="uk-UA" sz="1800" dirty="0" smtClean="0"/>
              <a:t> </a:t>
            </a:r>
            <a:r>
              <a:rPr lang="uk-UA" sz="1800" dirty="0" err="1" smtClean="0"/>
              <a:t>by</a:t>
            </a:r>
            <a:r>
              <a:rPr lang="uk-UA" sz="1800" dirty="0" smtClean="0"/>
              <a:t> </a:t>
            </a:r>
            <a:r>
              <a:rPr lang="uk-UA" sz="1800" dirty="0" err="1" smtClean="0"/>
              <a:t>insufficient</a:t>
            </a:r>
            <a:r>
              <a:rPr lang="uk-UA" sz="1800" dirty="0" smtClean="0"/>
              <a:t> </a:t>
            </a:r>
            <a:r>
              <a:rPr lang="uk-UA" sz="1800" dirty="0" err="1" smtClean="0"/>
              <a:t>clarity</a:t>
            </a:r>
            <a:r>
              <a:rPr lang="uk-UA" sz="1800" dirty="0" smtClean="0"/>
              <a:t> </a:t>
            </a:r>
            <a:r>
              <a:rPr lang="uk-UA" sz="1800" dirty="0" err="1" smtClean="0"/>
              <a:t>of</a:t>
            </a:r>
            <a:r>
              <a:rPr lang="uk-UA" sz="1800" dirty="0" smtClean="0"/>
              <a:t> </a:t>
            </a:r>
            <a:r>
              <a:rPr lang="uk-UA" sz="1800" dirty="0" err="1" smtClean="0"/>
              <a:t>recommendations</a:t>
            </a:r>
            <a:r>
              <a:rPr lang="uk-UA" sz="1800" dirty="0" smtClean="0"/>
              <a:t> </a:t>
            </a:r>
            <a:r>
              <a:rPr lang="uk-UA" sz="1800" dirty="0" err="1" smtClean="0"/>
              <a:t>for</a:t>
            </a:r>
            <a:r>
              <a:rPr lang="uk-UA" sz="1800" dirty="0" smtClean="0"/>
              <a:t> </a:t>
            </a:r>
            <a:r>
              <a:rPr lang="uk-UA" sz="1800" dirty="0" err="1" smtClean="0"/>
              <a:t>estimation</a:t>
            </a:r>
            <a:r>
              <a:rPr lang="uk-UA" sz="1800" dirty="0" smtClean="0"/>
              <a:t> </a:t>
            </a:r>
            <a:r>
              <a:rPr lang="uk-UA" sz="1800" dirty="0" err="1" smtClean="0"/>
              <a:t>of</a:t>
            </a:r>
            <a:r>
              <a:rPr lang="uk-UA" sz="1800" dirty="0" smtClean="0"/>
              <a:t> </a:t>
            </a:r>
            <a:r>
              <a:rPr lang="uk-UA" sz="1800" dirty="0" err="1" smtClean="0"/>
              <a:t>the</a:t>
            </a:r>
            <a:r>
              <a:rPr lang="uk-UA" sz="1800" dirty="0" smtClean="0"/>
              <a:t> </a:t>
            </a:r>
            <a:r>
              <a:rPr lang="uk-UA" sz="1800" dirty="0" err="1" smtClean="0"/>
              <a:t>direction</a:t>
            </a:r>
            <a:r>
              <a:rPr lang="uk-UA" sz="1800" dirty="0" smtClean="0"/>
              <a:t> </a:t>
            </a:r>
            <a:r>
              <a:rPr lang="uk-UA" sz="1800" dirty="0" err="1" smtClean="0"/>
              <a:t>of</a:t>
            </a:r>
            <a:r>
              <a:rPr lang="uk-UA" sz="1800" dirty="0" smtClean="0"/>
              <a:t> </a:t>
            </a:r>
            <a:r>
              <a:rPr lang="uk-UA" sz="1800" dirty="0" err="1" smtClean="0"/>
              <a:t>the</a:t>
            </a:r>
            <a:r>
              <a:rPr lang="uk-UA" sz="1800" dirty="0" smtClean="0"/>
              <a:t> </a:t>
            </a:r>
            <a:r>
              <a:rPr lang="uk-UA" sz="1800" dirty="0" err="1" smtClean="0"/>
              <a:t>development</a:t>
            </a:r>
            <a:r>
              <a:rPr lang="uk-UA" sz="1800" dirty="0" smtClean="0"/>
              <a:t> </a:t>
            </a:r>
            <a:r>
              <a:rPr lang="uk-UA" sz="1800" dirty="0" err="1" smtClean="0"/>
              <a:t>at</a:t>
            </a:r>
            <a:r>
              <a:rPr lang="uk-UA" sz="1800" dirty="0" smtClean="0"/>
              <a:t> </a:t>
            </a:r>
            <a:r>
              <a:rPr lang="uk-UA" sz="1800" dirty="0" err="1" smtClean="0"/>
              <a:t>varied</a:t>
            </a:r>
            <a:r>
              <a:rPr lang="uk-UA" sz="1800" dirty="0" smtClean="0"/>
              <a:t> </a:t>
            </a:r>
            <a:r>
              <a:rPr lang="uk-UA" sz="1800" dirty="0" err="1" smtClean="0"/>
              <a:t>level</a:t>
            </a:r>
            <a:r>
              <a:rPr lang="uk-UA" sz="1800" dirty="0" smtClean="0"/>
              <a:t> </a:t>
            </a:r>
            <a:r>
              <a:rPr lang="uk-UA" sz="1800" dirty="0" err="1" smtClean="0"/>
              <a:t>of</a:t>
            </a:r>
            <a:r>
              <a:rPr lang="uk-UA" sz="1800" dirty="0" smtClean="0"/>
              <a:t> </a:t>
            </a:r>
            <a:r>
              <a:rPr lang="uk-UA" sz="1800" dirty="0" err="1" smtClean="0"/>
              <a:t>the</a:t>
            </a:r>
            <a:r>
              <a:rPr lang="uk-UA" sz="1800" dirty="0" smtClean="0"/>
              <a:t> </a:t>
            </a:r>
            <a:r>
              <a:rPr lang="uk-UA" sz="1800" dirty="0" err="1" smtClean="0"/>
              <a:t>use</a:t>
            </a:r>
            <a:r>
              <a:rPr lang="uk-UA" sz="1800" dirty="0" smtClean="0"/>
              <a:t> </a:t>
            </a:r>
            <a:r>
              <a:rPr lang="uk-UA" sz="1800" dirty="0" err="1" smtClean="0"/>
              <a:t>of</a:t>
            </a:r>
            <a:r>
              <a:rPr lang="uk-UA" sz="1800" dirty="0" smtClean="0"/>
              <a:t> </a:t>
            </a:r>
            <a:r>
              <a:rPr lang="uk-UA" sz="1800" dirty="0" err="1" smtClean="0"/>
              <a:t>resource</a:t>
            </a:r>
            <a:r>
              <a:rPr lang="uk-UA" sz="1800" dirty="0" smtClean="0"/>
              <a:t> </a:t>
            </a:r>
            <a:r>
              <a:rPr lang="uk-UA" sz="1800" dirty="0" err="1" smtClean="0"/>
              <a:t>potential</a:t>
            </a:r>
            <a:r>
              <a:rPr lang="uk-UA" sz="1800" dirty="0" smtClean="0"/>
              <a:t> </a:t>
            </a:r>
            <a:r>
              <a:rPr lang="uk-UA" sz="1800" dirty="0" err="1" smtClean="0"/>
              <a:t>of</a:t>
            </a:r>
            <a:r>
              <a:rPr lang="uk-UA" sz="1800" dirty="0" smtClean="0"/>
              <a:t> </a:t>
            </a:r>
            <a:r>
              <a:rPr lang="uk-UA" sz="1800" dirty="0" err="1" smtClean="0"/>
              <a:t>an</a:t>
            </a:r>
            <a:r>
              <a:rPr lang="uk-UA" sz="1800" dirty="0" smtClean="0"/>
              <a:t> </a:t>
            </a:r>
            <a:r>
              <a:rPr lang="uk-UA" sz="1800" dirty="0" err="1" smtClean="0"/>
              <a:t>enterprise</a:t>
            </a:r>
            <a:r>
              <a:rPr lang="uk-UA" sz="1800" dirty="0" smtClean="0"/>
              <a:t>. </a:t>
            </a:r>
            <a:endParaRPr lang="ru-RU" sz="1800" dirty="0" smtClean="0"/>
          </a:p>
          <a:p>
            <a:r>
              <a:rPr lang="uk-UA" sz="1800" dirty="0" smtClean="0"/>
              <a:t>2. </a:t>
            </a:r>
            <a:r>
              <a:rPr lang="uk-UA" sz="1800" dirty="0" err="1" smtClean="0"/>
              <a:t>In</a:t>
            </a:r>
            <a:r>
              <a:rPr lang="uk-UA" sz="1800" dirty="0" smtClean="0"/>
              <a:t> </a:t>
            </a:r>
            <a:r>
              <a:rPr lang="uk-UA" sz="1800" dirty="0" err="1" smtClean="0"/>
              <a:t>the</a:t>
            </a:r>
            <a:r>
              <a:rPr lang="uk-UA" sz="1800" dirty="0" smtClean="0"/>
              <a:t> </a:t>
            </a:r>
            <a:r>
              <a:rPr lang="uk-UA" sz="1800" dirty="0" err="1" smtClean="0"/>
              <a:t>present</a:t>
            </a:r>
            <a:r>
              <a:rPr lang="uk-UA" sz="1800" dirty="0" smtClean="0"/>
              <a:t> </a:t>
            </a:r>
            <a:r>
              <a:rPr lang="uk-UA" sz="1800" dirty="0" err="1" smtClean="0"/>
              <a:t>paper</a:t>
            </a:r>
            <a:r>
              <a:rPr lang="uk-UA" sz="1800" dirty="0" smtClean="0"/>
              <a:t>, a </a:t>
            </a:r>
            <a:r>
              <a:rPr lang="uk-UA" sz="1800" dirty="0" err="1" smtClean="0"/>
              <a:t>number</a:t>
            </a:r>
            <a:r>
              <a:rPr lang="uk-UA" sz="1800" dirty="0" smtClean="0"/>
              <a:t> </a:t>
            </a:r>
            <a:r>
              <a:rPr lang="uk-UA" sz="1800" dirty="0" err="1" smtClean="0"/>
              <a:t>of</a:t>
            </a:r>
            <a:r>
              <a:rPr lang="uk-UA" sz="1800" dirty="0" smtClean="0"/>
              <a:t> </a:t>
            </a:r>
            <a:r>
              <a:rPr lang="uk-UA" sz="1800" dirty="0" err="1" smtClean="0"/>
              <a:t>principles</a:t>
            </a:r>
            <a:r>
              <a:rPr lang="uk-UA" sz="1800" dirty="0" smtClean="0"/>
              <a:t> </a:t>
            </a:r>
            <a:r>
              <a:rPr lang="uk-UA" sz="1800" dirty="0" err="1" smtClean="0"/>
              <a:t>of</a:t>
            </a:r>
            <a:r>
              <a:rPr lang="uk-UA" sz="1800" dirty="0" smtClean="0"/>
              <a:t> </a:t>
            </a:r>
            <a:r>
              <a:rPr lang="uk-UA" sz="1800" dirty="0" err="1" smtClean="0"/>
              <a:t>the</a:t>
            </a:r>
            <a:r>
              <a:rPr lang="uk-UA" sz="1800" dirty="0" smtClean="0"/>
              <a:t> </a:t>
            </a:r>
            <a:r>
              <a:rPr lang="uk-UA" sz="1800" dirty="0" err="1" smtClean="0"/>
              <a:t>assessment</a:t>
            </a:r>
            <a:r>
              <a:rPr lang="uk-UA" sz="1800" dirty="0" smtClean="0"/>
              <a:t> </a:t>
            </a:r>
            <a:r>
              <a:rPr lang="uk-UA" sz="1800" dirty="0" err="1" smtClean="0"/>
              <a:t>of</a:t>
            </a:r>
            <a:r>
              <a:rPr lang="uk-UA" sz="1800" dirty="0" smtClean="0"/>
              <a:t> </a:t>
            </a:r>
            <a:r>
              <a:rPr lang="uk-UA" sz="1800" dirty="0" err="1" smtClean="0"/>
              <a:t>the</a:t>
            </a:r>
            <a:r>
              <a:rPr lang="uk-UA" sz="1800" dirty="0" smtClean="0"/>
              <a:t> </a:t>
            </a:r>
            <a:r>
              <a:rPr lang="uk-UA" sz="1800" dirty="0" err="1" smtClean="0"/>
              <a:t>resource</a:t>
            </a:r>
            <a:r>
              <a:rPr lang="uk-UA" sz="1800" dirty="0" smtClean="0"/>
              <a:t> </a:t>
            </a:r>
            <a:r>
              <a:rPr lang="uk-UA" sz="1800" dirty="0" err="1" smtClean="0"/>
              <a:t>potential</a:t>
            </a:r>
            <a:r>
              <a:rPr lang="uk-UA" sz="1800" dirty="0" smtClean="0"/>
              <a:t> </a:t>
            </a:r>
            <a:r>
              <a:rPr lang="uk-UA" sz="1800" dirty="0" err="1" smtClean="0"/>
              <a:t>of</a:t>
            </a:r>
            <a:r>
              <a:rPr lang="uk-UA" sz="1800" dirty="0" smtClean="0"/>
              <a:t> </a:t>
            </a:r>
            <a:r>
              <a:rPr lang="uk-UA" sz="1800" dirty="0" err="1" smtClean="0"/>
              <a:t>the</a:t>
            </a:r>
            <a:r>
              <a:rPr lang="uk-UA" sz="1800" dirty="0" smtClean="0"/>
              <a:t> </a:t>
            </a:r>
            <a:r>
              <a:rPr lang="uk-UA" sz="1800" dirty="0" err="1" smtClean="0"/>
              <a:t>enterprise</a:t>
            </a:r>
            <a:r>
              <a:rPr lang="uk-UA" sz="1800" dirty="0" smtClean="0"/>
              <a:t> </a:t>
            </a:r>
            <a:r>
              <a:rPr lang="uk-UA" sz="1800" dirty="0" err="1" smtClean="0"/>
              <a:t>development</a:t>
            </a:r>
            <a:r>
              <a:rPr lang="uk-UA" sz="1800" dirty="0" smtClean="0"/>
              <a:t> </a:t>
            </a:r>
            <a:r>
              <a:rPr lang="uk-UA" sz="1800" dirty="0" err="1" smtClean="0"/>
              <a:t>have</a:t>
            </a:r>
            <a:r>
              <a:rPr lang="uk-UA" sz="1800" dirty="0" smtClean="0"/>
              <a:t> </a:t>
            </a:r>
            <a:r>
              <a:rPr lang="uk-UA" sz="1800" dirty="0" err="1" smtClean="0"/>
              <a:t>been</a:t>
            </a:r>
            <a:r>
              <a:rPr lang="uk-UA" sz="1800" dirty="0" smtClean="0"/>
              <a:t> </a:t>
            </a:r>
            <a:r>
              <a:rPr lang="uk-UA" sz="1800" dirty="0" err="1" smtClean="0"/>
              <a:t>suggested</a:t>
            </a:r>
            <a:r>
              <a:rPr lang="uk-UA" sz="1800" dirty="0" smtClean="0"/>
              <a:t>. </a:t>
            </a:r>
            <a:r>
              <a:rPr lang="uk-UA" sz="1800" dirty="0" err="1" smtClean="0"/>
              <a:t>The</a:t>
            </a:r>
            <a:r>
              <a:rPr lang="uk-UA" sz="1800" dirty="0" smtClean="0"/>
              <a:t> </a:t>
            </a:r>
            <a:r>
              <a:rPr lang="uk-UA" sz="1800" dirty="0" err="1" smtClean="0"/>
              <a:t>stages</a:t>
            </a:r>
            <a:r>
              <a:rPr lang="uk-UA" sz="1800" dirty="0" smtClean="0"/>
              <a:t> </a:t>
            </a:r>
            <a:r>
              <a:rPr lang="uk-UA" sz="1800" dirty="0" err="1" smtClean="0"/>
              <a:t>of</a:t>
            </a:r>
            <a:r>
              <a:rPr lang="uk-UA" sz="1800" dirty="0" smtClean="0"/>
              <a:t> </a:t>
            </a:r>
            <a:r>
              <a:rPr lang="uk-UA" sz="1800" dirty="0" err="1" smtClean="0"/>
              <a:t>the</a:t>
            </a:r>
            <a:r>
              <a:rPr lang="uk-UA" sz="1800" dirty="0" smtClean="0"/>
              <a:t> </a:t>
            </a:r>
            <a:r>
              <a:rPr lang="uk-UA" sz="1800" dirty="0" err="1" smtClean="0"/>
              <a:t>assessment</a:t>
            </a:r>
            <a:r>
              <a:rPr lang="uk-UA" sz="1800" dirty="0" smtClean="0"/>
              <a:t> </a:t>
            </a:r>
            <a:r>
              <a:rPr lang="uk-UA" sz="1800" dirty="0" err="1" smtClean="0"/>
              <a:t>procedure</a:t>
            </a:r>
            <a:r>
              <a:rPr lang="uk-UA" sz="1800" dirty="0" smtClean="0"/>
              <a:t> </a:t>
            </a:r>
            <a:r>
              <a:rPr lang="uk-UA" sz="1800" dirty="0" err="1" smtClean="0"/>
              <a:t>have</a:t>
            </a:r>
            <a:r>
              <a:rPr lang="uk-UA" sz="1800" dirty="0" smtClean="0"/>
              <a:t> </a:t>
            </a:r>
            <a:r>
              <a:rPr lang="uk-UA" sz="1800" dirty="0" err="1" smtClean="0"/>
              <a:t>been</a:t>
            </a:r>
            <a:r>
              <a:rPr lang="uk-UA" sz="1800" dirty="0" smtClean="0"/>
              <a:t> </a:t>
            </a:r>
            <a:r>
              <a:rPr lang="uk-UA" sz="1800" dirty="0" err="1" smtClean="0"/>
              <a:t>formulated</a:t>
            </a:r>
            <a:r>
              <a:rPr lang="uk-UA" sz="1800" dirty="0" smtClean="0"/>
              <a:t> </a:t>
            </a:r>
            <a:r>
              <a:rPr lang="uk-UA" sz="1800" dirty="0" err="1" smtClean="0"/>
              <a:t>where</a:t>
            </a:r>
            <a:r>
              <a:rPr lang="uk-UA" sz="1800" dirty="0" smtClean="0"/>
              <a:t> </a:t>
            </a:r>
            <a:r>
              <a:rPr lang="uk-UA" sz="1800" dirty="0" err="1" smtClean="0"/>
              <a:t>the</a:t>
            </a:r>
            <a:r>
              <a:rPr lang="uk-UA" sz="1800" dirty="0" smtClean="0"/>
              <a:t> </a:t>
            </a:r>
            <a:r>
              <a:rPr lang="uk-UA" sz="1800" dirty="0" err="1" smtClean="0"/>
              <a:t>resources</a:t>
            </a:r>
            <a:r>
              <a:rPr lang="uk-UA" sz="1800" dirty="0" smtClean="0"/>
              <a:t> </a:t>
            </a:r>
            <a:r>
              <a:rPr lang="uk-UA" sz="1800" dirty="0" err="1" smtClean="0"/>
              <a:t>have</a:t>
            </a:r>
            <a:r>
              <a:rPr lang="uk-UA" sz="1800" dirty="0" smtClean="0"/>
              <a:t> </a:t>
            </a:r>
            <a:r>
              <a:rPr lang="uk-UA" sz="1800" dirty="0" err="1" smtClean="0"/>
              <a:t>to</a:t>
            </a:r>
            <a:r>
              <a:rPr lang="uk-UA" sz="1800" dirty="0" smtClean="0"/>
              <a:t> </a:t>
            </a:r>
            <a:r>
              <a:rPr lang="uk-UA" sz="1800" dirty="0" err="1" smtClean="0"/>
              <a:t>be</a:t>
            </a:r>
            <a:r>
              <a:rPr lang="uk-UA" sz="1800" dirty="0" smtClean="0"/>
              <a:t> </a:t>
            </a:r>
            <a:r>
              <a:rPr lang="uk-UA" sz="1800" dirty="0" err="1" smtClean="0"/>
              <a:t>treated</a:t>
            </a:r>
            <a:r>
              <a:rPr lang="uk-UA" sz="1800" dirty="0" smtClean="0"/>
              <a:t> </a:t>
            </a:r>
            <a:r>
              <a:rPr lang="uk-UA" sz="1800" dirty="0" err="1" smtClean="0"/>
              <a:t>as</a:t>
            </a:r>
            <a:r>
              <a:rPr lang="uk-UA" sz="1800" dirty="0" smtClean="0"/>
              <a:t> </a:t>
            </a:r>
            <a:r>
              <a:rPr lang="uk-UA" sz="1800" dirty="0" err="1" smtClean="0"/>
              <a:t>conditions</a:t>
            </a:r>
            <a:r>
              <a:rPr lang="uk-UA" sz="1800" dirty="0" smtClean="0"/>
              <a:t> </a:t>
            </a:r>
            <a:r>
              <a:rPr lang="uk-UA" sz="1800" dirty="0" err="1" smtClean="0"/>
              <a:t>forming</a:t>
            </a:r>
            <a:r>
              <a:rPr lang="uk-UA" sz="1800" dirty="0" smtClean="0"/>
              <a:t> </a:t>
            </a:r>
            <a:r>
              <a:rPr lang="uk-UA" sz="1800" dirty="0" err="1" smtClean="0"/>
              <a:t>the</a:t>
            </a:r>
            <a:r>
              <a:rPr lang="uk-UA" sz="1800" dirty="0" smtClean="0"/>
              <a:t> </a:t>
            </a:r>
            <a:r>
              <a:rPr lang="uk-UA" sz="1800" dirty="0" err="1" smtClean="0"/>
              <a:t>enterprise</a:t>
            </a:r>
            <a:r>
              <a:rPr lang="uk-UA" sz="1800" dirty="0" smtClean="0"/>
              <a:t> </a:t>
            </a:r>
            <a:r>
              <a:rPr lang="uk-UA" sz="1800" dirty="0" err="1" smtClean="0"/>
              <a:t>potential</a:t>
            </a:r>
            <a:r>
              <a:rPr lang="uk-UA" sz="1800" dirty="0" smtClean="0"/>
              <a:t> </a:t>
            </a:r>
            <a:r>
              <a:rPr lang="uk-UA" sz="1800" dirty="0" err="1" smtClean="0"/>
              <a:t>and</a:t>
            </a:r>
            <a:r>
              <a:rPr lang="uk-UA" sz="1800" dirty="0" smtClean="0"/>
              <a:t> </a:t>
            </a:r>
            <a:r>
              <a:rPr lang="uk-UA" sz="1800" dirty="0" err="1" smtClean="0"/>
              <a:t>opportunities</a:t>
            </a:r>
            <a:r>
              <a:rPr lang="uk-UA" sz="1800" dirty="0" smtClean="0"/>
              <a:t> </a:t>
            </a:r>
            <a:r>
              <a:rPr lang="uk-UA" sz="1800" dirty="0" err="1" smtClean="0"/>
              <a:t>of</a:t>
            </a:r>
            <a:r>
              <a:rPr lang="uk-UA" sz="1800" dirty="0" smtClean="0"/>
              <a:t> </a:t>
            </a:r>
            <a:r>
              <a:rPr lang="uk-UA" sz="1800" dirty="0" err="1" smtClean="0"/>
              <a:t>the</a:t>
            </a:r>
            <a:r>
              <a:rPr lang="uk-UA" sz="1800" dirty="0" smtClean="0"/>
              <a:t> </a:t>
            </a:r>
            <a:r>
              <a:rPr lang="uk-UA" sz="1800" dirty="0" err="1" smtClean="0"/>
              <a:t>enterprise</a:t>
            </a:r>
            <a:r>
              <a:rPr lang="uk-UA" sz="1800" dirty="0" smtClean="0"/>
              <a:t> </a:t>
            </a:r>
            <a:r>
              <a:rPr lang="uk-UA" sz="1800" dirty="0" err="1" smtClean="0"/>
              <a:t>to</a:t>
            </a:r>
            <a:r>
              <a:rPr lang="uk-UA" sz="1800" dirty="0" smtClean="0"/>
              <a:t> </a:t>
            </a:r>
            <a:r>
              <a:rPr lang="uk-UA" sz="1800" dirty="0" err="1" smtClean="0"/>
              <a:t>affect</a:t>
            </a:r>
            <a:r>
              <a:rPr lang="uk-UA" sz="1800" dirty="0" smtClean="0"/>
              <a:t> </a:t>
            </a:r>
            <a:r>
              <a:rPr lang="uk-UA" sz="1800" dirty="0" err="1" smtClean="0"/>
              <a:t>the</a:t>
            </a:r>
            <a:r>
              <a:rPr lang="uk-UA" sz="1800" dirty="0" smtClean="0"/>
              <a:t> </a:t>
            </a:r>
            <a:r>
              <a:rPr lang="uk-UA" sz="1800" dirty="0" err="1" smtClean="0"/>
              <a:t>intensity</a:t>
            </a:r>
            <a:r>
              <a:rPr lang="uk-UA" sz="1800" dirty="0" smtClean="0"/>
              <a:t> </a:t>
            </a:r>
            <a:r>
              <a:rPr lang="uk-UA" sz="1800" dirty="0" err="1" smtClean="0"/>
              <a:t>level</a:t>
            </a:r>
            <a:r>
              <a:rPr lang="uk-UA" sz="1800" dirty="0" smtClean="0"/>
              <a:t> </a:t>
            </a:r>
            <a:r>
              <a:rPr lang="uk-UA" sz="1800" dirty="0" err="1" smtClean="0"/>
              <a:t>and</a:t>
            </a:r>
            <a:r>
              <a:rPr lang="uk-UA" sz="1800" dirty="0" smtClean="0"/>
              <a:t> </a:t>
            </a:r>
            <a:r>
              <a:rPr lang="uk-UA" sz="1800" dirty="0" err="1" smtClean="0"/>
              <a:t>the</a:t>
            </a:r>
            <a:r>
              <a:rPr lang="uk-UA" sz="1800" dirty="0" smtClean="0"/>
              <a:t> </a:t>
            </a:r>
            <a:r>
              <a:rPr lang="uk-UA" sz="1800" dirty="0" err="1" smtClean="0"/>
              <a:t>volume</a:t>
            </a:r>
            <a:r>
              <a:rPr lang="uk-UA" sz="1800" dirty="0" smtClean="0"/>
              <a:t> </a:t>
            </a:r>
            <a:r>
              <a:rPr lang="uk-UA" sz="1800" dirty="0" err="1" smtClean="0"/>
              <a:t>of</a:t>
            </a:r>
            <a:r>
              <a:rPr lang="uk-UA" sz="1800" dirty="0" smtClean="0"/>
              <a:t> </a:t>
            </a:r>
            <a:r>
              <a:rPr lang="uk-UA" sz="1800" dirty="0" err="1" smtClean="0"/>
              <a:t>the</a:t>
            </a:r>
            <a:r>
              <a:rPr lang="uk-UA" sz="1800" dirty="0" smtClean="0"/>
              <a:t> </a:t>
            </a:r>
            <a:r>
              <a:rPr lang="uk-UA" sz="1800" dirty="0" err="1" smtClean="0"/>
              <a:t>resource</a:t>
            </a:r>
            <a:r>
              <a:rPr lang="uk-UA" sz="1800" dirty="0" smtClean="0"/>
              <a:t> </a:t>
            </a:r>
            <a:r>
              <a:rPr lang="uk-UA" sz="1800" dirty="0" err="1" smtClean="0"/>
              <a:t>utilization</a:t>
            </a:r>
            <a:r>
              <a:rPr lang="uk-UA" sz="1800" dirty="0" smtClean="0"/>
              <a:t>. </a:t>
            </a:r>
            <a:endParaRPr lang="ru-RU" sz="1800" dirty="0" smtClean="0"/>
          </a:p>
          <a:p>
            <a:r>
              <a:rPr lang="uk-UA" sz="1800" dirty="0" smtClean="0"/>
              <a:t>3. </a:t>
            </a:r>
            <a:r>
              <a:rPr lang="uk-UA" sz="1800" dirty="0" err="1" smtClean="0"/>
              <a:t>The</a:t>
            </a:r>
            <a:r>
              <a:rPr lang="uk-UA" sz="1800" dirty="0" smtClean="0"/>
              <a:t> </a:t>
            </a:r>
            <a:r>
              <a:rPr lang="uk-UA" sz="1800" dirty="0" err="1" smtClean="0"/>
              <a:t>assessment</a:t>
            </a:r>
            <a:r>
              <a:rPr lang="uk-UA" sz="1800" dirty="0" smtClean="0"/>
              <a:t> </a:t>
            </a:r>
            <a:r>
              <a:rPr lang="uk-UA" sz="1800" dirty="0" err="1" smtClean="0"/>
              <a:t>of</a:t>
            </a:r>
            <a:r>
              <a:rPr lang="uk-UA" sz="1800" dirty="0" smtClean="0"/>
              <a:t> </a:t>
            </a:r>
            <a:r>
              <a:rPr lang="uk-UA" sz="1800" dirty="0" err="1" smtClean="0"/>
              <a:t>the</a:t>
            </a:r>
            <a:r>
              <a:rPr lang="uk-UA" sz="1800" dirty="0" smtClean="0"/>
              <a:t> </a:t>
            </a:r>
            <a:r>
              <a:rPr lang="uk-UA" sz="1800" dirty="0" err="1" smtClean="0"/>
              <a:t>enterprise</a:t>
            </a:r>
            <a:r>
              <a:rPr lang="uk-UA" sz="1800" dirty="0" smtClean="0"/>
              <a:t> </a:t>
            </a:r>
            <a:r>
              <a:rPr lang="uk-UA" sz="1800" dirty="0" err="1" smtClean="0"/>
              <a:t>development</a:t>
            </a:r>
            <a:r>
              <a:rPr lang="uk-UA" sz="1800" dirty="0" smtClean="0"/>
              <a:t> </a:t>
            </a:r>
            <a:r>
              <a:rPr lang="uk-UA" sz="1800" dirty="0" err="1" smtClean="0"/>
              <a:t>is</a:t>
            </a:r>
            <a:r>
              <a:rPr lang="uk-UA" sz="1800" dirty="0" smtClean="0"/>
              <a:t> </a:t>
            </a:r>
            <a:r>
              <a:rPr lang="uk-UA" sz="1800" dirty="0" err="1" smtClean="0"/>
              <a:t>recommended</a:t>
            </a:r>
            <a:r>
              <a:rPr lang="uk-UA" sz="1800" dirty="0" smtClean="0"/>
              <a:t> </a:t>
            </a:r>
            <a:r>
              <a:rPr lang="uk-UA" sz="1800" dirty="0" err="1" smtClean="0"/>
              <a:t>to</a:t>
            </a:r>
            <a:r>
              <a:rPr lang="uk-UA" sz="1800" dirty="0" smtClean="0"/>
              <a:t> </a:t>
            </a:r>
            <a:r>
              <a:rPr lang="uk-UA" sz="1800" dirty="0" err="1" smtClean="0"/>
              <a:t>be</a:t>
            </a:r>
            <a:r>
              <a:rPr lang="uk-UA" sz="1800" dirty="0" smtClean="0"/>
              <a:t> </a:t>
            </a:r>
            <a:r>
              <a:rPr lang="uk-UA" sz="1800" dirty="0" err="1" smtClean="0"/>
              <a:t>made</a:t>
            </a:r>
            <a:r>
              <a:rPr lang="uk-UA" sz="1800" dirty="0" smtClean="0"/>
              <a:t> </a:t>
            </a:r>
            <a:r>
              <a:rPr lang="uk-UA" sz="1800" dirty="0" err="1" smtClean="0"/>
              <a:t>with</a:t>
            </a:r>
            <a:r>
              <a:rPr lang="uk-UA" sz="1800" dirty="0" smtClean="0"/>
              <a:t> </a:t>
            </a:r>
            <a:r>
              <a:rPr lang="uk-UA" sz="1800" dirty="0" err="1" smtClean="0"/>
              <a:t>using</a:t>
            </a:r>
            <a:r>
              <a:rPr lang="uk-UA" sz="1800" dirty="0" smtClean="0"/>
              <a:t> </a:t>
            </a:r>
            <a:r>
              <a:rPr lang="uk-UA" sz="1800" dirty="0" err="1" smtClean="0"/>
              <a:t>the</a:t>
            </a:r>
            <a:r>
              <a:rPr lang="uk-UA" sz="1800" dirty="0" smtClean="0"/>
              <a:t> </a:t>
            </a:r>
            <a:r>
              <a:rPr lang="uk-UA" sz="1800" dirty="0" err="1" smtClean="0"/>
              <a:t>first</a:t>
            </a:r>
            <a:r>
              <a:rPr lang="uk-UA" sz="1800" dirty="0" smtClean="0"/>
              <a:t> </a:t>
            </a:r>
            <a:r>
              <a:rPr lang="uk-UA" sz="1800" dirty="0" err="1" smtClean="0"/>
              <a:t>derivative</a:t>
            </a:r>
            <a:r>
              <a:rPr lang="uk-UA" sz="1800" dirty="0" smtClean="0"/>
              <a:t> </a:t>
            </a:r>
            <a:r>
              <a:rPr lang="uk-UA" sz="1800" dirty="0" err="1" smtClean="0"/>
              <a:t>of</a:t>
            </a:r>
            <a:r>
              <a:rPr lang="uk-UA" sz="1800" dirty="0" smtClean="0"/>
              <a:t> </a:t>
            </a:r>
            <a:r>
              <a:rPr lang="uk-UA" sz="1800" dirty="0" err="1" smtClean="0"/>
              <a:t>the</a:t>
            </a:r>
            <a:r>
              <a:rPr lang="uk-UA" sz="1800" dirty="0" smtClean="0"/>
              <a:t> </a:t>
            </a:r>
            <a:r>
              <a:rPr lang="uk-UA" sz="1800" dirty="0" err="1" smtClean="0"/>
              <a:t>enterprise</a:t>
            </a:r>
            <a:r>
              <a:rPr lang="uk-UA" sz="1800" dirty="0" smtClean="0"/>
              <a:t> </a:t>
            </a:r>
            <a:r>
              <a:rPr lang="uk-UA" sz="1800" dirty="0" err="1" smtClean="0"/>
              <a:t>potential</a:t>
            </a:r>
            <a:r>
              <a:rPr lang="uk-UA" sz="1800" dirty="0" smtClean="0"/>
              <a:t>. </a:t>
            </a:r>
            <a:r>
              <a:rPr lang="uk-UA" sz="1800" dirty="0" err="1" smtClean="0"/>
              <a:t>The</a:t>
            </a:r>
            <a:r>
              <a:rPr lang="uk-UA" sz="1800" dirty="0" smtClean="0"/>
              <a:t> </a:t>
            </a:r>
            <a:r>
              <a:rPr lang="uk-UA" sz="1800" dirty="0" err="1" smtClean="0"/>
              <a:t>form</a:t>
            </a:r>
            <a:r>
              <a:rPr lang="uk-UA" sz="1800" dirty="0" smtClean="0"/>
              <a:t> </a:t>
            </a:r>
            <a:r>
              <a:rPr lang="uk-UA" sz="1800" dirty="0" err="1" smtClean="0"/>
              <a:t>of</a:t>
            </a:r>
            <a:r>
              <a:rPr lang="uk-UA" sz="1800" dirty="0" smtClean="0"/>
              <a:t> </a:t>
            </a:r>
            <a:r>
              <a:rPr lang="uk-UA" sz="1800" dirty="0" err="1" smtClean="0"/>
              <a:t>the</a:t>
            </a:r>
            <a:r>
              <a:rPr lang="uk-UA" sz="1800" dirty="0" smtClean="0"/>
              <a:t> </a:t>
            </a:r>
            <a:r>
              <a:rPr lang="uk-UA" sz="1800" dirty="0" err="1" smtClean="0"/>
              <a:t>derivative</a:t>
            </a:r>
            <a:r>
              <a:rPr lang="uk-UA" sz="1800" dirty="0" smtClean="0"/>
              <a:t> </a:t>
            </a:r>
            <a:r>
              <a:rPr lang="uk-UA" sz="1800" dirty="0" err="1" smtClean="0"/>
              <a:t>is</a:t>
            </a:r>
            <a:r>
              <a:rPr lang="uk-UA" sz="1800" dirty="0" smtClean="0"/>
              <a:t> </a:t>
            </a:r>
            <a:r>
              <a:rPr lang="uk-UA" sz="1800" dirty="0" err="1" smtClean="0"/>
              <a:t>determined</a:t>
            </a:r>
            <a:r>
              <a:rPr lang="uk-UA" sz="1800" dirty="0" smtClean="0"/>
              <a:t> </a:t>
            </a:r>
            <a:r>
              <a:rPr lang="uk-UA" sz="1800" dirty="0" err="1" smtClean="0"/>
              <a:t>by</a:t>
            </a:r>
            <a:r>
              <a:rPr lang="uk-UA" sz="1800" dirty="0" smtClean="0"/>
              <a:t> </a:t>
            </a:r>
            <a:r>
              <a:rPr lang="uk-UA" sz="1800" dirty="0" err="1" smtClean="0"/>
              <a:t>the</a:t>
            </a:r>
            <a:r>
              <a:rPr lang="uk-UA" sz="1800" dirty="0" smtClean="0"/>
              <a:t> </a:t>
            </a:r>
            <a:r>
              <a:rPr lang="uk-UA" sz="1800" dirty="0" err="1" smtClean="0"/>
              <a:t>financial</a:t>
            </a:r>
            <a:r>
              <a:rPr lang="uk-UA" sz="1800" dirty="0" smtClean="0"/>
              <a:t> </a:t>
            </a:r>
            <a:r>
              <a:rPr lang="uk-UA" sz="1800" dirty="0" err="1" smtClean="0"/>
              <a:t>and</a:t>
            </a:r>
            <a:r>
              <a:rPr lang="uk-UA" sz="1800" dirty="0" smtClean="0"/>
              <a:t> </a:t>
            </a:r>
            <a:r>
              <a:rPr lang="uk-UA" sz="1800" dirty="0" err="1" smtClean="0"/>
              <a:t>economic</a:t>
            </a:r>
            <a:r>
              <a:rPr lang="uk-UA" sz="1800" dirty="0" smtClean="0"/>
              <a:t> </a:t>
            </a:r>
            <a:r>
              <a:rPr lang="uk-UA" sz="1800" dirty="0" err="1" smtClean="0"/>
              <a:t>results</a:t>
            </a:r>
            <a:r>
              <a:rPr lang="uk-UA" sz="1800" dirty="0" smtClean="0"/>
              <a:t> </a:t>
            </a:r>
            <a:r>
              <a:rPr lang="uk-UA" sz="1800" dirty="0" err="1" smtClean="0"/>
              <a:t>of</a:t>
            </a:r>
            <a:r>
              <a:rPr lang="uk-UA" sz="1800" dirty="0" smtClean="0"/>
              <a:t> </a:t>
            </a:r>
            <a:r>
              <a:rPr lang="uk-UA" sz="1800" dirty="0" err="1" smtClean="0"/>
              <a:t>activity</a:t>
            </a:r>
            <a:r>
              <a:rPr lang="uk-UA" sz="1800" dirty="0" smtClean="0"/>
              <a:t>, </a:t>
            </a:r>
            <a:r>
              <a:rPr lang="uk-UA" sz="1800" dirty="0" err="1" smtClean="0"/>
              <a:t>to</a:t>
            </a:r>
            <a:r>
              <a:rPr lang="uk-UA" sz="1800" dirty="0" smtClean="0"/>
              <a:t> </a:t>
            </a:r>
            <a:r>
              <a:rPr lang="uk-UA" sz="1800" dirty="0" err="1" smtClean="0"/>
              <a:t>be</a:t>
            </a:r>
            <a:r>
              <a:rPr lang="uk-UA" sz="1800" dirty="0" smtClean="0"/>
              <a:t> </a:t>
            </a:r>
            <a:r>
              <a:rPr lang="uk-UA" sz="1800" dirty="0" err="1" smtClean="0"/>
              <a:t>presented</a:t>
            </a:r>
            <a:r>
              <a:rPr lang="uk-UA" sz="1800" dirty="0" smtClean="0"/>
              <a:t> </a:t>
            </a:r>
            <a:r>
              <a:rPr lang="uk-UA" sz="1800" dirty="0" err="1" smtClean="0"/>
              <a:t>quantitatively</a:t>
            </a:r>
            <a:r>
              <a:rPr lang="uk-UA" sz="1800" dirty="0" smtClean="0"/>
              <a:t> </a:t>
            </a:r>
            <a:r>
              <a:rPr lang="uk-UA" sz="1800" dirty="0" err="1" smtClean="0"/>
              <a:t>as</a:t>
            </a:r>
            <a:r>
              <a:rPr lang="uk-UA" sz="1800" dirty="0" smtClean="0"/>
              <a:t> a </a:t>
            </a:r>
            <a:r>
              <a:rPr lang="uk-UA" sz="1800" dirty="0" err="1" smtClean="0"/>
              <a:t>logairthm</a:t>
            </a:r>
            <a:r>
              <a:rPr lang="uk-UA" sz="1800" dirty="0" smtClean="0"/>
              <a:t> </a:t>
            </a:r>
            <a:r>
              <a:rPr lang="uk-UA" sz="1800" dirty="0" err="1" smtClean="0"/>
              <a:t>or</a:t>
            </a:r>
            <a:r>
              <a:rPr lang="uk-UA" sz="1800" dirty="0" smtClean="0"/>
              <a:t> </a:t>
            </a:r>
            <a:r>
              <a:rPr lang="uk-UA" sz="1800" dirty="0" err="1" smtClean="0"/>
              <a:t>an</a:t>
            </a:r>
            <a:r>
              <a:rPr lang="uk-UA" sz="1800" dirty="0" smtClean="0"/>
              <a:t> </a:t>
            </a:r>
            <a:r>
              <a:rPr lang="uk-UA" sz="1800" dirty="0" err="1" smtClean="0"/>
              <a:t>exponent</a:t>
            </a:r>
            <a:r>
              <a:rPr lang="uk-UA" sz="1800" dirty="0" smtClean="0"/>
              <a:t>. </a:t>
            </a:r>
            <a:endParaRPr lang="ru-RU" sz="1800" dirty="0" smtClean="0"/>
          </a:p>
          <a:p>
            <a:r>
              <a:rPr lang="uk-UA" sz="1800" dirty="0" smtClean="0"/>
              <a:t>4. </a:t>
            </a:r>
            <a:r>
              <a:rPr lang="uk-UA" sz="1800" dirty="0" err="1" smtClean="0"/>
              <a:t>Further</a:t>
            </a:r>
            <a:r>
              <a:rPr lang="uk-UA" sz="1800" dirty="0" smtClean="0"/>
              <a:t> </a:t>
            </a:r>
            <a:r>
              <a:rPr lang="uk-UA" sz="1800" dirty="0" err="1" smtClean="0"/>
              <a:t>application</a:t>
            </a:r>
            <a:r>
              <a:rPr lang="uk-UA" sz="1800" dirty="0" smtClean="0"/>
              <a:t> </a:t>
            </a:r>
            <a:r>
              <a:rPr lang="uk-UA" sz="1800" dirty="0" err="1" smtClean="0"/>
              <a:t>of</a:t>
            </a:r>
            <a:r>
              <a:rPr lang="uk-UA" sz="1800" dirty="0" smtClean="0"/>
              <a:t> </a:t>
            </a:r>
            <a:r>
              <a:rPr lang="uk-UA" sz="1800" dirty="0" err="1" smtClean="0"/>
              <a:t>the</a:t>
            </a:r>
            <a:r>
              <a:rPr lang="uk-UA" sz="1800" dirty="0" smtClean="0"/>
              <a:t> </a:t>
            </a:r>
            <a:r>
              <a:rPr lang="uk-UA" sz="1800" dirty="0" err="1" smtClean="0"/>
              <a:t>suggested</a:t>
            </a:r>
            <a:r>
              <a:rPr lang="uk-UA" sz="1800" dirty="0" smtClean="0"/>
              <a:t> </a:t>
            </a:r>
            <a:r>
              <a:rPr lang="uk-UA" sz="1800" dirty="0" err="1" smtClean="0"/>
              <a:t>scientific</a:t>
            </a:r>
            <a:r>
              <a:rPr lang="uk-UA" sz="1800" dirty="0" smtClean="0"/>
              <a:t> </a:t>
            </a:r>
            <a:r>
              <a:rPr lang="uk-UA" sz="1800" dirty="0" err="1" smtClean="0"/>
              <a:t>and</a:t>
            </a:r>
            <a:r>
              <a:rPr lang="uk-UA" sz="1800" dirty="0" smtClean="0"/>
              <a:t> </a:t>
            </a:r>
            <a:r>
              <a:rPr lang="uk-UA" sz="1800" dirty="0" err="1" smtClean="0"/>
              <a:t>methodical</a:t>
            </a:r>
            <a:r>
              <a:rPr lang="uk-UA" sz="1800" dirty="0" smtClean="0"/>
              <a:t> </a:t>
            </a:r>
            <a:r>
              <a:rPr lang="uk-UA" sz="1800" dirty="0" err="1" smtClean="0"/>
              <a:t>approach</a:t>
            </a:r>
            <a:r>
              <a:rPr lang="uk-UA" sz="1800" dirty="0" smtClean="0"/>
              <a:t> </a:t>
            </a:r>
            <a:r>
              <a:rPr lang="uk-UA" sz="1800" dirty="0" err="1" smtClean="0"/>
              <a:t>will</a:t>
            </a:r>
            <a:r>
              <a:rPr lang="uk-UA" sz="1800" dirty="0" smtClean="0"/>
              <a:t> </a:t>
            </a:r>
            <a:r>
              <a:rPr lang="uk-UA" sz="1800" dirty="0" err="1" smtClean="0"/>
              <a:t>demand</a:t>
            </a:r>
            <a:r>
              <a:rPr lang="uk-UA" sz="1800" dirty="0" smtClean="0"/>
              <a:t> </a:t>
            </a:r>
            <a:r>
              <a:rPr lang="uk-UA" sz="1800" dirty="0" err="1" smtClean="0"/>
              <a:t>formulation</a:t>
            </a:r>
            <a:r>
              <a:rPr lang="uk-UA" sz="1800" dirty="0" smtClean="0"/>
              <a:t> </a:t>
            </a:r>
            <a:r>
              <a:rPr lang="uk-UA" sz="1800" dirty="0" err="1" smtClean="0"/>
              <a:t>of</a:t>
            </a:r>
            <a:r>
              <a:rPr lang="uk-UA" sz="1800" dirty="0" smtClean="0"/>
              <a:t> a </a:t>
            </a:r>
            <a:r>
              <a:rPr lang="uk-UA" sz="1800" dirty="0" err="1" smtClean="0"/>
              <a:t>system</a:t>
            </a:r>
            <a:r>
              <a:rPr lang="uk-UA" sz="1800" dirty="0" smtClean="0"/>
              <a:t> </a:t>
            </a:r>
            <a:r>
              <a:rPr lang="uk-UA" sz="1800" dirty="0" err="1" smtClean="0"/>
              <a:t>of</a:t>
            </a:r>
            <a:r>
              <a:rPr lang="uk-UA" sz="1800" dirty="0" smtClean="0"/>
              <a:t> </a:t>
            </a:r>
            <a:r>
              <a:rPr lang="uk-UA" sz="1800" dirty="0" err="1" smtClean="0"/>
              <a:t>criteria</a:t>
            </a:r>
            <a:r>
              <a:rPr lang="uk-UA" sz="1800" dirty="0" smtClean="0"/>
              <a:t> </a:t>
            </a:r>
            <a:r>
              <a:rPr lang="uk-UA" sz="1800" dirty="0" err="1" smtClean="0"/>
              <a:t>for</a:t>
            </a:r>
            <a:r>
              <a:rPr lang="uk-UA" sz="1800" dirty="0" smtClean="0"/>
              <a:t> </a:t>
            </a:r>
            <a:r>
              <a:rPr lang="uk-UA" sz="1800" dirty="0" err="1" smtClean="0"/>
              <a:t>the</a:t>
            </a:r>
            <a:r>
              <a:rPr lang="uk-UA" sz="1800" dirty="0" smtClean="0"/>
              <a:t> </a:t>
            </a:r>
            <a:r>
              <a:rPr lang="uk-UA" sz="1800" dirty="0" err="1" smtClean="0"/>
              <a:t>assessment</a:t>
            </a:r>
            <a:r>
              <a:rPr lang="uk-UA" sz="1800" dirty="0" smtClean="0"/>
              <a:t> </a:t>
            </a:r>
            <a:r>
              <a:rPr lang="uk-UA" sz="1800" dirty="0" err="1" smtClean="0"/>
              <a:t>of</a:t>
            </a:r>
            <a:r>
              <a:rPr lang="uk-UA" sz="1800" dirty="0" smtClean="0"/>
              <a:t> </a:t>
            </a:r>
            <a:r>
              <a:rPr lang="uk-UA" sz="1800" dirty="0" err="1" smtClean="0"/>
              <a:t>sufficiency</a:t>
            </a:r>
            <a:r>
              <a:rPr lang="uk-UA" sz="1800" dirty="0" smtClean="0"/>
              <a:t> </a:t>
            </a:r>
            <a:r>
              <a:rPr lang="uk-UA" sz="1800" dirty="0" err="1" smtClean="0"/>
              <a:t>and</a:t>
            </a:r>
            <a:r>
              <a:rPr lang="uk-UA" sz="1800" dirty="0" smtClean="0"/>
              <a:t>  </a:t>
            </a:r>
            <a:r>
              <a:rPr lang="uk-UA" sz="1800" dirty="0" err="1" smtClean="0"/>
              <a:t>balance</a:t>
            </a:r>
            <a:r>
              <a:rPr lang="uk-UA" sz="1800" dirty="0" smtClean="0"/>
              <a:t> </a:t>
            </a:r>
            <a:r>
              <a:rPr lang="uk-UA" sz="1800" dirty="0" err="1" smtClean="0"/>
              <a:t>of</a:t>
            </a:r>
            <a:r>
              <a:rPr lang="uk-UA" sz="1800" dirty="0" smtClean="0"/>
              <a:t> </a:t>
            </a:r>
            <a:r>
              <a:rPr lang="uk-UA" sz="1800" dirty="0" err="1" smtClean="0"/>
              <a:t>development</a:t>
            </a:r>
            <a:r>
              <a:rPr lang="uk-UA" sz="1800" dirty="0" smtClean="0"/>
              <a:t>. </a:t>
            </a:r>
            <a:r>
              <a:rPr lang="uk-UA" sz="1800" dirty="0" err="1" smtClean="0"/>
              <a:t>The</a:t>
            </a:r>
            <a:r>
              <a:rPr lang="uk-UA" sz="1800" dirty="0" smtClean="0"/>
              <a:t> </a:t>
            </a:r>
            <a:r>
              <a:rPr lang="uk-UA" sz="1800" dirty="0" err="1" smtClean="0"/>
              <a:t>system</a:t>
            </a:r>
            <a:r>
              <a:rPr lang="uk-UA" sz="1800" dirty="0" smtClean="0"/>
              <a:t> </a:t>
            </a:r>
            <a:r>
              <a:rPr lang="uk-UA" sz="1800" dirty="0" err="1" smtClean="0"/>
              <a:t>will</a:t>
            </a:r>
            <a:r>
              <a:rPr lang="uk-UA" sz="1800" dirty="0" smtClean="0"/>
              <a:t> </a:t>
            </a:r>
            <a:r>
              <a:rPr lang="uk-UA" sz="1800" dirty="0" err="1" smtClean="0"/>
              <a:t>form</a:t>
            </a:r>
            <a:r>
              <a:rPr lang="uk-UA" sz="1800" dirty="0" smtClean="0"/>
              <a:t> a </a:t>
            </a:r>
            <a:r>
              <a:rPr lang="uk-UA" sz="1800" dirty="0" err="1" smtClean="0"/>
              <a:t>basis</a:t>
            </a:r>
            <a:r>
              <a:rPr lang="uk-UA" sz="1800" dirty="0" smtClean="0"/>
              <a:t>  </a:t>
            </a:r>
            <a:r>
              <a:rPr lang="uk-UA" sz="1800" dirty="0" err="1" smtClean="0"/>
              <a:t>for</a:t>
            </a:r>
            <a:r>
              <a:rPr lang="uk-UA" sz="1800" dirty="0" smtClean="0"/>
              <a:t> </a:t>
            </a:r>
            <a:r>
              <a:rPr lang="uk-UA" sz="1800" dirty="0" err="1" smtClean="0"/>
              <a:t>revealing</a:t>
            </a:r>
            <a:r>
              <a:rPr lang="uk-UA" sz="1800" dirty="0" smtClean="0"/>
              <a:t> </a:t>
            </a:r>
            <a:r>
              <a:rPr lang="uk-UA" sz="1800" dirty="0" err="1" smtClean="0"/>
              <a:t>and</a:t>
            </a:r>
            <a:r>
              <a:rPr lang="uk-UA" sz="1800" dirty="0" smtClean="0"/>
              <a:t> </a:t>
            </a:r>
            <a:r>
              <a:rPr lang="uk-UA" sz="1800" dirty="0" err="1" smtClean="0"/>
              <a:t>utilization</a:t>
            </a:r>
            <a:r>
              <a:rPr lang="uk-UA" sz="1800" dirty="0" smtClean="0"/>
              <a:t> </a:t>
            </a:r>
            <a:r>
              <a:rPr lang="uk-UA" sz="1800" dirty="0" err="1" smtClean="0"/>
              <a:t>of</a:t>
            </a:r>
            <a:r>
              <a:rPr lang="uk-UA" sz="1800" dirty="0" smtClean="0"/>
              <a:t> </a:t>
            </a:r>
            <a:r>
              <a:rPr lang="uk-UA" sz="1800" dirty="0" err="1" smtClean="0"/>
              <a:t>the</a:t>
            </a:r>
            <a:r>
              <a:rPr lang="uk-UA" sz="1800" dirty="0" smtClean="0"/>
              <a:t> </a:t>
            </a:r>
            <a:r>
              <a:rPr lang="uk-UA" sz="1800" dirty="0" err="1" smtClean="0"/>
              <a:t>reserves</a:t>
            </a:r>
            <a:r>
              <a:rPr lang="uk-UA" sz="1800" dirty="0" smtClean="0"/>
              <a:t> </a:t>
            </a:r>
            <a:r>
              <a:rPr lang="uk-UA" sz="1800" dirty="0" err="1" smtClean="0"/>
              <a:t>to</a:t>
            </a:r>
            <a:r>
              <a:rPr lang="uk-UA" sz="1800" dirty="0" smtClean="0"/>
              <a:t> </a:t>
            </a:r>
            <a:r>
              <a:rPr lang="uk-UA" sz="1800" dirty="0" err="1" smtClean="0"/>
              <a:t>enhance</a:t>
            </a:r>
            <a:r>
              <a:rPr lang="uk-UA" sz="1800" dirty="0" smtClean="0"/>
              <a:t> </a:t>
            </a:r>
            <a:r>
              <a:rPr lang="uk-UA" sz="1800" dirty="0" err="1" smtClean="0"/>
              <a:t>the</a:t>
            </a:r>
            <a:r>
              <a:rPr lang="uk-UA" sz="1800" dirty="0" smtClean="0"/>
              <a:t> </a:t>
            </a:r>
            <a:r>
              <a:rPr lang="uk-UA" sz="1800" dirty="0" err="1" smtClean="0"/>
              <a:t>efficiency</a:t>
            </a:r>
            <a:r>
              <a:rPr lang="uk-UA" sz="1800" dirty="0" smtClean="0"/>
              <a:t> </a:t>
            </a:r>
            <a:r>
              <a:rPr lang="uk-UA" sz="1800" dirty="0" err="1" smtClean="0"/>
              <a:t>of</a:t>
            </a:r>
            <a:r>
              <a:rPr lang="uk-UA" sz="1800" dirty="0" smtClean="0"/>
              <a:t> </a:t>
            </a:r>
            <a:r>
              <a:rPr lang="uk-UA" sz="1800" dirty="0" err="1" smtClean="0"/>
              <a:t>business</a:t>
            </a:r>
            <a:r>
              <a:rPr lang="uk-UA" sz="1800" dirty="0" smtClean="0"/>
              <a:t> </a:t>
            </a:r>
            <a:r>
              <a:rPr lang="uk-UA" sz="1800" dirty="0" err="1" smtClean="0"/>
              <a:t>activity</a:t>
            </a:r>
            <a:r>
              <a:rPr lang="uk-UA" sz="1800" dirty="0" smtClean="0"/>
              <a:t>.</a:t>
            </a:r>
            <a:endParaRPr lang="ru-RU" sz="1800" dirty="0" smtClean="0"/>
          </a:p>
          <a:p>
            <a:endParaRPr lang="ru-RU" sz="1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de-DE" sz="2000" dirty="0" smtClean="0"/>
              <a:t>Development </a:t>
            </a:r>
            <a:r>
              <a:rPr lang="de-DE" sz="2000" dirty="0" err="1" smtClean="0"/>
              <a:t>trajectory</a:t>
            </a:r>
            <a:endParaRPr lang="ru-RU" sz="2000" dirty="0"/>
          </a:p>
        </p:txBody>
      </p:sp>
      <p:pic>
        <p:nvPicPr>
          <p:cNvPr id="23555" name="Picture 3"/>
          <p:cNvPicPr>
            <a:picLocks noChangeAspect="1" noChangeArrowheads="1"/>
          </p:cNvPicPr>
          <p:nvPr/>
        </p:nvPicPr>
        <p:blipFill>
          <a:blip r:embed="rId2" cstate="print"/>
          <a:srcRect/>
          <a:stretch>
            <a:fillRect/>
          </a:stretch>
        </p:blipFill>
        <p:spPr bwMode="auto">
          <a:xfrm>
            <a:off x="1957388" y="862013"/>
            <a:ext cx="5229225" cy="5133975"/>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04664"/>
            <a:ext cx="8229600" cy="1647056"/>
          </a:xfrm>
        </p:spPr>
        <p:txBody>
          <a:bodyPr>
            <a:noAutofit/>
          </a:bodyPr>
          <a:lstStyle/>
          <a:p>
            <a:r>
              <a:rPr lang="en-US" sz="2000" dirty="0" smtClean="0"/>
              <a:t>A  strategy  for  sustainable  development  cannot  be  limited  only  to  economic,  technological  actions  directly  linked  to  the  human  activity.  It  has  to  include,  as  the  above  mentioned  definitions stated, both environmental and social factors, the present and the horizon for the next generations.  </a:t>
            </a:r>
            <a:br>
              <a:rPr lang="en-US" sz="2000" dirty="0" smtClean="0"/>
            </a:br>
            <a:endParaRPr lang="ru-RU" sz="2000" dirty="0"/>
          </a:p>
        </p:txBody>
      </p:sp>
      <p:sp>
        <p:nvSpPr>
          <p:cNvPr id="3" name="Содержимое 2"/>
          <p:cNvSpPr>
            <a:spLocks noGrp="1"/>
          </p:cNvSpPr>
          <p:nvPr>
            <p:ph idx="1"/>
          </p:nvPr>
        </p:nvSpPr>
        <p:spPr>
          <a:xfrm>
            <a:off x="457200" y="2348880"/>
            <a:ext cx="8229600" cy="3777283"/>
          </a:xfrm>
        </p:spPr>
        <p:txBody>
          <a:bodyPr>
            <a:normAutofit/>
          </a:bodyPr>
          <a:lstStyle/>
          <a:p>
            <a:r>
              <a:rPr lang="en-US" sz="2000" dirty="0" smtClean="0"/>
              <a:t>The principles on which the model for strategic development and enterprises is based and also constitute the main strategic directions for sustainable development are listed below: </a:t>
            </a:r>
          </a:p>
          <a:p>
            <a:r>
              <a:rPr lang="en-US" sz="2000" dirty="0" smtClean="0"/>
              <a:t>1.  Stability and viability of both human and natural systems </a:t>
            </a:r>
          </a:p>
          <a:p>
            <a:r>
              <a:rPr lang="en-US" sz="2000" dirty="0" smtClean="0"/>
              <a:t>2.  Ecological sustainability </a:t>
            </a:r>
          </a:p>
          <a:p>
            <a:r>
              <a:rPr lang="en-US" sz="2000" dirty="0" smtClean="0"/>
              <a:t>3.  Economic sustainability </a:t>
            </a:r>
          </a:p>
          <a:p>
            <a:r>
              <a:rPr lang="en-US" sz="2000" dirty="0" smtClean="0"/>
              <a:t>4.  Social sustainability </a:t>
            </a:r>
          </a:p>
          <a:p>
            <a:r>
              <a:rPr lang="en-US" sz="2000" dirty="0" smtClean="0"/>
              <a:t>5.  Cultural and educational sustainability </a:t>
            </a:r>
          </a:p>
          <a:p>
            <a:r>
              <a:rPr lang="en-US" sz="2000" dirty="0" smtClean="0"/>
              <a:t>6.  Global sustainability </a:t>
            </a:r>
            <a:endParaRPr lang="ru-RU" sz="2000" dirty="0"/>
          </a:p>
        </p:txBody>
      </p:sp>
    </p:spTree>
    <p:extLst>
      <p:ext uri="{BB962C8B-B14F-4D97-AF65-F5344CB8AC3E}">
        <p14:creationId xmlns:p14="http://schemas.microsoft.com/office/powerpoint/2010/main" val="37604422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6192688"/>
          </a:xfrm>
        </p:spPr>
        <p:txBody>
          <a:bodyPr>
            <a:normAutofit fontScale="62500" lnSpcReduction="20000"/>
          </a:bodyPr>
          <a:lstStyle/>
          <a:p>
            <a:r>
              <a:rPr lang="en-US" dirty="0" smtClean="0"/>
              <a:t>Although environmentalists have called for companies to increase business sustainability for many years, there are now a number of pressing reasons for companies to increase sustainability in addition to environmental factors. The increase in fuel and energy costs as well as growing manufacturing and production costs means that companies are now looking for alternative operating methods which can enable them to operate effectively but also reduce running costs. In addition to this, regulations specifically aimed at limiting damage to the environment have forced companies to consider their impact on the environment. As public awareness regarding sustainability has grown, companies have faced increasing pressure to adopt sustainable policies. These factors have led to a rise in the number of firms adopting policies and attempts have been made by numerous companies to increase business sustainability.</a:t>
            </a:r>
            <a:endParaRPr lang="ru-RU" dirty="0" smtClean="0"/>
          </a:p>
          <a:p>
            <a:r>
              <a:rPr lang="en-US" dirty="0" smtClean="0"/>
              <a:t>As awareness of sustainability grows, pressure on companies will continue to increase. In addition to pressure from the public, companies face pressure from the government and the introduction of new legislation aimed at increasing sustainability. The opportunity to reduce costs, increase profitability as well as limiting damage to the environment means that companies are responding to the need for change and are continuing to adopt new sustainable strategies designed to increase business sustainability in the long term.</a:t>
            </a:r>
            <a:endParaRPr lang="ru-RU" dirty="0"/>
          </a:p>
        </p:txBody>
      </p:sp>
    </p:spTree>
    <p:extLst>
      <p:ext uri="{BB962C8B-B14F-4D97-AF65-F5344CB8AC3E}">
        <p14:creationId xmlns:p14="http://schemas.microsoft.com/office/powerpoint/2010/main" val="9289867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5793507"/>
          </a:xfrm>
        </p:spPr>
        <p:txBody>
          <a:bodyPr>
            <a:normAutofit fontScale="70000" lnSpcReduction="20000"/>
          </a:bodyPr>
          <a:lstStyle/>
          <a:p>
            <a:pPr algn="just"/>
            <a:r>
              <a:rPr lang="en-US" b="1" dirty="0" smtClean="0"/>
              <a:t>Contemporary business environment is related to attraction of a wide spectrum of resources aimed at satisfaction of steadily increasing social needs. The level of the efficiency of the resource use and the time-dependent  intensity of consumption determine the production output, form the competition positions of the enterprise and control the direction and the rate of development in the future to a considerable extent. The interrelation of the current  state of the business activity and the future one requires certain measures aimed at assessment of the abilities of the enterprise development with respect to the use of the resource base of the production,  modeling of possible state of the enterprise  depending on the achieved and possible rates of the resource use. </a:t>
            </a:r>
            <a:endParaRPr lang="ru-RU" b="1" dirty="0" smtClean="0"/>
          </a:p>
          <a:p>
            <a:pPr algn="just"/>
            <a:endParaRPr lang="ru-RU" b="1" dirty="0" smtClean="0"/>
          </a:p>
          <a:p>
            <a:pPr algn="just"/>
            <a:r>
              <a:rPr lang="en-US" b="1" dirty="0" smtClean="0"/>
              <a:t>The revealed insufficient efficiency of the resource use in the course of the business activity is determined by a number of factors including dominating absence of the  consistent approach to the assessment of the prospects for further development  of an enterprise under different levels of the use of the resource potential.</a:t>
            </a:r>
          </a:p>
          <a:p>
            <a:endParaRPr lang="en-US" b="1" dirty="0"/>
          </a:p>
        </p:txBody>
      </p:sp>
    </p:spTree>
    <p:extLst>
      <p:ext uri="{BB962C8B-B14F-4D97-AF65-F5344CB8AC3E}">
        <p14:creationId xmlns:p14="http://schemas.microsoft.com/office/powerpoint/2010/main" val="17703176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4" name="Inhaltsplatzhalter 3"/>
          <p:cNvPicPr>
            <a:picLocks noGrp="1" noChangeAspect="1"/>
          </p:cNvPicPr>
          <p:nvPr>
            <p:ph idx="1"/>
          </p:nvPr>
        </p:nvPicPr>
        <p:blipFill>
          <a:blip r:embed="rId2"/>
          <a:stretch>
            <a:fillRect/>
          </a:stretch>
        </p:blipFill>
        <p:spPr>
          <a:xfrm>
            <a:off x="394058" y="692696"/>
            <a:ext cx="8355884" cy="5473068"/>
          </a:xfrm>
          <a:prstGeom prst="rect">
            <a:avLst/>
          </a:prstGeom>
        </p:spPr>
      </p:pic>
      <p:sp>
        <p:nvSpPr>
          <p:cNvPr id="5" name="Rechteck 4"/>
          <p:cNvSpPr/>
          <p:nvPr/>
        </p:nvSpPr>
        <p:spPr>
          <a:xfrm>
            <a:off x="0" y="6488668"/>
            <a:ext cx="1773242" cy="246221"/>
          </a:xfrm>
          <a:prstGeom prst="rect">
            <a:avLst/>
          </a:prstGeom>
        </p:spPr>
        <p:txBody>
          <a:bodyPr wrap="none">
            <a:spAutoFit/>
          </a:bodyPr>
          <a:lstStyle/>
          <a:p>
            <a:r>
              <a:rPr lang="de-DE" sz="1000" dirty="0"/>
              <a:t>https://www.teslamotors.com</a:t>
            </a:r>
          </a:p>
        </p:txBody>
      </p:sp>
    </p:spTree>
    <p:extLst>
      <p:ext uri="{BB962C8B-B14F-4D97-AF65-F5344CB8AC3E}">
        <p14:creationId xmlns:p14="http://schemas.microsoft.com/office/powerpoint/2010/main" val="22200898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4" name="Grafik 3"/>
          <p:cNvPicPr>
            <a:picLocks noChangeAspect="1"/>
          </p:cNvPicPr>
          <p:nvPr/>
        </p:nvPicPr>
        <p:blipFill>
          <a:blip r:embed="rId2"/>
          <a:stretch>
            <a:fillRect/>
          </a:stretch>
        </p:blipFill>
        <p:spPr>
          <a:xfrm>
            <a:off x="218779" y="764704"/>
            <a:ext cx="8925221" cy="5182146"/>
          </a:xfrm>
          <a:prstGeom prst="rect">
            <a:avLst/>
          </a:prstGeom>
        </p:spPr>
      </p:pic>
      <p:sp>
        <p:nvSpPr>
          <p:cNvPr id="5" name="Rechteck 4"/>
          <p:cNvSpPr/>
          <p:nvPr/>
        </p:nvSpPr>
        <p:spPr>
          <a:xfrm>
            <a:off x="0" y="6488668"/>
            <a:ext cx="1773242" cy="246221"/>
          </a:xfrm>
          <a:prstGeom prst="rect">
            <a:avLst/>
          </a:prstGeom>
        </p:spPr>
        <p:txBody>
          <a:bodyPr wrap="none">
            <a:spAutoFit/>
          </a:bodyPr>
          <a:lstStyle/>
          <a:p>
            <a:r>
              <a:rPr lang="de-DE" sz="1000" dirty="0"/>
              <a:t>https://www.teslamotors.com</a:t>
            </a:r>
          </a:p>
        </p:txBody>
      </p:sp>
    </p:spTree>
    <p:extLst>
      <p:ext uri="{BB962C8B-B14F-4D97-AF65-F5344CB8AC3E}">
        <p14:creationId xmlns:p14="http://schemas.microsoft.com/office/powerpoint/2010/main" val="21056372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dirty="0"/>
          </a:p>
        </p:txBody>
      </p:sp>
      <p:pic>
        <p:nvPicPr>
          <p:cNvPr id="4" name="Grafik 3"/>
          <p:cNvPicPr>
            <a:picLocks noChangeAspect="1"/>
          </p:cNvPicPr>
          <p:nvPr/>
        </p:nvPicPr>
        <p:blipFill>
          <a:blip r:embed="rId2"/>
          <a:stretch>
            <a:fillRect/>
          </a:stretch>
        </p:blipFill>
        <p:spPr>
          <a:xfrm>
            <a:off x="683568" y="404664"/>
            <a:ext cx="8136904" cy="6143625"/>
          </a:xfrm>
          <a:prstGeom prst="rect">
            <a:avLst/>
          </a:prstGeom>
        </p:spPr>
      </p:pic>
      <p:sp>
        <p:nvSpPr>
          <p:cNvPr id="5" name="Rechteck 4"/>
          <p:cNvSpPr/>
          <p:nvPr/>
        </p:nvSpPr>
        <p:spPr>
          <a:xfrm>
            <a:off x="0" y="6488668"/>
            <a:ext cx="1773242" cy="246221"/>
          </a:xfrm>
          <a:prstGeom prst="rect">
            <a:avLst/>
          </a:prstGeom>
        </p:spPr>
        <p:txBody>
          <a:bodyPr wrap="none">
            <a:spAutoFit/>
          </a:bodyPr>
          <a:lstStyle/>
          <a:p>
            <a:r>
              <a:rPr lang="de-DE" sz="1000" dirty="0"/>
              <a:t>https://www.teslamotors.com</a:t>
            </a:r>
          </a:p>
        </p:txBody>
      </p:sp>
    </p:spTree>
    <p:extLst>
      <p:ext uri="{BB962C8B-B14F-4D97-AF65-F5344CB8AC3E}">
        <p14:creationId xmlns:p14="http://schemas.microsoft.com/office/powerpoint/2010/main" val="2162884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692696"/>
            <a:ext cx="8229600" cy="5030019"/>
          </a:xfrm>
        </p:spPr>
        <p:txBody>
          <a:bodyPr>
            <a:normAutofit fontScale="85000" lnSpcReduction="20000"/>
          </a:bodyPr>
          <a:lstStyle/>
          <a:p>
            <a:endParaRPr lang="ru-RU" b="1" dirty="0" smtClean="0"/>
          </a:p>
          <a:p>
            <a:pPr marL="0" indent="0" algn="just">
              <a:buNone/>
            </a:pPr>
            <a:r>
              <a:rPr lang="en-US" b="1" dirty="0" smtClean="0"/>
              <a:t> In the overall context of the state of the resource potential of the company is reflected in the </a:t>
            </a:r>
            <a:r>
              <a:rPr lang="en-US" b="1" dirty="0" smtClean="0">
                <a:solidFill>
                  <a:srgbClr val="FF0000"/>
                </a:solidFill>
              </a:rPr>
              <a:t>availability</a:t>
            </a:r>
            <a:r>
              <a:rPr lang="en-US" b="1" dirty="0" smtClean="0"/>
              <a:t> of resources, defining </a:t>
            </a:r>
            <a:r>
              <a:rPr lang="en-US" b="1" dirty="0" smtClean="0">
                <a:solidFill>
                  <a:srgbClr val="FF0000"/>
                </a:solidFill>
              </a:rPr>
              <a:t>opportunities</a:t>
            </a:r>
            <a:r>
              <a:rPr lang="en-US" b="1" dirty="0" smtClean="0"/>
              <a:t> for economic development of the enterprise. The </a:t>
            </a:r>
            <a:r>
              <a:rPr lang="en-US" b="1" dirty="0" smtClean="0">
                <a:solidFill>
                  <a:srgbClr val="FF0000"/>
                </a:solidFill>
              </a:rPr>
              <a:t>composition</a:t>
            </a:r>
            <a:r>
              <a:rPr lang="en-US" b="1" dirty="0" smtClean="0"/>
              <a:t> of the resource potential of the enterprise includes items such as personnel, finance, fixed and circulating capital, organizational and managerial capacities, potential customer relationships, building and transport potential. </a:t>
            </a:r>
          </a:p>
          <a:p>
            <a:pPr marL="0" indent="0" algn="just">
              <a:buNone/>
            </a:pPr>
            <a:endParaRPr lang="en-US" b="1" dirty="0"/>
          </a:p>
          <a:p>
            <a:pPr marL="0" indent="0" algn="just">
              <a:buNone/>
            </a:pPr>
            <a:r>
              <a:rPr lang="en-US" b="1" dirty="0" smtClean="0"/>
              <a:t>Modern researchers, considering the nature of the resource potential tend to put emphasis on its </a:t>
            </a:r>
            <a:r>
              <a:rPr lang="en-US" b="1" dirty="0" smtClean="0">
                <a:solidFill>
                  <a:srgbClr val="FF0000"/>
                </a:solidFill>
              </a:rPr>
              <a:t>components and their stability.</a:t>
            </a:r>
            <a:endParaRPr lang="ru-RU" b="1" dirty="0">
              <a:solidFill>
                <a:srgbClr val="FF000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5" name="Inhaltsplatzhalter 4"/>
          <p:cNvSpPr>
            <a:spLocks noGrp="1"/>
          </p:cNvSpPr>
          <p:nvPr>
            <p:ph idx="1"/>
          </p:nvPr>
        </p:nvSpPr>
        <p:spPr/>
        <p:txBody>
          <a:bodyPr/>
          <a:lstStyle/>
          <a:p>
            <a:endParaRPr lang="de-DE"/>
          </a:p>
        </p:txBody>
      </p:sp>
      <p:pic>
        <p:nvPicPr>
          <p:cNvPr id="6" name="Grafik 5"/>
          <p:cNvPicPr>
            <a:picLocks noChangeAspect="1"/>
          </p:cNvPicPr>
          <p:nvPr/>
        </p:nvPicPr>
        <p:blipFill>
          <a:blip r:embed="rId2"/>
          <a:stretch>
            <a:fillRect/>
          </a:stretch>
        </p:blipFill>
        <p:spPr>
          <a:xfrm>
            <a:off x="127541" y="980728"/>
            <a:ext cx="8888917" cy="4863257"/>
          </a:xfrm>
          <a:prstGeom prst="rect">
            <a:avLst/>
          </a:prstGeom>
        </p:spPr>
      </p:pic>
      <p:sp>
        <p:nvSpPr>
          <p:cNvPr id="7" name="Rechteck 6"/>
          <p:cNvSpPr/>
          <p:nvPr/>
        </p:nvSpPr>
        <p:spPr>
          <a:xfrm>
            <a:off x="0" y="6488668"/>
            <a:ext cx="1773242" cy="246221"/>
          </a:xfrm>
          <a:prstGeom prst="rect">
            <a:avLst/>
          </a:prstGeom>
        </p:spPr>
        <p:txBody>
          <a:bodyPr wrap="none">
            <a:spAutoFit/>
          </a:bodyPr>
          <a:lstStyle/>
          <a:p>
            <a:r>
              <a:rPr lang="de-DE" sz="1000" dirty="0"/>
              <a:t>https://www.teslamotors.com</a:t>
            </a:r>
          </a:p>
        </p:txBody>
      </p:sp>
    </p:spTree>
    <p:extLst>
      <p:ext uri="{BB962C8B-B14F-4D97-AF65-F5344CB8AC3E}">
        <p14:creationId xmlns:p14="http://schemas.microsoft.com/office/powerpoint/2010/main" val="35417913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4" name="Grafik 3"/>
          <p:cNvPicPr>
            <a:picLocks noChangeAspect="1"/>
          </p:cNvPicPr>
          <p:nvPr/>
        </p:nvPicPr>
        <p:blipFill>
          <a:blip r:embed="rId2"/>
          <a:stretch>
            <a:fillRect/>
          </a:stretch>
        </p:blipFill>
        <p:spPr>
          <a:xfrm>
            <a:off x="-684584" y="0"/>
            <a:ext cx="10163175" cy="7191375"/>
          </a:xfrm>
          <a:prstGeom prst="rect">
            <a:avLst/>
          </a:prstGeom>
        </p:spPr>
      </p:pic>
      <p:sp>
        <p:nvSpPr>
          <p:cNvPr id="5" name="Rechteck 4"/>
          <p:cNvSpPr/>
          <p:nvPr/>
        </p:nvSpPr>
        <p:spPr>
          <a:xfrm>
            <a:off x="-698595" y="6945154"/>
            <a:ext cx="1773242" cy="246221"/>
          </a:xfrm>
          <a:prstGeom prst="rect">
            <a:avLst/>
          </a:prstGeom>
        </p:spPr>
        <p:txBody>
          <a:bodyPr wrap="none">
            <a:spAutoFit/>
          </a:bodyPr>
          <a:lstStyle/>
          <a:p>
            <a:r>
              <a:rPr lang="de-DE" sz="1000" dirty="0"/>
              <a:t>https://www.teslamotors.com</a:t>
            </a:r>
          </a:p>
        </p:txBody>
      </p:sp>
    </p:spTree>
    <p:extLst>
      <p:ext uri="{BB962C8B-B14F-4D97-AF65-F5344CB8AC3E}">
        <p14:creationId xmlns:p14="http://schemas.microsoft.com/office/powerpoint/2010/main" val="5615748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lstStyle/>
          <a:p>
            <a:endParaRPr lang="de-DE"/>
          </a:p>
        </p:txBody>
      </p:sp>
      <p:pic>
        <p:nvPicPr>
          <p:cNvPr id="4" name="Grafik 3"/>
          <p:cNvPicPr>
            <a:picLocks noChangeAspect="1"/>
          </p:cNvPicPr>
          <p:nvPr/>
        </p:nvPicPr>
        <p:blipFill>
          <a:blip r:embed="rId2"/>
          <a:stretch>
            <a:fillRect/>
          </a:stretch>
        </p:blipFill>
        <p:spPr>
          <a:xfrm>
            <a:off x="1687376" y="548680"/>
            <a:ext cx="5769247" cy="5150891"/>
          </a:xfrm>
          <a:prstGeom prst="rect">
            <a:avLst/>
          </a:prstGeom>
        </p:spPr>
      </p:pic>
      <p:sp>
        <p:nvSpPr>
          <p:cNvPr id="5" name="Rechteck 4"/>
          <p:cNvSpPr/>
          <p:nvPr/>
        </p:nvSpPr>
        <p:spPr>
          <a:xfrm>
            <a:off x="0" y="6611779"/>
            <a:ext cx="4572000" cy="246221"/>
          </a:xfrm>
          <a:prstGeom prst="rect">
            <a:avLst/>
          </a:prstGeom>
        </p:spPr>
        <p:txBody>
          <a:bodyPr>
            <a:spAutoFit/>
          </a:bodyPr>
          <a:lstStyle/>
          <a:p>
            <a:r>
              <a:rPr lang="de-DE" sz="1000" dirty="0"/>
              <a:t>http://www.mobile-review.com/articles/2014/electric-cars.shtml</a:t>
            </a:r>
          </a:p>
        </p:txBody>
      </p:sp>
    </p:spTree>
    <p:extLst>
      <p:ext uri="{BB962C8B-B14F-4D97-AF65-F5344CB8AC3E}">
        <p14:creationId xmlns:p14="http://schemas.microsoft.com/office/powerpoint/2010/main" val="19968498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476672"/>
            <a:ext cx="8229600" cy="4525963"/>
          </a:xfrm>
        </p:spPr>
        <p:txBody>
          <a:bodyPr>
            <a:noAutofit/>
          </a:bodyPr>
          <a:lstStyle/>
          <a:p>
            <a:pPr algn="just"/>
            <a:r>
              <a:rPr lang="en-US" sz="2000" b="1" dirty="0" smtClean="0"/>
              <a:t>it is necessary to divide the factors for sustainable economic development of enterprises in two groups. The first group of factors related to the </a:t>
            </a:r>
            <a:r>
              <a:rPr lang="en-US" sz="2000" b="1" dirty="0" smtClean="0">
                <a:solidFill>
                  <a:srgbClr val="FF0000"/>
                </a:solidFill>
              </a:rPr>
              <a:t>mobilization of existing reserves </a:t>
            </a:r>
            <a:r>
              <a:rPr lang="en-US" sz="2000" b="1" dirty="0" smtClean="0"/>
              <a:t>are operational in nature and </a:t>
            </a:r>
            <a:r>
              <a:rPr lang="en-US" sz="2000" b="1" dirty="0" smtClean="0">
                <a:solidFill>
                  <a:srgbClr val="FF0000"/>
                </a:solidFill>
              </a:rPr>
              <a:t>DO NOT REQUIRE A SIGNIFICANT INVESTMENT</a:t>
            </a:r>
            <a:r>
              <a:rPr lang="en-US" sz="2000" b="1" dirty="0" smtClean="0"/>
              <a:t>. The second group of factors related to </a:t>
            </a:r>
            <a:r>
              <a:rPr lang="en-US" sz="2000" b="1" dirty="0" smtClean="0">
                <a:solidFill>
                  <a:srgbClr val="FF0000"/>
                </a:solidFill>
              </a:rPr>
              <a:t>the reform of various spheres of activity </a:t>
            </a:r>
            <a:r>
              <a:rPr lang="en-US" sz="2000" b="1" dirty="0" smtClean="0"/>
              <a:t>of the enterprise, based on the use </a:t>
            </a:r>
            <a:r>
              <a:rPr lang="en-US" sz="2000" b="1" dirty="0" smtClean="0">
                <a:solidFill>
                  <a:srgbClr val="FF0000"/>
                </a:solidFill>
              </a:rPr>
              <a:t>of INNOVATION AND IMPROVING THE QUALITY OF HUMAN RESOURCES</a:t>
            </a:r>
            <a:r>
              <a:rPr lang="en-US" sz="2000" b="1" dirty="0" smtClean="0"/>
              <a:t>. Such factors are of strategic importance for the management of the economic sustainability of the enterprise. </a:t>
            </a:r>
            <a:endParaRPr lang="ru-RU" sz="2000" b="1" dirty="0" smtClean="0"/>
          </a:p>
          <a:p>
            <a:pPr>
              <a:buNone/>
            </a:pPr>
            <a:endParaRPr lang="en-US" sz="2000" b="1"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692696"/>
            <a:ext cx="8229600" cy="5433467"/>
          </a:xfrm>
        </p:spPr>
        <p:txBody>
          <a:bodyPr>
            <a:normAutofit fontScale="77500" lnSpcReduction="20000"/>
          </a:bodyPr>
          <a:lstStyle/>
          <a:p>
            <a:pPr algn="just"/>
            <a:r>
              <a:rPr lang="en-US" b="1" dirty="0"/>
              <a:t>Ability to control the economic sustainability of enterprises is determined by human and institutional capacity in the presence of a number of additional assumptions: </a:t>
            </a:r>
            <a:endParaRPr lang="en-US" b="1" dirty="0" smtClean="0"/>
          </a:p>
          <a:p>
            <a:pPr marL="0" indent="0" algn="just">
              <a:buNone/>
            </a:pPr>
            <a:endParaRPr lang="en-US" b="1" dirty="0" smtClean="0"/>
          </a:p>
          <a:p>
            <a:pPr algn="just">
              <a:buFont typeface="Wingdings" panose="05000000000000000000" pitchFamily="2" charset="2"/>
              <a:buChar char="v"/>
            </a:pPr>
            <a:r>
              <a:rPr lang="en-US" b="1" dirty="0" smtClean="0">
                <a:solidFill>
                  <a:srgbClr val="FF0000"/>
                </a:solidFill>
              </a:rPr>
              <a:t>THE ABILITY OF BUSINESSES TO GENERATE REVENUE;</a:t>
            </a:r>
          </a:p>
          <a:p>
            <a:pPr algn="just">
              <a:buFont typeface="Wingdings" panose="05000000000000000000" pitchFamily="2" charset="2"/>
              <a:buChar char="v"/>
            </a:pPr>
            <a:r>
              <a:rPr lang="en-US" b="1" dirty="0" smtClean="0">
                <a:solidFill>
                  <a:srgbClr val="FF0000"/>
                </a:solidFill>
              </a:rPr>
              <a:t> THE EXISTENCE OF NEW SOURCES OF FUNDING;</a:t>
            </a:r>
          </a:p>
          <a:p>
            <a:pPr algn="just">
              <a:buFont typeface="Wingdings" panose="05000000000000000000" pitchFamily="2" charset="2"/>
              <a:buChar char="v"/>
            </a:pPr>
            <a:r>
              <a:rPr lang="en-US" b="1" dirty="0" smtClean="0">
                <a:solidFill>
                  <a:srgbClr val="FF0000"/>
                </a:solidFill>
              </a:rPr>
              <a:t> PRESENCE OF A STRONG MANAGEMENT TEAM. </a:t>
            </a:r>
          </a:p>
          <a:p>
            <a:pPr marL="0" indent="0" algn="just">
              <a:buNone/>
            </a:pPr>
            <a:endParaRPr lang="en-US" b="1" dirty="0" smtClean="0">
              <a:solidFill>
                <a:srgbClr val="FF0000"/>
              </a:solidFill>
            </a:endParaRPr>
          </a:p>
          <a:p>
            <a:pPr algn="just"/>
            <a:r>
              <a:rPr lang="en-US" b="1" dirty="0" smtClean="0"/>
              <a:t>However</a:t>
            </a:r>
            <a:r>
              <a:rPr lang="en-US" b="1" dirty="0"/>
              <a:t>, to ensure sustainable economic development of enterprises should balance the elements of resource potential. In the structure of the resource potential (Table </a:t>
            </a:r>
            <a:r>
              <a:rPr lang="en-GB" b="1" dirty="0"/>
              <a:t>below</a:t>
            </a:r>
            <a:r>
              <a:rPr lang="en-US" b="1" dirty="0"/>
              <a:t>) we isolated: production, personnel, financial, market potential and the potential of the organization and innovation. For each type of building are presented pivotal and peripheral elements.</a:t>
            </a:r>
            <a:endParaRPr lang="ru-RU" b="1" dirty="0"/>
          </a:p>
          <a:p>
            <a:endParaRPr lang="de-DE" dirty="0"/>
          </a:p>
        </p:txBody>
      </p:sp>
    </p:spTree>
    <p:extLst>
      <p:ext uri="{BB962C8B-B14F-4D97-AF65-F5344CB8AC3E}">
        <p14:creationId xmlns:p14="http://schemas.microsoft.com/office/powerpoint/2010/main" val="40961174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sp>
        <p:nvSpPr>
          <p:cNvPr id="3" name="Inhaltsplatzhalter 2"/>
          <p:cNvSpPr>
            <a:spLocks noGrp="1"/>
          </p:cNvSpPr>
          <p:nvPr>
            <p:ph idx="1"/>
          </p:nvPr>
        </p:nvSpPr>
        <p:spPr/>
        <p:txBody>
          <a:bodyPr>
            <a:normAutofit fontScale="92500"/>
          </a:bodyPr>
          <a:lstStyle/>
          <a:p>
            <a:r>
              <a:rPr lang="en-US" b="1" i="1" dirty="0">
                <a:solidFill>
                  <a:srgbClr val="00B050"/>
                </a:solidFill>
              </a:rPr>
              <a:t>Natural Resources</a:t>
            </a:r>
            <a:r>
              <a:rPr lang="en-US" i="1" dirty="0">
                <a:solidFill>
                  <a:srgbClr val="00B050"/>
                </a:solidFill>
              </a:rPr>
              <a:t> </a:t>
            </a:r>
            <a:r>
              <a:rPr lang="en-US" dirty="0"/>
              <a:t>are all that exists without the actions of humankind</a:t>
            </a:r>
            <a:r>
              <a:rPr lang="en-US" dirty="0" smtClean="0"/>
              <a:t>.</a:t>
            </a:r>
          </a:p>
          <a:p>
            <a:r>
              <a:rPr lang="en-US" b="1" i="1" dirty="0" smtClean="0">
                <a:solidFill>
                  <a:srgbClr val="00B050"/>
                </a:solidFill>
              </a:rPr>
              <a:t>Natural </a:t>
            </a:r>
            <a:r>
              <a:rPr lang="en-US" b="1" i="1" dirty="0">
                <a:solidFill>
                  <a:srgbClr val="00B050"/>
                </a:solidFill>
              </a:rPr>
              <a:t>resource</a:t>
            </a:r>
            <a:r>
              <a:rPr lang="en-US" b="1" dirty="0">
                <a:solidFill>
                  <a:srgbClr val="00B050"/>
                </a:solidFill>
              </a:rPr>
              <a:t> </a:t>
            </a:r>
            <a:r>
              <a:rPr lang="en-US" dirty="0"/>
              <a:t>is something that is found in nature and can be used by people</a:t>
            </a:r>
            <a:r>
              <a:rPr lang="en-US" dirty="0" smtClean="0"/>
              <a:t>.</a:t>
            </a:r>
          </a:p>
          <a:p>
            <a:r>
              <a:rPr lang="en-US" b="1" i="1" dirty="0">
                <a:solidFill>
                  <a:srgbClr val="00B050"/>
                </a:solidFill>
              </a:rPr>
              <a:t>Natural resources</a:t>
            </a:r>
            <a:r>
              <a:rPr lang="en-US" b="1" dirty="0">
                <a:solidFill>
                  <a:srgbClr val="00B050"/>
                </a:solidFill>
              </a:rPr>
              <a:t> </a:t>
            </a:r>
            <a:r>
              <a:rPr lang="en-US" dirty="0"/>
              <a:t>are natural assets (raw materials) occurring in nature that can be used for economic production or consumption</a:t>
            </a:r>
            <a:r>
              <a:rPr lang="en-US" dirty="0" smtClean="0"/>
              <a:t>.</a:t>
            </a:r>
          </a:p>
          <a:p>
            <a:r>
              <a:rPr lang="en-US" b="1" i="1" dirty="0">
                <a:solidFill>
                  <a:srgbClr val="00B050"/>
                </a:solidFill>
              </a:rPr>
              <a:t>Natural environment</a:t>
            </a:r>
            <a:r>
              <a:rPr lang="en-US" b="1" dirty="0">
                <a:solidFill>
                  <a:srgbClr val="00B050"/>
                </a:solidFill>
              </a:rPr>
              <a:t> </a:t>
            </a:r>
            <a:r>
              <a:rPr lang="en-US" dirty="0"/>
              <a:t>means all living and non-living things that are naturally on Earth.</a:t>
            </a:r>
            <a:endParaRPr lang="de-DE" dirty="0"/>
          </a:p>
        </p:txBody>
      </p:sp>
    </p:spTree>
    <p:extLst>
      <p:ext uri="{BB962C8B-B14F-4D97-AF65-F5344CB8AC3E}">
        <p14:creationId xmlns:p14="http://schemas.microsoft.com/office/powerpoint/2010/main" val="17723101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sz="3200" b="1" dirty="0">
                <a:solidFill>
                  <a:schemeClr val="tx2"/>
                </a:solidFill>
              </a:rPr>
              <a:t>In terms of the source of origin, natural resources can be divided into the following types:</a:t>
            </a:r>
            <a:br>
              <a:rPr lang="en-US" sz="3200" b="1" dirty="0">
                <a:solidFill>
                  <a:schemeClr val="tx2"/>
                </a:solidFill>
              </a:rPr>
            </a:br>
            <a:endParaRPr lang="de-DE" sz="3200" b="1" dirty="0">
              <a:solidFill>
                <a:schemeClr val="tx2"/>
              </a:solidFill>
            </a:endParaRPr>
          </a:p>
        </p:txBody>
      </p:sp>
      <p:sp>
        <p:nvSpPr>
          <p:cNvPr id="3" name="Inhaltsplatzhalter 2"/>
          <p:cNvSpPr>
            <a:spLocks noGrp="1"/>
          </p:cNvSpPr>
          <p:nvPr>
            <p:ph idx="1"/>
          </p:nvPr>
        </p:nvSpPr>
        <p:spPr/>
        <p:txBody>
          <a:bodyPr>
            <a:normAutofit fontScale="92500" lnSpcReduction="10000"/>
          </a:bodyPr>
          <a:lstStyle/>
          <a:p>
            <a:r>
              <a:rPr lang="en-US" b="1" dirty="0" smtClean="0">
                <a:solidFill>
                  <a:srgbClr val="00B050"/>
                </a:solidFill>
              </a:rPr>
              <a:t>Biotic</a:t>
            </a:r>
            <a:r>
              <a:rPr lang="en-US" b="1" dirty="0">
                <a:solidFill>
                  <a:srgbClr val="00B050"/>
                </a:solidFill>
              </a:rPr>
              <a:t>:</a:t>
            </a:r>
            <a:r>
              <a:rPr lang="en-US" dirty="0"/>
              <a:t> these resources come from living and organic material, such as forests and animals, and include the materials that can be obtained them. Biotic natural resources also include fossil fuels such as coal and petroleum which are formed from organic matter that has decayed.</a:t>
            </a:r>
          </a:p>
          <a:p>
            <a:r>
              <a:rPr lang="en-US" b="1" dirty="0">
                <a:solidFill>
                  <a:srgbClr val="00B050"/>
                </a:solidFill>
              </a:rPr>
              <a:t>Abiotic:</a:t>
            </a:r>
            <a:r>
              <a:rPr lang="en-US" dirty="0"/>
              <a:t> these resources come from non-living and non-organic material. Examples of these resources include land, fresh water, air, and heavy metals (gold, iron, copper, silver, etc.).</a:t>
            </a:r>
          </a:p>
          <a:p>
            <a:pPr marL="0" indent="0">
              <a:buNone/>
            </a:pPr>
            <a:endParaRPr lang="de-DE" dirty="0"/>
          </a:p>
        </p:txBody>
      </p:sp>
    </p:spTree>
    <p:extLst>
      <p:ext uri="{BB962C8B-B14F-4D97-AF65-F5344CB8AC3E}">
        <p14:creationId xmlns:p14="http://schemas.microsoft.com/office/powerpoint/2010/main" val="2361681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3100" b="1" dirty="0">
                <a:solidFill>
                  <a:schemeClr val="tx2"/>
                </a:solidFill>
              </a:rPr>
              <a:t>Natural resources can also be categorized based on their stage of development </a:t>
            </a:r>
            <a:r>
              <a:rPr lang="en-US" sz="3100" b="1" dirty="0" smtClean="0">
                <a:solidFill>
                  <a:schemeClr val="tx2"/>
                </a:solidFill>
              </a:rPr>
              <a:t>including:</a:t>
            </a:r>
            <a:endParaRPr lang="de-DE" dirty="0"/>
          </a:p>
        </p:txBody>
      </p:sp>
      <p:sp>
        <p:nvSpPr>
          <p:cNvPr id="3" name="Inhaltsplatzhalter 2"/>
          <p:cNvSpPr>
            <a:spLocks noGrp="1"/>
          </p:cNvSpPr>
          <p:nvPr>
            <p:ph idx="1"/>
          </p:nvPr>
        </p:nvSpPr>
        <p:spPr/>
        <p:txBody>
          <a:bodyPr>
            <a:normAutofit fontScale="70000" lnSpcReduction="20000"/>
          </a:bodyPr>
          <a:lstStyle/>
          <a:p>
            <a:endParaRPr lang="en-US" dirty="0"/>
          </a:p>
          <a:p>
            <a:r>
              <a:rPr lang="en-US" b="1" dirty="0">
                <a:solidFill>
                  <a:srgbClr val="00B050"/>
                </a:solidFill>
              </a:rPr>
              <a:t>Potential resources: </a:t>
            </a:r>
            <a:r>
              <a:rPr lang="en-US" dirty="0"/>
              <a:t>these are resources that exist in a region and may be used in the future. For example, if a country has petroleum in sedimentary rocks, it is a potential resource until it is actually drilled out of the rock and put to use.</a:t>
            </a:r>
          </a:p>
          <a:p>
            <a:r>
              <a:rPr lang="en-US" b="1" dirty="0">
                <a:solidFill>
                  <a:srgbClr val="00B050"/>
                </a:solidFill>
              </a:rPr>
              <a:t>Actual resources: </a:t>
            </a:r>
            <a:r>
              <a:rPr lang="en-US" dirty="0"/>
              <a:t>these are resources that have been surveyed, their quantity and quality has been determined, and they are currently being used. The development of actual resources is dependent on </a:t>
            </a:r>
            <a:r>
              <a:rPr lang="en-US" dirty="0">
                <a:hlinkClick r:id="rId2"/>
              </a:rPr>
              <a:t>technology</a:t>
            </a:r>
            <a:r>
              <a:rPr lang="en-US" dirty="0"/>
              <a:t>.</a:t>
            </a:r>
          </a:p>
          <a:p>
            <a:r>
              <a:rPr lang="en-US" b="1" dirty="0">
                <a:solidFill>
                  <a:srgbClr val="00B050"/>
                </a:solidFill>
              </a:rPr>
              <a:t>Reserve resources: </a:t>
            </a:r>
            <a:r>
              <a:rPr lang="en-US" dirty="0"/>
              <a:t>this is the part of an actual resource that can be developed profitably in the future.</a:t>
            </a:r>
          </a:p>
          <a:p>
            <a:r>
              <a:rPr lang="en-US" b="1" dirty="0">
                <a:solidFill>
                  <a:srgbClr val="00B050"/>
                </a:solidFill>
              </a:rPr>
              <a:t>Stock resources: </a:t>
            </a:r>
            <a:r>
              <a:rPr lang="en-US" dirty="0"/>
              <a:t>these are resources that have been surveyed, but cannot be used due a lack of technology. An example of a stock resource is hydrogen</a:t>
            </a:r>
            <a:r>
              <a:rPr lang="en-US" dirty="0" smtClean="0"/>
              <a:t>.</a:t>
            </a:r>
            <a:endParaRPr lang="en-US" dirty="0"/>
          </a:p>
          <a:p>
            <a:endParaRPr lang="de-DE" dirty="0"/>
          </a:p>
        </p:txBody>
      </p:sp>
    </p:spTree>
    <p:extLst>
      <p:ext uri="{BB962C8B-B14F-4D97-AF65-F5344CB8AC3E}">
        <p14:creationId xmlns:p14="http://schemas.microsoft.com/office/powerpoint/2010/main" val="734017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b="1" dirty="0">
                <a:solidFill>
                  <a:schemeClr val="tx2"/>
                </a:solidFill>
              </a:rPr>
              <a:t>Natural resources are also classified based on their renewability</a:t>
            </a:r>
            <a:r>
              <a:rPr lang="en-US" b="1" dirty="0" smtClean="0">
                <a:solidFill>
                  <a:schemeClr val="tx2"/>
                </a:solidFill>
              </a:rPr>
              <a:t>:</a:t>
            </a:r>
            <a:endParaRPr lang="de-DE" b="1" dirty="0">
              <a:solidFill>
                <a:schemeClr val="tx2"/>
              </a:solidFill>
            </a:endParaRPr>
          </a:p>
        </p:txBody>
      </p:sp>
      <p:sp>
        <p:nvSpPr>
          <p:cNvPr id="3" name="Inhaltsplatzhalter 2"/>
          <p:cNvSpPr>
            <a:spLocks noGrp="1"/>
          </p:cNvSpPr>
          <p:nvPr>
            <p:ph idx="1"/>
          </p:nvPr>
        </p:nvSpPr>
        <p:spPr/>
        <p:txBody>
          <a:bodyPr>
            <a:normAutofit fontScale="77500" lnSpcReduction="20000"/>
          </a:bodyPr>
          <a:lstStyle/>
          <a:p>
            <a:endParaRPr lang="en-US" dirty="0"/>
          </a:p>
          <a:p>
            <a:r>
              <a:rPr lang="en-US" b="1" dirty="0">
                <a:solidFill>
                  <a:srgbClr val="00B050"/>
                </a:solidFill>
              </a:rPr>
              <a:t>Renewable natural resources: </a:t>
            </a:r>
            <a:r>
              <a:rPr lang="en-US" dirty="0"/>
              <a:t>these are resources that can be replenished. Examples of renewable resources include sunlight, air, and wind . They are available continuously and their quantity is not noticeably affected by human </a:t>
            </a:r>
            <a:r>
              <a:rPr lang="en-US" dirty="0">
                <a:hlinkClick r:id="rId2"/>
              </a:rPr>
              <a:t>consumption</a:t>
            </a:r>
            <a:r>
              <a:rPr lang="en-US" dirty="0"/>
              <a:t>. However, renewable resources do not have a rapid recovery rate and are susceptible to </a:t>
            </a:r>
            <a:r>
              <a:rPr lang="en-US" u="sng" dirty="0">
                <a:hlinkClick r:id="rId3"/>
              </a:rPr>
              <a:t>depletion</a:t>
            </a:r>
            <a:r>
              <a:rPr lang="en-US" dirty="0"/>
              <a:t> if they are overused.</a:t>
            </a:r>
          </a:p>
          <a:p>
            <a:r>
              <a:rPr lang="en-US" b="1" dirty="0">
                <a:solidFill>
                  <a:srgbClr val="00B050"/>
                </a:solidFill>
              </a:rPr>
              <a:t>Non-renewable natural resources: </a:t>
            </a:r>
            <a:r>
              <a:rPr lang="en-US" dirty="0"/>
              <a:t>these resources form extremely slow and do not naturally form in the environment. A resource is considered to be non-renewable when their rate of consumption exceeds the rate of recovery. Examples of non-renewable natural resources are minerals and fossil fuels</a:t>
            </a:r>
            <a:r>
              <a:rPr lang="en-US" dirty="0" smtClean="0"/>
              <a:t>.</a:t>
            </a:r>
            <a:endParaRPr lang="en-US" dirty="0"/>
          </a:p>
        </p:txBody>
      </p:sp>
    </p:spTree>
    <p:extLst>
      <p:ext uri="{BB962C8B-B14F-4D97-AF65-F5344CB8AC3E}">
        <p14:creationId xmlns:p14="http://schemas.microsoft.com/office/powerpoint/2010/main" val="352667594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3194</Words>
  <Application>Microsoft Office PowerPoint</Application>
  <PresentationFormat>Bildschirmpräsentation (4:3)</PresentationFormat>
  <Paragraphs>147</Paragraphs>
  <Slides>32</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32</vt:i4>
      </vt:variant>
    </vt:vector>
  </HeadingPairs>
  <TitlesOfParts>
    <vt:vector size="37" baseType="lpstr">
      <vt:lpstr>Arial</vt:lpstr>
      <vt:lpstr>Calibri</vt:lpstr>
      <vt:lpstr>Times New Roman</vt:lpstr>
      <vt:lpstr>Wingdings</vt:lpstr>
      <vt:lpstr>Тема Office</vt:lpstr>
      <vt:lpstr>Natural Resources and their Potential for Sustainable Enterprise Development </vt:lpstr>
      <vt:lpstr>As businesses are formulating their sustainability strategies they are asking the following questions: </vt:lpstr>
      <vt:lpstr>PowerPoint-Präsentation</vt:lpstr>
      <vt:lpstr>PowerPoint-Präsentation</vt:lpstr>
      <vt:lpstr>PowerPoint-Präsentation</vt:lpstr>
      <vt:lpstr>PowerPoint-Präsentation</vt:lpstr>
      <vt:lpstr>In terms of the source of origin, natural resources can be divided into the following types: </vt:lpstr>
      <vt:lpstr>Natural resources can also be categorized based on their stage of development including:</vt:lpstr>
      <vt:lpstr>Natural resources are also classified based on their renewability:</vt:lpstr>
      <vt:lpstr>PowerPoint-Präsentation</vt:lpstr>
      <vt:lpstr>Typology of the resource potential in sustainable enterprise development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Fig. 1 Variants of the formation of the assessment of the resource potential of the sustainable enterprise development   </vt:lpstr>
      <vt:lpstr>PowerPoint-Präsentation</vt:lpstr>
      <vt:lpstr>PowerPoint-Präsentation</vt:lpstr>
      <vt:lpstr>Development trajectory</vt:lpstr>
      <vt:lpstr>A  strategy  for  sustainable  development  cannot  be  limited  only  to  economic,  technological  actions  directly  linked  to  the  human  activity.  It  has  to  include,  as  the  above  mentioned  definitions stated, both environmental and social factors, the present and the horizon for the next generations.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MultiDVD Team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Strategies for Sustainable Enterprises Development </dc:title>
  <dc:creator>Юрий</dc:creator>
  <cp:lastModifiedBy>user</cp:lastModifiedBy>
  <cp:revision>75</cp:revision>
  <dcterms:created xsi:type="dcterms:W3CDTF">2015-03-22T09:59:02Z</dcterms:created>
  <dcterms:modified xsi:type="dcterms:W3CDTF">2016-04-13T06:01:48Z</dcterms:modified>
</cp:coreProperties>
</file>