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56" r:id="rId2"/>
    <p:sldId id="257" r:id="rId3"/>
    <p:sldId id="258" r:id="rId4"/>
    <p:sldId id="259" r:id="rId5"/>
    <p:sldId id="260" r:id="rId6"/>
    <p:sldId id="262" r:id="rId7"/>
    <p:sldId id="263" r:id="rId8"/>
    <p:sldId id="261" r:id="rId9"/>
    <p:sldId id="269" r:id="rId10"/>
    <p:sldId id="264" r:id="rId11"/>
    <p:sldId id="265" r:id="rId12"/>
    <p:sldId id="266" r:id="rId13"/>
    <p:sldId id="267" r:id="rId14"/>
    <p:sldId id="268" r:id="rId15"/>
    <p:sldId id="270" r:id="rId16"/>
    <p:sldId id="271" r:id="rId1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1494"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785402C-92D1-456C-841C-F82E7417B366}" type="datetimeFigureOut">
              <a:rPr lang="de-DE" smtClean="0"/>
              <a:t>18.04.2016</a:t>
            </a:fld>
            <a:endParaRPr lang="de-DE"/>
          </a:p>
        </p:txBody>
      </p:sp>
      <p:sp>
        <p:nvSpPr>
          <p:cNvPr id="4" name="Folienbildplatzhalt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4C0DA03-D9A3-4652-88A4-B3BD41BBB797}" type="slidenum">
              <a:rPr lang="de-DE" smtClean="0"/>
              <a:t>‹Nr.›</a:t>
            </a:fld>
            <a:endParaRPr lang="de-DE"/>
          </a:p>
        </p:txBody>
      </p:sp>
    </p:spTree>
    <p:extLst>
      <p:ext uri="{BB962C8B-B14F-4D97-AF65-F5344CB8AC3E}">
        <p14:creationId xmlns:p14="http://schemas.microsoft.com/office/powerpoint/2010/main" val="15197143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94C0DA03-D9A3-4652-88A4-B3BD41BBB797}" type="slidenum">
              <a:rPr lang="de-DE" smtClean="0"/>
              <a:t>14</a:t>
            </a:fld>
            <a:endParaRPr lang="de-DE"/>
          </a:p>
        </p:txBody>
      </p:sp>
    </p:spTree>
    <p:extLst>
      <p:ext uri="{BB962C8B-B14F-4D97-AF65-F5344CB8AC3E}">
        <p14:creationId xmlns:p14="http://schemas.microsoft.com/office/powerpoint/2010/main" val="14647770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E02120BB-16FC-497C-A35B-3BF6CD4F6AC6}" type="datetimeFigureOut">
              <a:rPr lang="ru-RU" smtClean="0"/>
              <a:pPr/>
              <a:t>18.04.2016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3774182-8628-4EBA-8005-93D44F82AE27}" type="slidenum">
              <a:rPr lang="ru-RU" smtClean="0"/>
              <a:pPr/>
              <a:t>‹Nr.›</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E02120BB-16FC-497C-A35B-3BF6CD4F6AC6}" type="datetimeFigureOut">
              <a:rPr lang="ru-RU" smtClean="0"/>
              <a:pPr/>
              <a:t>18.04.2016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3774182-8628-4EBA-8005-93D44F82AE27}" type="slidenum">
              <a:rPr lang="ru-RU" smtClean="0"/>
              <a:pPr/>
              <a:t>‹Nr.›</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E02120BB-16FC-497C-A35B-3BF6CD4F6AC6}" type="datetimeFigureOut">
              <a:rPr lang="ru-RU" smtClean="0"/>
              <a:pPr/>
              <a:t>18.04.2016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3774182-8628-4EBA-8005-93D44F82AE27}" type="slidenum">
              <a:rPr lang="ru-RU" smtClean="0"/>
              <a:pPr/>
              <a:t>‹Nr.›</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E02120BB-16FC-497C-A35B-3BF6CD4F6AC6}" type="datetimeFigureOut">
              <a:rPr lang="ru-RU" smtClean="0"/>
              <a:pPr/>
              <a:t>18.04.2016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3774182-8628-4EBA-8005-93D44F82AE27}" type="slidenum">
              <a:rPr lang="ru-RU" smtClean="0"/>
              <a:pPr/>
              <a:t>‹Nr.›</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E02120BB-16FC-497C-A35B-3BF6CD4F6AC6}" type="datetimeFigureOut">
              <a:rPr lang="ru-RU" smtClean="0"/>
              <a:pPr/>
              <a:t>18.04.2016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3774182-8628-4EBA-8005-93D44F82AE27}" type="slidenum">
              <a:rPr lang="ru-RU" smtClean="0"/>
              <a:pPr/>
              <a:t>‹Nr.›</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E02120BB-16FC-497C-A35B-3BF6CD4F6AC6}" type="datetimeFigureOut">
              <a:rPr lang="ru-RU" smtClean="0"/>
              <a:pPr/>
              <a:t>18.04.2016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3774182-8628-4EBA-8005-93D44F82AE27}" type="slidenum">
              <a:rPr lang="ru-RU" smtClean="0"/>
              <a:pPr/>
              <a:t>‹Nr.›</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E02120BB-16FC-497C-A35B-3BF6CD4F6AC6}" type="datetimeFigureOut">
              <a:rPr lang="ru-RU" smtClean="0"/>
              <a:pPr/>
              <a:t>18.04.2016</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03774182-8628-4EBA-8005-93D44F82AE27}" type="slidenum">
              <a:rPr lang="ru-RU" smtClean="0"/>
              <a:pPr/>
              <a:t>‹Nr.›</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E02120BB-16FC-497C-A35B-3BF6CD4F6AC6}" type="datetimeFigureOut">
              <a:rPr lang="ru-RU" smtClean="0"/>
              <a:pPr/>
              <a:t>18.04.2016</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03774182-8628-4EBA-8005-93D44F82AE27}" type="slidenum">
              <a:rPr lang="ru-RU" smtClean="0"/>
              <a:pPr/>
              <a:t>‹Nr.›</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E02120BB-16FC-497C-A35B-3BF6CD4F6AC6}" type="datetimeFigureOut">
              <a:rPr lang="ru-RU" smtClean="0"/>
              <a:pPr/>
              <a:t>18.04.2016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03774182-8628-4EBA-8005-93D44F82AE27}" type="slidenum">
              <a:rPr lang="ru-RU" smtClean="0"/>
              <a:pPr/>
              <a:t>‹Nr.›</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E02120BB-16FC-497C-A35B-3BF6CD4F6AC6}" type="datetimeFigureOut">
              <a:rPr lang="ru-RU" smtClean="0"/>
              <a:pPr/>
              <a:t>18.04.2016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3774182-8628-4EBA-8005-93D44F82AE27}" type="slidenum">
              <a:rPr lang="ru-RU" smtClean="0"/>
              <a:pPr/>
              <a:t>‹Nr.›</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E02120BB-16FC-497C-A35B-3BF6CD4F6AC6}" type="datetimeFigureOut">
              <a:rPr lang="ru-RU" smtClean="0"/>
              <a:pPr/>
              <a:t>18.04.2016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3774182-8628-4EBA-8005-93D44F82AE27}" type="slidenum">
              <a:rPr lang="ru-RU" smtClean="0"/>
              <a:pPr/>
              <a:t>‹Nr.›</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02120BB-16FC-497C-A35B-3BF6CD4F6AC6}" type="datetimeFigureOut">
              <a:rPr lang="ru-RU" smtClean="0"/>
              <a:pPr/>
              <a:t>18.04.2016</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3774182-8628-4EBA-8005-93D44F82AE27}" type="slidenum">
              <a:rPr lang="ru-RU" smtClean="0"/>
              <a:pPr/>
              <a:t>‹Nr.›</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r>
              <a:rPr lang="en-US" b="1" dirty="0" smtClean="0">
                <a:solidFill>
                  <a:schemeClr val="tx2">
                    <a:lumMod val="75000"/>
                  </a:schemeClr>
                </a:solidFill>
                <a:effectLst>
                  <a:outerShdw blurRad="38100" dist="38100" dir="2700000" algn="tl">
                    <a:srgbClr val="000000">
                      <a:alpha val="43137"/>
                    </a:srgbClr>
                  </a:outerShdw>
                </a:effectLst>
              </a:rPr>
              <a:t>Valuating the </a:t>
            </a:r>
            <a:r>
              <a:rPr lang="en-US" b="1" dirty="0" smtClean="0">
                <a:solidFill>
                  <a:schemeClr val="tx2">
                    <a:lumMod val="75000"/>
                  </a:schemeClr>
                </a:solidFill>
                <a:effectLst>
                  <a:outerShdw blurRad="38100" dist="38100" dir="2700000" algn="tl">
                    <a:srgbClr val="000000">
                      <a:alpha val="43137"/>
                    </a:srgbClr>
                  </a:outerShdw>
                </a:effectLst>
              </a:rPr>
              <a:t>Sustainable Enterprise Development: </a:t>
            </a:r>
            <a:r>
              <a:rPr lang="ru-RU" b="1" dirty="0" smtClean="0">
                <a:solidFill>
                  <a:schemeClr val="tx2">
                    <a:lumMod val="75000"/>
                  </a:schemeClr>
                </a:solidFill>
                <a:effectLst>
                  <a:outerShdw blurRad="38100" dist="38100" dir="2700000" algn="tl">
                    <a:srgbClr val="000000">
                      <a:alpha val="43137"/>
                    </a:srgbClr>
                  </a:outerShdw>
                </a:effectLst>
              </a:rPr>
              <a:t/>
            </a:r>
            <a:br>
              <a:rPr lang="ru-RU" b="1" dirty="0" smtClean="0">
                <a:solidFill>
                  <a:schemeClr val="tx2">
                    <a:lumMod val="75000"/>
                  </a:schemeClr>
                </a:solidFill>
                <a:effectLst>
                  <a:outerShdw blurRad="38100" dist="38100" dir="2700000" algn="tl">
                    <a:srgbClr val="000000">
                      <a:alpha val="43137"/>
                    </a:srgbClr>
                  </a:outerShdw>
                </a:effectLst>
              </a:rPr>
            </a:br>
            <a:r>
              <a:rPr lang="en-US" b="1" dirty="0" smtClean="0">
                <a:solidFill>
                  <a:schemeClr val="tx2">
                    <a:lumMod val="75000"/>
                  </a:schemeClr>
                </a:solidFill>
                <a:effectLst>
                  <a:outerShdw blurRad="38100" dist="38100" dir="2700000" algn="tl">
                    <a:srgbClr val="000000">
                      <a:alpha val="43137"/>
                    </a:srgbClr>
                  </a:outerShdw>
                </a:effectLst>
              </a:rPr>
              <a:t>principles, models, approaches </a:t>
            </a:r>
            <a:endParaRPr lang="ru-RU" b="1" dirty="0">
              <a:solidFill>
                <a:schemeClr val="tx2">
                  <a:lumMod val="75000"/>
                </a:schemeClr>
              </a:solidFill>
              <a:effectLst>
                <a:outerShdw blurRad="38100" dist="38100" dir="2700000" algn="tl">
                  <a:srgbClr val="000000">
                    <a:alpha val="43137"/>
                  </a:srgbClr>
                </a:outerShdw>
              </a:effectLst>
            </a:endParaRPr>
          </a:p>
        </p:txBody>
      </p:sp>
      <p:sp>
        <p:nvSpPr>
          <p:cNvPr id="3" name="Подзаголовок 2"/>
          <p:cNvSpPr>
            <a:spLocks noGrp="1"/>
          </p:cNvSpPr>
          <p:nvPr>
            <p:ph type="subTitle" idx="1"/>
          </p:nvPr>
        </p:nvSpPr>
        <p:spPr/>
        <p:txBody>
          <a:bodyPr/>
          <a:lstStyle/>
          <a:p>
            <a:pPr algn="r"/>
            <a:endParaRPr lang="ru-RU" b="1" dirty="0" smtClean="0">
              <a:solidFill>
                <a:schemeClr val="tx2"/>
              </a:solidFill>
              <a:effectLst>
                <a:outerShdw blurRad="38100" dist="38100" dir="2700000" algn="tl">
                  <a:srgbClr val="000000">
                    <a:alpha val="43137"/>
                  </a:srgbClr>
                </a:outerShdw>
              </a:effectLst>
            </a:endParaRPr>
          </a:p>
          <a:p>
            <a:pPr algn="r"/>
            <a:r>
              <a:rPr lang="de-DE" b="1" dirty="0" smtClean="0">
                <a:solidFill>
                  <a:schemeClr val="tx2"/>
                </a:solidFill>
                <a:effectLst>
                  <a:outerShdw blurRad="38100" dist="38100" dir="2700000" algn="tl">
                    <a:srgbClr val="000000">
                      <a:alpha val="43137"/>
                    </a:srgbClr>
                  </a:outerShdw>
                </a:effectLst>
              </a:rPr>
              <a:t>Prof. Dr. Olga Popova</a:t>
            </a:r>
            <a:endParaRPr lang="ru-RU" b="1" dirty="0" smtClean="0">
              <a:solidFill>
                <a:schemeClr val="tx2"/>
              </a:solidFill>
              <a:effectLst>
                <a:outerShdw blurRad="38100" dist="38100" dir="2700000" algn="tl">
                  <a:srgbClr val="000000">
                    <a:alpha val="43137"/>
                  </a:srgbClr>
                </a:outerShdw>
              </a:effectLst>
            </a:endParaRPr>
          </a:p>
          <a:p>
            <a:endParaRPr lang="ru-R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sz="3200" b="1" dirty="0" smtClean="0">
                <a:solidFill>
                  <a:schemeClr val="tx2"/>
                </a:solidFill>
              </a:rPr>
              <a:t>Check and Act </a:t>
            </a:r>
            <a:endParaRPr lang="ru-RU" sz="3200" b="1" dirty="0">
              <a:solidFill>
                <a:schemeClr val="tx2"/>
              </a:solidFill>
            </a:endParaRPr>
          </a:p>
        </p:txBody>
      </p:sp>
      <p:sp>
        <p:nvSpPr>
          <p:cNvPr id="21506" name="Text Box 2"/>
          <p:cNvSpPr txBox="1">
            <a:spLocks noChangeArrowheads="1"/>
          </p:cNvSpPr>
          <p:nvPr/>
        </p:nvSpPr>
        <p:spPr bwMode="auto">
          <a:xfrm>
            <a:off x="1740098" y="1707034"/>
            <a:ext cx="1403350" cy="663575"/>
          </a:xfrm>
          <a:prstGeom prst="rect">
            <a:avLst/>
          </a:prstGeom>
          <a:solidFill>
            <a:srgbClr val="FFFFFF"/>
          </a:solidFill>
          <a:ln w="9525">
            <a:solidFill>
              <a:srgbClr val="FFFFFF"/>
            </a:solidFill>
            <a:miter lim="800000"/>
            <a:headEnd/>
            <a:tailEnd/>
          </a:ln>
        </p:spPr>
        <p:txBody>
          <a:bodyPr vert="horz" wrap="square" lIns="10800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uk-UA" sz="1200" b="0" i="0" u="none" strike="noStrike" cap="none" normalizeH="0" baseline="0" smtClean="0">
                <a:ln>
                  <a:noFill/>
                </a:ln>
                <a:solidFill>
                  <a:schemeClr val="tx1"/>
                </a:solidFill>
                <a:effectLst/>
                <a:latin typeface="Times New Roman" pitchFamily="18" charset="0"/>
                <a:cs typeface="Arial" pitchFamily="34" charset="0"/>
              </a:rPr>
              <a:t>Фактичний стан суб’єкта господарювання</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21507" name="Text Box 3"/>
          <p:cNvSpPr txBox="1">
            <a:spLocks noChangeArrowheads="1"/>
          </p:cNvSpPr>
          <p:nvPr/>
        </p:nvSpPr>
        <p:spPr bwMode="auto">
          <a:xfrm>
            <a:off x="3665736" y="1581622"/>
            <a:ext cx="2268537" cy="915987"/>
          </a:xfrm>
          <a:prstGeom prst="rect">
            <a:avLst/>
          </a:prstGeom>
          <a:solidFill>
            <a:srgbClr val="FFFFFF"/>
          </a:solidFill>
          <a:ln w="9525">
            <a:solidFill>
              <a:srgbClr val="FFFFFF"/>
            </a:solidFill>
            <a:miter lim="800000"/>
            <a:headEnd/>
            <a:tailEnd/>
          </a:ln>
        </p:spPr>
        <p:txBody>
          <a:bodyPr vert="horz" wrap="square" lIns="3600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uk-UA" sz="1200" b="0" i="0" u="none" strike="noStrike" cap="none" normalizeH="0" baseline="0" smtClean="0">
                <a:ln>
                  <a:noFill/>
                </a:ln>
                <a:solidFill>
                  <a:schemeClr val="tx1"/>
                </a:solidFill>
                <a:effectLst/>
                <a:latin typeface="Times New Roman" pitchFamily="18" charset="0"/>
                <a:cs typeface="Arial" pitchFamily="34" charset="0"/>
              </a:rPr>
              <a:t>Прогнозований стан суб’єкта господарювання при забезпеченні екологічної спрямованості розвитку</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21508" name="Text Box 4"/>
          <p:cNvSpPr txBox="1">
            <a:spLocks noChangeArrowheads="1"/>
          </p:cNvSpPr>
          <p:nvPr/>
        </p:nvSpPr>
        <p:spPr bwMode="auto">
          <a:xfrm>
            <a:off x="4349948" y="4345459"/>
            <a:ext cx="1054100" cy="122238"/>
          </a:xfrm>
          <a:prstGeom prst="rect">
            <a:avLst/>
          </a:prstGeom>
          <a:solidFill>
            <a:srgbClr val="FFFFFF"/>
          </a:solidFill>
          <a:ln w="9525">
            <a:solidFill>
              <a:srgbClr val="FFFFFF"/>
            </a:solidFill>
            <a:miter lim="800000"/>
            <a:headEnd/>
            <a:tailEnd/>
          </a:ln>
        </p:spPr>
        <p:txBody>
          <a:bodyPr vert="horz" wrap="square" lIns="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uk-UA" sz="1200" b="0" i="0" u="none" strike="noStrike" cap="none" normalizeH="0" baseline="0" smtClean="0">
                <a:ln>
                  <a:noFill/>
                </a:ln>
                <a:solidFill>
                  <a:schemeClr val="tx1"/>
                </a:solidFill>
                <a:effectLst/>
                <a:latin typeface="Times New Roman" pitchFamily="18" charset="0"/>
                <a:cs typeface="Arial" pitchFamily="34" charset="0"/>
              </a:rPr>
              <a:t>Стандартизація </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21509" name="Text Box 5"/>
          <p:cNvSpPr txBox="1">
            <a:spLocks noChangeArrowheads="1"/>
          </p:cNvSpPr>
          <p:nvPr/>
        </p:nvSpPr>
        <p:spPr bwMode="auto">
          <a:xfrm>
            <a:off x="4210248" y="5332884"/>
            <a:ext cx="1423988" cy="169863"/>
          </a:xfrm>
          <a:prstGeom prst="rect">
            <a:avLst/>
          </a:prstGeom>
          <a:solidFill>
            <a:srgbClr val="FFFFFF"/>
          </a:solidFill>
          <a:ln w="9525">
            <a:solidFill>
              <a:srgbClr val="FFFFFF"/>
            </a:solidFill>
            <a:miter lim="800000"/>
            <a:headEnd/>
            <a:tailEnd/>
          </a:ln>
        </p:spPr>
        <p:txBody>
          <a:bodyPr vert="horz" wrap="square" lIns="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uk-UA" sz="1200" b="0" i="0" u="none" strike="noStrike" cap="none" normalizeH="0" baseline="0" smtClean="0">
                <a:ln>
                  <a:noFill/>
                </a:ln>
                <a:solidFill>
                  <a:schemeClr val="tx1"/>
                </a:solidFill>
                <a:effectLst/>
                <a:latin typeface="Times New Roman" pitchFamily="18" charset="0"/>
                <a:cs typeface="Arial" pitchFamily="34" charset="0"/>
              </a:rPr>
              <a:t>Вихід на новий ринок</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21510" name="Text Box 6"/>
          <p:cNvSpPr txBox="1">
            <a:spLocks noChangeArrowheads="1"/>
          </p:cNvSpPr>
          <p:nvPr/>
        </p:nvSpPr>
        <p:spPr bwMode="auto">
          <a:xfrm>
            <a:off x="5153223" y="2726209"/>
            <a:ext cx="677863" cy="209550"/>
          </a:xfrm>
          <a:prstGeom prst="rect">
            <a:avLst/>
          </a:prstGeom>
          <a:solidFill>
            <a:srgbClr val="FFFFFF"/>
          </a:solidFill>
          <a:ln w="9525">
            <a:solidFill>
              <a:srgbClr val="FFFFFF"/>
            </a:solidFill>
            <a:miter lim="800000"/>
            <a:headEnd/>
            <a:tailEnd/>
          </a:ln>
        </p:spPr>
        <p:txBody>
          <a:bodyPr vert="horz" wrap="square" lIns="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uk-UA" sz="1200" b="0" i="0" u="none" strike="noStrike" cap="none" normalizeH="0" baseline="0" smtClean="0">
                <a:ln>
                  <a:noFill/>
                </a:ln>
                <a:solidFill>
                  <a:schemeClr val="tx1"/>
                </a:solidFill>
                <a:effectLst/>
                <a:latin typeface="Times New Roman" pitchFamily="18" charset="0"/>
                <a:cs typeface="Arial" pitchFamily="34" charset="0"/>
              </a:rPr>
              <a:t>Інновації</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21511" name="Text Box 7"/>
          <p:cNvSpPr txBox="1">
            <a:spLocks noChangeArrowheads="1"/>
          </p:cNvSpPr>
          <p:nvPr/>
        </p:nvSpPr>
        <p:spPr bwMode="auto">
          <a:xfrm>
            <a:off x="2559248" y="2357909"/>
            <a:ext cx="1054100" cy="161925"/>
          </a:xfrm>
          <a:prstGeom prst="rect">
            <a:avLst/>
          </a:prstGeom>
          <a:solidFill>
            <a:srgbClr val="FFFFFF"/>
          </a:solidFill>
          <a:ln w="9525">
            <a:solidFill>
              <a:srgbClr val="FFFFFF"/>
            </a:solidFill>
            <a:miter lim="800000"/>
            <a:headEnd/>
            <a:tailEnd/>
          </a:ln>
        </p:spPr>
        <p:txBody>
          <a:bodyPr vert="horz" wrap="square" lIns="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uk-UA" sz="1200" b="0" i="0" u="none" strike="noStrike" cap="none" normalizeH="0" baseline="0" smtClean="0">
                <a:ln>
                  <a:noFill/>
                </a:ln>
                <a:solidFill>
                  <a:schemeClr val="tx1"/>
                </a:solidFill>
                <a:effectLst/>
                <a:latin typeface="Times New Roman" pitchFamily="18" charset="0"/>
                <a:cs typeface="Arial" pitchFamily="34" charset="0"/>
              </a:rPr>
              <a:t>Ресурсозбереження</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21512" name="Text Box 8"/>
          <p:cNvSpPr txBox="1">
            <a:spLocks noChangeArrowheads="1"/>
          </p:cNvSpPr>
          <p:nvPr/>
        </p:nvSpPr>
        <p:spPr bwMode="auto">
          <a:xfrm>
            <a:off x="2665611" y="1840384"/>
            <a:ext cx="595312" cy="184150"/>
          </a:xfrm>
          <a:prstGeom prst="rect">
            <a:avLst/>
          </a:prstGeom>
          <a:solidFill>
            <a:srgbClr val="FFFFFF"/>
          </a:solidFill>
          <a:ln w="9525">
            <a:solidFill>
              <a:srgbClr val="FFFFFF"/>
            </a:solidFill>
            <a:miter lim="800000"/>
            <a:headEnd/>
            <a:tailEnd/>
          </a:ln>
        </p:spPr>
        <p:txBody>
          <a:bodyPr vert="horz" wrap="square" lIns="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uk-UA" sz="1200" b="0" i="0" u="none" strike="noStrike" cap="none" normalizeH="0" baseline="0" smtClean="0">
                <a:ln>
                  <a:noFill/>
                </a:ln>
                <a:solidFill>
                  <a:schemeClr val="tx1"/>
                </a:solidFill>
                <a:effectLst/>
                <a:latin typeface="Times New Roman" pitchFamily="18" charset="0"/>
                <a:cs typeface="Arial" pitchFamily="34" charset="0"/>
              </a:rPr>
              <a:t>Відступ</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21513" name="Text Box 9"/>
          <p:cNvSpPr txBox="1">
            <a:spLocks noChangeArrowheads="1"/>
          </p:cNvSpPr>
          <p:nvPr/>
        </p:nvSpPr>
        <p:spPr bwMode="auto">
          <a:xfrm>
            <a:off x="2421136" y="5656734"/>
            <a:ext cx="1135062" cy="255588"/>
          </a:xfrm>
          <a:prstGeom prst="rect">
            <a:avLst/>
          </a:prstGeom>
          <a:solidFill>
            <a:srgbClr val="FFFFFF"/>
          </a:solidFill>
          <a:ln w="9525">
            <a:solidFill>
              <a:srgbClr val="FFFFFF"/>
            </a:solidFill>
            <a:miter lim="800000"/>
            <a:headEnd/>
            <a:tailEnd/>
          </a:ln>
        </p:spPr>
        <p:txBody>
          <a:bodyPr vert="horz" wrap="square" lIns="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Arial" pitchFamily="34" charset="0"/>
              </a:rPr>
              <a:t>low</a:t>
            </a:r>
            <a:endParaRPr kumimoji="0" lang="ru-RU" sz="1800" b="1" i="0" u="none" strike="noStrike" cap="none" normalizeH="0" baseline="0" dirty="0" smtClean="0">
              <a:ln>
                <a:noFill/>
              </a:ln>
              <a:solidFill>
                <a:schemeClr val="tx1"/>
              </a:solidFill>
              <a:effectLst/>
              <a:latin typeface="Arial" pitchFamily="34" charset="0"/>
              <a:cs typeface="Arial" pitchFamily="34" charset="0"/>
            </a:endParaRPr>
          </a:p>
        </p:txBody>
      </p:sp>
      <p:sp>
        <p:nvSpPr>
          <p:cNvPr id="21514" name="Text Box 10"/>
          <p:cNvSpPr txBox="1">
            <a:spLocks noChangeArrowheads="1"/>
          </p:cNvSpPr>
          <p:nvPr/>
        </p:nvSpPr>
        <p:spPr bwMode="auto">
          <a:xfrm>
            <a:off x="4499173" y="5656734"/>
            <a:ext cx="1135063" cy="255588"/>
          </a:xfrm>
          <a:prstGeom prst="rect">
            <a:avLst/>
          </a:prstGeom>
          <a:solidFill>
            <a:srgbClr val="FFFFFF"/>
          </a:solidFill>
          <a:ln w="9525">
            <a:solidFill>
              <a:srgbClr val="FFFFFF"/>
            </a:solidFill>
            <a:miter lim="800000"/>
            <a:headEnd/>
            <a:tailEnd/>
          </a:ln>
        </p:spPr>
        <p:txBody>
          <a:bodyPr vert="horz" wrap="square" lIns="10800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Arial" pitchFamily="34" charset="0"/>
              </a:rPr>
              <a:t>high</a:t>
            </a:r>
            <a:endParaRPr kumimoji="0" lang="ru-RU" sz="1800" b="1" i="0" u="none" strike="noStrike" cap="none" normalizeH="0" baseline="0" dirty="0" smtClean="0">
              <a:ln>
                <a:noFill/>
              </a:ln>
              <a:solidFill>
                <a:schemeClr val="tx1"/>
              </a:solidFill>
              <a:effectLst/>
              <a:latin typeface="Arial" pitchFamily="34" charset="0"/>
              <a:cs typeface="Arial" pitchFamily="34" charset="0"/>
            </a:endParaRPr>
          </a:p>
        </p:txBody>
      </p:sp>
      <p:sp>
        <p:nvSpPr>
          <p:cNvPr id="21515" name="Text Box 11"/>
          <p:cNvSpPr txBox="1">
            <a:spLocks noChangeArrowheads="1"/>
          </p:cNvSpPr>
          <p:nvPr/>
        </p:nvSpPr>
        <p:spPr bwMode="auto">
          <a:xfrm>
            <a:off x="1540073" y="3991447"/>
            <a:ext cx="527050" cy="831850"/>
          </a:xfrm>
          <a:prstGeom prst="rect">
            <a:avLst/>
          </a:prstGeom>
          <a:solidFill>
            <a:srgbClr val="FFFFFF"/>
          </a:solidFill>
          <a:ln w="9525">
            <a:solidFill>
              <a:srgbClr val="FFFFFF"/>
            </a:solidFill>
            <a:miter lim="800000"/>
            <a:headEnd/>
            <a:tailEnd/>
          </a:ln>
        </p:spPr>
        <p:txBody>
          <a:bodyPr vert="horz" wrap="square" lIns="10800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Arial" pitchFamily="34" charset="0"/>
              </a:rPr>
              <a:t>low</a:t>
            </a:r>
            <a:endParaRPr kumimoji="0" lang="ru-RU" sz="1800" b="1" i="0" u="none" strike="noStrike" cap="none" normalizeH="0" baseline="0" dirty="0" smtClean="0">
              <a:ln>
                <a:noFill/>
              </a:ln>
              <a:solidFill>
                <a:schemeClr val="tx1"/>
              </a:solidFill>
              <a:effectLst/>
              <a:latin typeface="Arial" pitchFamily="34" charset="0"/>
              <a:cs typeface="Arial" pitchFamily="34" charset="0"/>
            </a:endParaRPr>
          </a:p>
        </p:txBody>
      </p:sp>
      <p:sp>
        <p:nvSpPr>
          <p:cNvPr id="21516" name="Text Box 12"/>
          <p:cNvSpPr txBox="1">
            <a:spLocks noChangeArrowheads="1"/>
          </p:cNvSpPr>
          <p:nvPr/>
        </p:nvSpPr>
        <p:spPr bwMode="auto">
          <a:xfrm>
            <a:off x="1619448" y="1759422"/>
            <a:ext cx="447675" cy="992187"/>
          </a:xfrm>
          <a:prstGeom prst="rect">
            <a:avLst/>
          </a:prstGeom>
          <a:solidFill>
            <a:srgbClr val="FFFFFF"/>
          </a:solidFill>
          <a:ln w="9525">
            <a:solidFill>
              <a:srgbClr val="FFFFFF"/>
            </a:solidFill>
            <a:miter lim="800000"/>
            <a:headEnd/>
            <a:tailEnd/>
          </a:ln>
        </p:spPr>
        <p:txBody>
          <a:bodyPr vert="horz" wrap="square" lIns="10800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Arial" pitchFamily="34" charset="0"/>
              </a:rPr>
              <a:t>high</a:t>
            </a:r>
            <a:endParaRPr kumimoji="0" lang="ru-RU" sz="1800" b="1" i="0" u="none" strike="noStrike" cap="none" normalizeH="0" baseline="0" dirty="0" smtClean="0">
              <a:ln>
                <a:noFill/>
              </a:ln>
              <a:solidFill>
                <a:schemeClr val="tx1"/>
              </a:solidFill>
              <a:effectLst/>
              <a:latin typeface="Arial" pitchFamily="34" charset="0"/>
              <a:cs typeface="Arial" pitchFamily="34" charset="0"/>
            </a:endParaRPr>
          </a:p>
        </p:txBody>
      </p:sp>
      <p:sp>
        <p:nvSpPr>
          <p:cNvPr id="21517" name="Text Box 13"/>
          <p:cNvSpPr txBox="1">
            <a:spLocks noChangeArrowheads="1"/>
          </p:cNvSpPr>
          <p:nvPr/>
        </p:nvSpPr>
        <p:spPr bwMode="auto">
          <a:xfrm>
            <a:off x="2848173" y="6026622"/>
            <a:ext cx="2368550" cy="196850"/>
          </a:xfrm>
          <a:prstGeom prst="rect">
            <a:avLst/>
          </a:prstGeom>
          <a:solidFill>
            <a:srgbClr val="FFFFFF"/>
          </a:solidFill>
          <a:ln w="9525">
            <a:solidFill>
              <a:srgbClr val="FFFFFF"/>
            </a:solidFill>
            <a:miter lim="800000"/>
            <a:headEnd/>
            <a:tailEnd/>
          </a:ln>
        </p:spPr>
        <p:txBody>
          <a:bodyPr vert="horz" wrap="square" lIns="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cs typeface="Arial" pitchFamily="34" charset="0"/>
              </a:rPr>
              <a:t>Total income </a:t>
            </a:r>
            <a:endParaRPr kumimoji="0" lang="ru-RU" sz="1800" b="1" i="0" u="none" strike="noStrike" cap="none" normalizeH="0" baseline="0" dirty="0" smtClean="0">
              <a:ln>
                <a:noFill/>
              </a:ln>
              <a:solidFill>
                <a:schemeClr val="tx1"/>
              </a:solidFill>
              <a:effectLst/>
              <a:latin typeface="Arial" pitchFamily="34" charset="0"/>
              <a:cs typeface="Arial" pitchFamily="34" charset="0"/>
            </a:endParaRPr>
          </a:p>
        </p:txBody>
      </p:sp>
      <p:sp>
        <p:nvSpPr>
          <p:cNvPr id="21518" name="Rectangle 14"/>
          <p:cNvSpPr>
            <a:spLocks noChangeArrowheads="1"/>
          </p:cNvSpPr>
          <p:nvPr/>
        </p:nvSpPr>
        <p:spPr bwMode="auto">
          <a:xfrm>
            <a:off x="2067123" y="1484784"/>
            <a:ext cx="2143125" cy="2144713"/>
          </a:xfrm>
          <a:prstGeom prst="rect">
            <a:avLst/>
          </a:prstGeom>
          <a:solidFill>
            <a:srgbClr val="FFFFFF"/>
          </a:solidFill>
          <a:ln w="9525">
            <a:solidFill>
              <a:srgbClr val="000000"/>
            </a:solidFill>
            <a:miter lim="800000"/>
            <a:headEnd/>
            <a:tailEnd/>
          </a:ln>
        </p:spPr>
        <p:txBody>
          <a:bodyPr vert="horz" wrap="square" lIns="108000" tIns="0" rIns="0" bIns="0" numCol="1" anchor="t" anchorCtr="0" compatLnSpc="1">
            <a:prstTxWarp prst="textNoShape">
              <a:avLst/>
            </a:prstTxWarp>
          </a:bodyPr>
          <a:lstStyle/>
          <a:p>
            <a:endParaRPr lang="ru-RU"/>
          </a:p>
        </p:txBody>
      </p:sp>
      <p:sp>
        <p:nvSpPr>
          <p:cNvPr id="21519" name="Rectangle 15"/>
          <p:cNvSpPr>
            <a:spLocks noChangeArrowheads="1"/>
          </p:cNvSpPr>
          <p:nvPr/>
        </p:nvSpPr>
        <p:spPr bwMode="auto">
          <a:xfrm>
            <a:off x="3995936" y="1484784"/>
            <a:ext cx="2143125" cy="2144713"/>
          </a:xfrm>
          <a:prstGeom prst="rect">
            <a:avLst/>
          </a:prstGeom>
          <a:solidFill>
            <a:srgbClr val="FFFFFF"/>
          </a:solidFill>
          <a:ln w="9525">
            <a:solidFill>
              <a:srgbClr val="000000"/>
            </a:solidFill>
            <a:miter lim="800000"/>
            <a:headEnd/>
            <a:tailEnd/>
          </a:ln>
        </p:spPr>
        <p:txBody>
          <a:bodyPr vert="horz" wrap="square" lIns="108000" tIns="0" rIns="0" bIns="0" numCol="1" anchor="t" anchorCtr="0" compatLnSpc="1">
            <a:prstTxWarp prst="textNoShape">
              <a:avLst/>
            </a:prstTxWarp>
          </a:bodyPr>
          <a:lstStyle/>
          <a:p>
            <a:endParaRPr lang="ru-RU"/>
          </a:p>
        </p:txBody>
      </p:sp>
      <p:sp>
        <p:nvSpPr>
          <p:cNvPr id="21520" name="Rectangle 16"/>
          <p:cNvSpPr>
            <a:spLocks noChangeArrowheads="1"/>
          </p:cNvSpPr>
          <p:nvPr/>
        </p:nvSpPr>
        <p:spPr bwMode="auto">
          <a:xfrm>
            <a:off x="2067123" y="3415184"/>
            <a:ext cx="2143125" cy="2146300"/>
          </a:xfrm>
          <a:prstGeom prst="rect">
            <a:avLst/>
          </a:prstGeom>
          <a:solidFill>
            <a:srgbClr val="FFFFFF"/>
          </a:solidFill>
          <a:ln w="9525">
            <a:solidFill>
              <a:srgbClr val="000000"/>
            </a:solidFill>
            <a:miter lim="800000"/>
            <a:headEnd/>
            <a:tailEnd/>
          </a:ln>
        </p:spPr>
        <p:txBody>
          <a:bodyPr vert="horz" wrap="square" lIns="108000" tIns="0" rIns="0" bIns="0" numCol="1" anchor="t" anchorCtr="0" compatLnSpc="1">
            <a:prstTxWarp prst="textNoShape">
              <a:avLst/>
            </a:prstTxWarp>
          </a:bodyPr>
          <a:lstStyle/>
          <a:p>
            <a:endParaRPr lang="ru-RU"/>
          </a:p>
        </p:txBody>
      </p:sp>
      <p:sp>
        <p:nvSpPr>
          <p:cNvPr id="21521" name="Rectangle 17"/>
          <p:cNvSpPr>
            <a:spLocks noChangeArrowheads="1"/>
          </p:cNvSpPr>
          <p:nvPr/>
        </p:nvSpPr>
        <p:spPr bwMode="auto">
          <a:xfrm>
            <a:off x="3995936" y="3415184"/>
            <a:ext cx="2143125" cy="2146300"/>
          </a:xfrm>
          <a:prstGeom prst="rect">
            <a:avLst/>
          </a:prstGeom>
          <a:solidFill>
            <a:srgbClr val="FFFFFF"/>
          </a:solidFill>
          <a:ln w="9525">
            <a:solidFill>
              <a:srgbClr val="000000"/>
            </a:solidFill>
            <a:miter lim="800000"/>
            <a:headEnd/>
            <a:tailEnd/>
          </a:ln>
        </p:spPr>
        <p:txBody>
          <a:bodyPr vert="horz" wrap="square" lIns="108000" tIns="0" rIns="0" bIns="0" numCol="1" anchor="t" anchorCtr="0" compatLnSpc="1">
            <a:prstTxWarp prst="textNoShape">
              <a:avLst/>
            </a:prstTxWarp>
          </a:bodyPr>
          <a:lstStyle/>
          <a:p>
            <a:endParaRPr lang="ru-RU"/>
          </a:p>
        </p:txBody>
      </p:sp>
      <p:sp>
        <p:nvSpPr>
          <p:cNvPr id="21522" name="Oval 18"/>
          <p:cNvSpPr>
            <a:spLocks noChangeArrowheads="1"/>
          </p:cNvSpPr>
          <p:nvPr/>
        </p:nvSpPr>
        <p:spPr bwMode="auto">
          <a:xfrm>
            <a:off x="2232223" y="2650009"/>
            <a:ext cx="615950" cy="615950"/>
          </a:xfrm>
          <a:prstGeom prst="ellipse">
            <a:avLst/>
          </a:prstGeom>
          <a:solidFill>
            <a:srgbClr val="FFFFFF"/>
          </a:solidFill>
          <a:ln w="9525">
            <a:solidFill>
              <a:srgbClr val="000000"/>
            </a:solidFill>
            <a:round/>
            <a:headEnd/>
            <a:tailEnd/>
          </a:ln>
        </p:spPr>
        <p:txBody>
          <a:bodyPr vert="horz" wrap="square" lIns="108000" tIns="0" rIns="0" bIns="0" numCol="1" anchor="t" anchorCtr="0" compatLnSpc="1">
            <a:prstTxWarp prst="textNoShape">
              <a:avLst/>
            </a:prstTxWarp>
          </a:bodyPr>
          <a:lstStyle/>
          <a:p>
            <a:endParaRPr lang="ru-RU"/>
          </a:p>
        </p:txBody>
      </p:sp>
      <p:sp>
        <p:nvSpPr>
          <p:cNvPr id="21523" name="Oval 19" descr="Темный диагональный 1"/>
          <p:cNvSpPr>
            <a:spLocks noChangeArrowheads="1"/>
          </p:cNvSpPr>
          <p:nvPr/>
        </p:nvSpPr>
        <p:spPr bwMode="auto">
          <a:xfrm>
            <a:off x="4600773" y="3629497"/>
            <a:ext cx="615950" cy="617537"/>
          </a:xfrm>
          <a:prstGeom prst="ellipse">
            <a:avLst/>
          </a:prstGeom>
          <a:pattFill prst="dkDnDiag">
            <a:fgClr>
              <a:srgbClr val="808080"/>
            </a:fgClr>
            <a:bgClr>
              <a:srgbClr val="FFFFFF"/>
            </a:bgClr>
          </a:pattFill>
          <a:ln w="9525">
            <a:solidFill>
              <a:srgbClr val="000000"/>
            </a:solidFill>
            <a:round/>
            <a:headEnd/>
            <a:tailEnd/>
          </a:ln>
        </p:spPr>
        <p:txBody>
          <a:bodyPr vert="horz" wrap="square" lIns="108000" tIns="0" rIns="0" bIns="0" numCol="1" anchor="t" anchorCtr="0" compatLnSpc="1">
            <a:prstTxWarp prst="textNoShape">
              <a:avLst/>
            </a:prstTxWarp>
          </a:bodyPr>
          <a:lstStyle/>
          <a:p>
            <a:endParaRPr lang="ru-RU"/>
          </a:p>
        </p:txBody>
      </p:sp>
      <p:sp>
        <p:nvSpPr>
          <p:cNvPr id="21524" name="Oval 20" descr="Темный диагональный 1"/>
          <p:cNvSpPr>
            <a:spLocks noChangeArrowheads="1"/>
          </p:cNvSpPr>
          <p:nvPr/>
        </p:nvSpPr>
        <p:spPr bwMode="auto">
          <a:xfrm>
            <a:off x="2359223" y="3710459"/>
            <a:ext cx="361950" cy="361950"/>
          </a:xfrm>
          <a:prstGeom prst="ellipse">
            <a:avLst/>
          </a:prstGeom>
          <a:pattFill prst="dkDnDiag">
            <a:fgClr>
              <a:srgbClr val="808080"/>
            </a:fgClr>
            <a:bgClr>
              <a:srgbClr val="FFFFFF"/>
            </a:bgClr>
          </a:pattFill>
          <a:ln w="9525">
            <a:solidFill>
              <a:srgbClr val="000000"/>
            </a:solidFill>
            <a:round/>
            <a:headEnd/>
            <a:tailEnd/>
          </a:ln>
        </p:spPr>
        <p:txBody>
          <a:bodyPr vert="horz" wrap="square" lIns="108000" tIns="0" rIns="0" bIns="0" numCol="1" anchor="t" anchorCtr="0" compatLnSpc="1">
            <a:prstTxWarp prst="textNoShape">
              <a:avLst/>
            </a:prstTxWarp>
          </a:bodyPr>
          <a:lstStyle/>
          <a:p>
            <a:endParaRPr lang="ru-RU"/>
          </a:p>
        </p:txBody>
      </p:sp>
      <p:cxnSp>
        <p:nvCxnSpPr>
          <p:cNvPr id="21525" name="AutoShape 21"/>
          <p:cNvCxnSpPr>
            <a:cxnSpLocks noChangeShapeType="1"/>
          </p:cNvCxnSpPr>
          <p:nvPr/>
        </p:nvCxnSpPr>
        <p:spPr bwMode="auto">
          <a:xfrm>
            <a:off x="2559248" y="3265959"/>
            <a:ext cx="0" cy="444500"/>
          </a:xfrm>
          <a:prstGeom prst="straightConnector1">
            <a:avLst/>
          </a:prstGeom>
          <a:noFill/>
          <a:ln w="9525">
            <a:solidFill>
              <a:srgbClr val="000000"/>
            </a:solidFill>
            <a:round/>
            <a:headEnd/>
            <a:tailEnd type="triangle" w="med" len="med"/>
          </a:ln>
        </p:spPr>
      </p:cxnSp>
      <p:cxnSp>
        <p:nvCxnSpPr>
          <p:cNvPr id="21526" name="AutoShape 22"/>
          <p:cNvCxnSpPr>
            <a:cxnSpLocks noChangeShapeType="1"/>
          </p:cNvCxnSpPr>
          <p:nvPr/>
        </p:nvCxnSpPr>
        <p:spPr bwMode="auto">
          <a:xfrm>
            <a:off x="4911923" y="3011959"/>
            <a:ext cx="0" cy="617538"/>
          </a:xfrm>
          <a:prstGeom prst="straightConnector1">
            <a:avLst/>
          </a:prstGeom>
          <a:noFill/>
          <a:ln w="9525">
            <a:solidFill>
              <a:srgbClr val="000000"/>
            </a:solidFill>
            <a:round/>
            <a:headEnd/>
            <a:tailEnd type="triangle" w="med" len="med"/>
          </a:ln>
        </p:spPr>
      </p:cxnSp>
      <p:sp>
        <p:nvSpPr>
          <p:cNvPr id="21527" name="Oval 23"/>
          <p:cNvSpPr>
            <a:spLocks noChangeArrowheads="1"/>
          </p:cNvSpPr>
          <p:nvPr/>
        </p:nvSpPr>
        <p:spPr bwMode="auto">
          <a:xfrm>
            <a:off x="5634236" y="5055072"/>
            <a:ext cx="361950" cy="361950"/>
          </a:xfrm>
          <a:prstGeom prst="ellipse">
            <a:avLst/>
          </a:prstGeom>
          <a:solidFill>
            <a:srgbClr val="FFFFFF"/>
          </a:solidFill>
          <a:ln w="9525">
            <a:solidFill>
              <a:srgbClr val="000000"/>
            </a:solidFill>
            <a:round/>
            <a:headEnd/>
            <a:tailEnd/>
          </a:ln>
        </p:spPr>
        <p:txBody>
          <a:bodyPr vert="horz" wrap="square" lIns="108000" tIns="0" rIns="0" bIns="0" numCol="1" anchor="t" anchorCtr="0" compatLnSpc="1">
            <a:prstTxWarp prst="textNoShape">
              <a:avLst/>
            </a:prstTxWarp>
          </a:bodyPr>
          <a:lstStyle/>
          <a:p>
            <a:endParaRPr lang="ru-RU"/>
          </a:p>
        </p:txBody>
      </p:sp>
      <p:cxnSp>
        <p:nvCxnSpPr>
          <p:cNvPr id="21528" name="AutoShape 24"/>
          <p:cNvCxnSpPr>
            <a:cxnSpLocks noChangeShapeType="1"/>
          </p:cNvCxnSpPr>
          <p:nvPr/>
        </p:nvCxnSpPr>
        <p:spPr bwMode="auto">
          <a:xfrm>
            <a:off x="5996186" y="5245572"/>
            <a:ext cx="142875" cy="0"/>
          </a:xfrm>
          <a:prstGeom prst="straightConnector1">
            <a:avLst/>
          </a:prstGeom>
          <a:noFill/>
          <a:ln w="9525">
            <a:solidFill>
              <a:srgbClr val="000000"/>
            </a:solidFill>
            <a:round/>
            <a:headEnd/>
            <a:tailEnd type="triangle" w="med" len="med"/>
          </a:ln>
        </p:spPr>
      </p:cxnSp>
      <p:cxnSp>
        <p:nvCxnSpPr>
          <p:cNvPr id="21529" name="AutoShape 25"/>
          <p:cNvCxnSpPr>
            <a:cxnSpLocks noChangeShapeType="1"/>
          </p:cNvCxnSpPr>
          <p:nvPr/>
        </p:nvCxnSpPr>
        <p:spPr bwMode="auto">
          <a:xfrm flipH="1">
            <a:off x="2067123" y="1840384"/>
            <a:ext cx="180975" cy="0"/>
          </a:xfrm>
          <a:prstGeom prst="straightConnector1">
            <a:avLst/>
          </a:prstGeom>
          <a:noFill/>
          <a:ln w="9525">
            <a:solidFill>
              <a:srgbClr val="000000"/>
            </a:solidFill>
            <a:round/>
            <a:headEnd/>
            <a:tailEnd type="triangle" w="med" len="med"/>
          </a:ln>
        </p:spPr>
      </p:cxnSp>
      <p:sp>
        <p:nvSpPr>
          <p:cNvPr id="21530" name="Text Box 26"/>
          <p:cNvSpPr txBox="1">
            <a:spLocks noChangeArrowheads="1"/>
          </p:cNvSpPr>
          <p:nvPr/>
        </p:nvSpPr>
        <p:spPr bwMode="auto">
          <a:xfrm>
            <a:off x="2359223" y="2861147"/>
            <a:ext cx="361950" cy="220662"/>
          </a:xfrm>
          <a:prstGeom prst="rect">
            <a:avLst/>
          </a:prstGeom>
          <a:solidFill>
            <a:srgbClr val="FFFFFF"/>
          </a:solidFill>
          <a:ln w="9525">
            <a:solidFill>
              <a:srgbClr val="FFFFFF"/>
            </a:solidFill>
            <a:miter lim="800000"/>
            <a:headEnd/>
            <a:tailEnd/>
          </a:ln>
        </p:spPr>
        <p:txBody>
          <a:bodyPr vert="horz" wrap="square" lIns="0" tIns="0" rIns="0" bIns="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Arial" pitchFamily="34" charset="0"/>
              </a:rPr>
              <a:t>BP</a:t>
            </a:r>
            <a:r>
              <a:rPr kumimoji="0" lang="ru-RU" sz="900" b="0" i="0" u="none" strike="noStrike" cap="none" normalizeH="0" baseline="0" smtClean="0">
                <a:ln>
                  <a:noFill/>
                </a:ln>
                <a:solidFill>
                  <a:schemeClr val="tx1"/>
                </a:solidFill>
                <a:effectLst/>
                <a:latin typeface="Times New Roman" pitchFamily="18" charset="0"/>
                <a:cs typeface="Arial" pitchFamily="34" charset="0"/>
              </a:rPr>
              <a:t>1</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21531" name="Oval 27"/>
          <p:cNvSpPr>
            <a:spLocks noChangeArrowheads="1"/>
          </p:cNvSpPr>
          <p:nvPr/>
        </p:nvSpPr>
        <p:spPr bwMode="auto">
          <a:xfrm>
            <a:off x="4737298" y="2650009"/>
            <a:ext cx="360363" cy="361950"/>
          </a:xfrm>
          <a:prstGeom prst="ellipse">
            <a:avLst/>
          </a:prstGeom>
          <a:solidFill>
            <a:srgbClr val="FFFFFF"/>
          </a:solidFill>
          <a:ln w="9525">
            <a:solidFill>
              <a:srgbClr val="000000"/>
            </a:solidFill>
            <a:round/>
            <a:headEnd/>
            <a:tailEnd/>
          </a:ln>
        </p:spPr>
        <p:txBody>
          <a:bodyPr vert="horz" wrap="square" lIns="108000" tIns="0" rIns="0" bIns="0" numCol="1" anchor="t" anchorCtr="0" compatLnSpc="1">
            <a:prstTxWarp prst="textNoShape">
              <a:avLst/>
            </a:prstTxWarp>
          </a:bodyPr>
          <a:lstStyle/>
          <a:p>
            <a:endParaRPr lang="ru-RU"/>
          </a:p>
        </p:txBody>
      </p:sp>
      <p:sp>
        <p:nvSpPr>
          <p:cNvPr id="21532" name="Text Box 28"/>
          <p:cNvSpPr txBox="1">
            <a:spLocks noChangeArrowheads="1"/>
          </p:cNvSpPr>
          <p:nvPr/>
        </p:nvSpPr>
        <p:spPr bwMode="auto">
          <a:xfrm>
            <a:off x="2610048" y="1618134"/>
            <a:ext cx="650875" cy="222250"/>
          </a:xfrm>
          <a:prstGeom prst="rect">
            <a:avLst/>
          </a:prstGeom>
          <a:solidFill>
            <a:srgbClr val="FFFFFF"/>
          </a:solidFill>
          <a:ln w="9525">
            <a:solidFill>
              <a:srgbClr val="FFFFFF"/>
            </a:solidFill>
            <a:miter lim="800000"/>
            <a:headEnd/>
            <a:tailEnd/>
          </a:ln>
        </p:spPr>
        <p:txBody>
          <a:bodyPr vert="horz" wrap="square" lIns="72000" tIns="0" rIns="0" bIns="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Arial" pitchFamily="34" charset="0"/>
              </a:rPr>
              <a:t>BP</a:t>
            </a:r>
            <a:r>
              <a:rPr kumimoji="0" lang="ru-RU" sz="900" b="0" i="0" u="none" strike="noStrike" cap="none" normalizeH="0" baseline="0" smtClean="0">
                <a:ln>
                  <a:noFill/>
                </a:ln>
                <a:solidFill>
                  <a:schemeClr val="tx1"/>
                </a:solidFill>
                <a:effectLst/>
                <a:latin typeface="Times New Roman" pitchFamily="18" charset="0"/>
                <a:cs typeface="Arial" pitchFamily="34" charset="0"/>
              </a:rPr>
              <a:t>2</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21533" name="Oval 29" descr="Темный диагональный 1"/>
          <p:cNvSpPr>
            <a:spLocks noChangeArrowheads="1"/>
          </p:cNvSpPr>
          <p:nvPr/>
        </p:nvSpPr>
        <p:spPr bwMode="auto">
          <a:xfrm>
            <a:off x="2248098" y="1662584"/>
            <a:ext cx="361950" cy="361950"/>
          </a:xfrm>
          <a:prstGeom prst="ellipse">
            <a:avLst/>
          </a:prstGeom>
          <a:pattFill prst="dkDnDiag">
            <a:fgClr>
              <a:srgbClr val="FFFFFF"/>
            </a:fgClr>
            <a:bgClr>
              <a:srgbClr val="FFFFFF"/>
            </a:bgClr>
          </a:pattFill>
          <a:ln w="9525">
            <a:solidFill>
              <a:srgbClr val="000000"/>
            </a:solidFill>
            <a:round/>
            <a:headEnd/>
            <a:tailEnd/>
          </a:ln>
        </p:spPr>
        <p:txBody>
          <a:bodyPr vert="horz" wrap="square" lIns="108000" tIns="0" rIns="0" bIns="0" numCol="1" anchor="t" anchorCtr="0" compatLnSpc="1">
            <a:prstTxWarp prst="textNoShape">
              <a:avLst/>
            </a:prstTxWarp>
          </a:bodyPr>
          <a:lstStyle/>
          <a:p>
            <a:endParaRPr lang="ru-RU"/>
          </a:p>
        </p:txBody>
      </p:sp>
      <p:sp>
        <p:nvSpPr>
          <p:cNvPr id="21534" name="Text Box 30"/>
          <p:cNvSpPr txBox="1">
            <a:spLocks noChangeArrowheads="1"/>
          </p:cNvSpPr>
          <p:nvPr/>
        </p:nvSpPr>
        <p:spPr bwMode="auto">
          <a:xfrm>
            <a:off x="5542161" y="4823297"/>
            <a:ext cx="454025" cy="220662"/>
          </a:xfrm>
          <a:prstGeom prst="rect">
            <a:avLst/>
          </a:prstGeom>
          <a:solidFill>
            <a:srgbClr val="FFFFFF"/>
          </a:solidFill>
          <a:ln w="9525">
            <a:solidFill>
              <a:srgbClr val="FFFFFF"/>
            </a:solidFill>
            <a:miter lim="800000"/>
            <a:headEnd/>
            <a:tailEnd/>
          </a:ln>
        </p:spPr>
        <p:txBody>
          <a:bodyPr vert="horz" wrap="square" lIns="0" tIns="0" rIns="0" bIns="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Arial" pitchFamily="34" charset="0"/>
              </a:rPr>
              <a:t>BP</a:t>
            </a:r>
            <a:r>
              <a:rPr kumimoji="0" lang="ru-RU" sz="900" b="0" i="0" u="none" strike="noStrike" cap="none" normalizeH="0" baseline="0" smtClean="0">
                <a:ln>
                  <a:noFill/>
                </a:ln>
                <a:solidFill>
                  <a:schemeClr val="tx1"/>
                </a:solidFill>
                <a:effectLst/>
                <a:latin typeface="Times New Roman" pitchFamily="18" charset="0"/>
                <a:cs typeface="Arial" pitchFamily="34" charset="0"/>
              </a:rPr>
              <a:t>6</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21535" name="Oval 31" descr="Темный диагональный 1"/>
          <p:cNvSpPr>
            <a:spLocks noChangeArrowheads="1"/>
          </p:cNvSpPr>
          <p:nvPr/>
        </p:nvSpPr>
        <p:spPr bwMode="auto">
          <a:xfrm>
            <a:off x="4788098" y="4531197"/>
            <a:ext cx="615950" cy="615950"/>
          </a:xfrm>
          <a:prstGeom prst="ellipse">
            <a:avLst/>
          </a:prstGeom>
          <a:pattFill prst="dkDnDiag">
            <a:fgClr>
              <a:srgbClr val="808080"/>
            </a:fgClr>
            <a:bgClr>
              <a:srgbClr val="FFFFFF"/>
            </a:bgClr>
          </a:pattFill>
          <a:ln w="9525">
            <a:solidFill>
              <a:srgbClr val="000000"/>
            </a:solidFill>
            <a:round/>
            <a:headEnd/>
            <a:tailEnd/>
          </a:ln>
        </p:spPr>
        <p:txBody>
          <a:bodyPr vert="horz" wrap="square" lIns="108000" tIns="0" rIns="0" bIns="0" numCol="1" anchor="t" anchorCtr="0" compatLnSpc="1">
            <a:prstTxWarp prst="textNoShape">
              <a:avLst/>
            </a:prstTxWarp>
          </a:bodyPr>
          <a:lstStyle/>
          <a:p>
            <a:endParaRPr lang="ru-RU"/>
          </a:p>
        </p:txBody>
      </p:sp>
      <p:sp>
        <p:nvSpPr>
          <p:cNvPr id="21536" name="Oval 32"/>
          <p:cNvSpPr>
            <a:spLocks noChangeArrowheads="1"/>
          </p:cNvSpPr>
          <p:nvPr/>
        </p:nvSpPr>
        <p:spPr bwMode="auto">
          <a:xfrm>
            <a:off x="4600773" y="4531197"/>
            <a:ext cx="615950" cy="615950"/>
          </a:xfrm>
          <a:prstGeom prst="ellipse">
            <a:avLst/>
          </a:prstGeom>
          <a:solidFill>
            <a:srgbClr val="FFFFFF"/>
          </a:solidFill>
          <a:ln w="9525">
            <a:solidFill>
              <a:srgbClr val="000000"/>
            </a:solidFill>
            <a:round/>
            <a:headEnd/>
            <a:tailEnd/>
          </a:ln>
        </p:spPr>
        <p:txBody>
          <a:bodyPr vert="horz" wrap="square" lIns="108000" tIns="0" rIns="0" bIns="0" numCol="1" anchor="t" anchorCtr="0" compatLnSpc="1">
            <a:prstTxWarp prst="textNoShape">
              <a:avLst/>
            </a:prstTxWarp>
          </a:bodyPr>
          <a:lstStyle/>
          <a:p>
            <a:endParaRPr lang="ru-RU"/>
          </a:p>
        </p:txBody>
      </p:sp>
      <p:sp>
        <p:nvSpPr>
          <p:cNvPr id="21537" name="Text Box 33"/>
          <p:cNvSpPr txBox="1">
            <a:spLocks noChangeArrowheads="1"/>
          </p:cNvSpPr>
          <p:nvPr/>
        </p:nvSpPr>
        <p:spPr bwMode="auto">
          <a:xfrm>
            <a:off x="4737298" y="4716934"/>
            <a:ext cx="415925" cy="222250"/>
          </a:xfrm>
          <a:prstGeom prst="rect">
            <a:avLst/>
          </a:prstGeom>
          <a:solidFill>
            <a:srgbClr val="FFFFFF"/>
          </a:solidFill>
          <a:ln w="9525">
            <a:solidFill>
              <a:srgbClr val="FFFFFF"/>
            </a:solidFill>
            <a:miter lim="800000"/>
            <a:headEnd/>
            <a:tailEnd/>
          </a:ln>
        </p:spPr>
        <p:txBody>
          <a:bodyPr vert="horz" wrap="square" lIns="0" tIns="0" rIns="0" bIns="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Arial" pitchFamily="34" charset="0"/>
              </a:rPr>
              <a:t>BP</a:t>
            </a:r>
            <a:r>
              <a:rPr kumimoji="0" lang="ru-RU" sz="900" b="0" i="0" u="none" strike="noStrike" cap="none" normalizeH="0" baseline="0" smtClean="0">
                <a:ln>
                  <a:noFill/>
                </a:ln>
                <a:solidFill>
                  <a:schemeClr val="tx1"/>
                </a:solidFill>
                <a:effectLst/>
                <a:latin typeface="Times New Roman" pitchFamily="18" charset="0"/>
                <a:cs typeface="Arial" pitchFamily="34" charset="0"/>
              </a:rPr>
              <a:t>5</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21538" name="Oval 34"/>
          <p:cNvSpPr>
            <a:spLocks noChangeArrowheads="1"/>
          </p:cNvSpPr>
          <p:nvPr/>
        </p:nvSpPr>
        <p:spPr bwMode="auto">
          <a:xfrm>
            <a:off x="2844998" y="4715347"/>
            <a:ext cx="615950" cy="617537"/>
          </a:xfrm>
          <a:prstGeom prst="ellipse">
            <a:avLst/>
          </a:prstGeom>
          <a:solidFill>
            <a:srgbClr val="FFFFFF"/>
          </a:solidFill>
          <a:ln w="9525">
            <a:solidFill>
              <a:srgbClr val="000000"/>
            </a:solidFill>
            <a:round/>
            <a:headEnd/>
            <a:tailEnd/>
          </a:ln>
        </p:spPr>
        <p:txBody>
          <a:bodyPr vert="horz" wrap="square" lIns="108000" tIns="0" rIns="0" bIns="0" numCol="1" anchor="t" anchorCtr="0" compatLnSpc="1">
            <a:prstTxWarp prst="textNoShape">
              <a:avLst/>
            </a:prstTxWarp>
          </a:bodyPr>
          <a:lstStyle/>
          <a:p>
            <a:endParaRPr lang="ru-RU"/>
          </a:p>
        </p:txBody>
      </p:sp>
      <p:cxnSp>
        <p:nvCxnSpPr>
          <p:cNvPr id="21539" name="AutoShape 35"/>
          <p:cNvCxnSpPr>
            <a:cxnSpLocks noChangeShapeType="1"/>
          </p:cNvCxnSpPr>
          <p:nvPr/>
        </p:nvCxnSpPr>
        <p:spPr bwMode="auto">
          <a:xfrm>
            <a:off x="5216723" y="4823297"/>
            <a:ext cx="88900" cy="0"/>
          </a:xfrm>
          <a:prstGeom prst="straightConnector1">
            <a:avLst/>
          </a:prstGeom>
          <a:noFill/>
          <a:ln w="9525">
            <a:solidFill>
              <a:srgbClr val="000000"/>
            </a:solidFill>
            <a:round/>
            <a:headEnd/>
            <a:tailEnd type="triangle" w="med" len="med"/>
          </a:ln>
        </p:spPr>
      </p:cxnSp>
      <p:sp>
        <p:nvSpPr>
          <p:cNvPr id="21540" name="Text Box 36"/>
          <p:cNvSpPr txBox="1">
            <a:spLocks noChangeArrowheads="1"/>
          </p:cNvSpPr>
          <p:nvPr/>
        </p:nvSpPr>
        <p:spPr bwMode="auto">
          <a:xfrm>
            <a:off x="2937073" y="4883622"/>
            <a:ext cx="454025" cy="220662"/>
          </a:xfrm>
          <a:prstGeom prst="rect">
            <a:avLst/>
          </a:prstGeom>
          <a:solidFill>
            <a:srgbClr val="FFFFFF"/>
          </a:solidFill>
          <a:ln w="9525">
            <a:solidFill>
              <a:srgbClr val="FFFFFF"/>
            </a:solidFill>
            <a:miter lim="800000"/>
            <a:headEnd/>
            <a:tailEnd/>
          </a:ln>
        </p:spPr>
        <p:txBody>
          <a:bodyPr vert="horz" wrap="square" lIns="0" tIns="0" rIns="0" bIns="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cs typeface="Arial" pitchFamily="34" charset="0"/>
              </a:rPr>
              <a:t>BP</a:t>
            </a:r>
            <a:r>
              <a:rPr kumimoji="0" lang="ru-RU" sz="900" b="0" i="0" u="none" strike="noStrike" cap="none" normalizeH="0" baseline="0" dirty="0" smtClean="0">
                <a:ln>
                  <a:noFill/>
                </a:ln>
                <a:solidFill>
                  <a:schemeClr val="tx1"/>
                </a:solidFill>
                <a:effectLst/>
                <a:latin typeface="Times New Roman" pitchFamily="18" charset="0"/>
                <a:cs typeface="Arial" pitchFamily="34" charset="0"/>
              </a:rPr>
              <a:t>4</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1541" name="Text Box 37"/>
          <p:cNvSpPr txBox="1">
            <a:spLocks noChangeArrowheads="1"/>
          </p:cNvSpPr>
          <p:nvPr/>
        </p:nvSpPr>
        <p:spPr bwMode="auto">
          <a:xfrm>
            <a:off x="1352748" y="2172172"/>
            <a:ext cx="266700" cy="2359025"/>
          </a:xfrm>
          <a:prstGeom prst="rect">
            <a:avLst/>
          </a:prstGeom>
          <a:solidFill>
            <a:srgbClr val="FFFFFF"/>
          </a:solidFill>
          <a:ln w="9525">
            <a:solidFill>
              <a:srgbClr val="FFFFFF"/>
            </a:solidFill>
            <a:miter lim="800000"/>
            <a:headEnd/>
            <a:tailEnd/>
          </a:ln>
        </p:spPr>
        <p:txBody>
          <a:bodyPr vert="vert270" wrap="square" lIns="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200" b="1" i="0" u="none" strike="noStrike" cap="none" normalizeH="0" baseline="0" dirty="0" err="1" smtClean="0">
                <a:ln>
                  <a:noFill/>
                </a:ln>
                <a:solidFill>
                  <a:schemeClr val="tx1"/>
                </a:solidFill>
                <a:effectLst/>
                <a:latin typeface="Times New Roman" pitchFamily="18" charset="0"/>
                <a:cs typeface="Arial" pitchFamily="34" charset="0"/>
              </a:rPr>
              <a:t>Ecolocical</a:t>
            </a:r>
            <a:r>
              <a:rPr kumimoji="0" lang="en-US" sz="1200" b="1" i="0" u="none" strike="noStrike" cap="none" normalizeH="0" baseline="0" dirty="0" smtClean="0">
                <a:ln>
                  <a:noFill/>
                </a:ln>
                <a:solidFill>
                  <a:schemeClr val="tx1"/>
                </a:solidFill>
                <a:effectLst/>
                <a:latin typeface="Times New Roman" pitchFamily="18" charset="0"/>
                <a:cs typeface="Arial" pitchFamily="34" charset="0"/>
              </a:rPr>
              <a:t> costs </a:t>
            </a:r>
            <a:endParaRPr kumimoji="0" lang="ru-RU" sz="1800" b="1" i="0" u="none" strike="noStrike" cap="none" normalizeH="0" baseline="0" dirty="0" smtClean="0">
              <a:ln>
                <a:noFill/>
              </a:ln>
              <a:solidFill>
                <a:schemeClr val="tx1"/>
              </a:solidFill>
              <a:effectLst/>
              <a:latin typeface="Arial" pitchFamily="34" charset="0"/>
              <a:cs typeface="Arial" pitchFamily="34" charset="0"/>
            </a:endParaRPr>
          </a:p>
        </p:txBody>
      </p:sp>
      <p:sp>
        <p:nvSpPr>
          <p:cNvPr id="21542" name="Text Box 38"/>
          <p:cNvSpPr txBox="1">
            <a:spLocks noChangeArrowheads="1"/>
          </p:cNvSpPr>
          <p:nvPr/>
        </p:nvSpPr>
        <p:spPr bwMode="auto">
          <a:xfrm>
            <a:off x="5153223" y="2684934"/>
            <a:ext cx="898525" cy="250825"/>
          </a:xfrm>
          <a:prstGeom prst="rect">
            <a:avLst/>
          </a:prstGeom>
          <a:solidFill>
            <a:srgbClr val="FFFFFF"/>
          </a:solidFill>
          <a:ln w="9525">
            <a:solidFill>
              <a:srgbClr val="FFFFFF"/>
            </a:solidFill>
            <a:miter lim="800000"/>
            <a:headEnd/>
            <a:tailEnd/>
          </a:ln>
        </p:spPr>
        <p:txBody>
          <a:bodyPr vert="horz" wrap="square" lIns="72000" tIns="0" rIns="0" bIns="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1" i="0" u="none" strike="noStrike" cap="none" normalizeH="0" baseline="0" smtClean="0">
                <a:ln>
                  <a:noFill/>
                </a:ln>
                <a:solidFill>
                  <a:schemeClr val="tx1"/>
                </a:solidFill>
                <a:effectLst/>
                <a:latin typeface="Times New Roman" pitchFamily="18" charset="0"/>
                <a:cs typeface="Arial" pitchFamily="34" charset="0"/>
              </a:rPr>
              <a:t>Innovations</a:t>
            </a:r>
            <a:r>
              <a:rPr kumimoji="0" lang="uk-UA" sz="1200" b="1" i="0" u="none" strike="noStrike" cap="none" normalizeH="0" baseline="0" smtClean="0">
                <a:ln>
                  <a:noFill/>
                </a:ln>
                <a:solidFill>
                  <a:schemeClr val="tx1"/>
                </a:solidFill>
                <a:effectLst/>
                <a:latin typeface="Times New Roman" pitchFamily="18" charset="0"/>
                <a:cs typeface="Arial" pitchFamily="34" charset="0"/>
              </a:rPr>
              <a:t> </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21543" name="Text Box 39"/>
          <p:cNvSpPr txBox="1">
            <a:spLocks noChangeArrowheads="1"/>
          </p:cNvSpPr>
          <p:nvPr/>
        </p:nvSpPr>
        <p:spPr bwMode="auto">
          <a:xfrm>
            <a:off x="2156023" y="2172172"/>
            <a:ext cx="987425" cy="358775"/>
          </a:xfrm>
          <a:prstGeom prst="rect">
            <a:avLst/>
          </a:prstGeom>
          <a:solidFill>
            <a:srgbClr val="FFFFFF"/>
          </a:solidFill>
          <a:ln w="9525">
            <a:solidFill>
              <a:srgbClr val="FFFFFF"/>
            </a:solidFill>
            <a:miter lim="800000"/>
            <a:headEnd/>
            <a:tailEnd/>
          </a:ln>
        </p:spPr>
        <p:txBody>
          <a:bodyPr vert="horz" wrap="square" lIns="0" tIns="0" rIns="0" bIns="0" numCol="1" anchor="b"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Times New Roman" pitchFamily="18" charset="0"/>
                <a:cs typeface="Arial" pitchFamily="34" charset="0"/>
              </a:rPr>
              <a:t>resource</a:t>
            </a:r>
          </a:p>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Times New Roman" pitchFamily="18" charset="0"/>
                <a:cs typeface="Arial" pitchFamily="34" charset="0"/>
              </a:rPr>
              <a:t> conservation</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21544" name="Text Box 40"/>
          <p:cNvSpPr txBox="1">
            <a:spLocks noChangeArrowheads="1"/>
          </p:cNvSpPr>
          <p:nvPr/>
        </p:nvSpPr>
        <p:spPr bwMode="auto">
          <a:xfrm>
            <a:off x="2665611" y="1840384"/>
            <a:ext cx="1122362" cy="217488"/>
          </a:xfrm>
          <a:prstGeom prst="rect">
            <a:avLst/>
          </a:prstGeom>
          <a:solidFill>
            <a:srgbClr val="FFFFFF"/>
          </a:solidFill>
          <a:ln w="9525">
            <a:solidFill>
              <a:srgbClr val="FFFFFF"/>
            </a:solidFill>
            <a:miter lim="800000"/>
            <a:headEnd/>
            <a:tailEnd/>
          </a:ln>
        </p:spPr>
        <p:txBody>
          <a:bodyPr vert="horz" wrap="square" lIns="72000" tIns="0" rIns="0" bIns="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uk-UA" sz="1200" b="1" i="0" u="none" strike="noStrike" cap="none" normalizeH="0" baseline="0" smtClean="0">
                <a:ln>
                  <a:noFill/>
                </a:ln>
                <a:solidFill>
                  <a:schemeClr val="tx1"/>
                </a:solidFill>
                <a:effectLst/>
                <a:latin typeface="Times New Roman" pitchFamily="18" charset="0"/>
                <a:cs typeface="Arial" pitchFamily="34" charset="0"/>
              </a:rPr>
              <a:t>backtrack</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21545" name="Text Box 41"/>
          <p:cNvSpPr txBox="1">
            <a:spLocks noChangeArrowheads="1"/>
          </p:cNvSpPr>
          <p:nvPr/>
        </p:nvSpPr>
        <p:spPr bwMode="auto">
          <a:xfrm>
            <a:off x="3995936" y="5245572"/>
            <a:ext cx="1560512" cy="171450"/>
          </a:xfrm>
          <a:prstGeom prst="rect">
            <a:avLst/>
          </a:prstGeom>
          <a:solidFill>
            <a:srgbClr val="FFFFFF"/>
          </a:solidFill>
          <a:ln w="9525">
            <a:solidFill>
              <a:srgbClr val="FFFFFF"/>
            </a:solidFill>
            <a:miter lim="800000"/>
            <a:headEnd/>
            <a:tailEnd/>
          </a:ln>
        </p:spPr>
        <p:txBody>
          <a:bodyPr vert="horz" wrap="square" lIns="72000" tIns="0" rIns="0" bIns="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ru-RU" sz="1200" b="1" i="0" u="none" strike="noStrike" cap="none" normalizeH="0" baseline="0" smtClean="0">
                <a:ln>
                  <a:noFill/>
                </a:ln>
                <a:solidFill>
                  <a:schemeClr val="tx1"/>
                </a:solidFill>
                <a:effectLst/>
                <a:latin typeface="Times New Roman" pitchFamily="18" charset="0"/>
                <a:cs typeface="Arial" pitchFamily="34" charset="0"/>
              </a:rPr>
              <a:t>entering a new market</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cxnSp>
        <p:nvCxnSpPr>
          <p:cNvPr id="21546" name="AutoShape 42"/>
          <p:cNvCxnSpPr>
            <a:cxnSpLocks noChangeShapeType="1"/>
          </p:cNvCxnSpPr>
          <p:nvPr/>
        </p:nvCxnSpPr>
        <p:spPr bwMode="auto">
          <a:xfrm>
            <a:off x="3995936" y="5055072"/>
            <a:ext cx="0" cy="506412"/>
          </a:xfrm>
          <a:prstGeom prst="straightConnector1">
            <a:avLst/>
          </a:prstGeom>
          <a:noFill/>
          <a:ln w="9525">
            <a:solidFill>
              <a:srgbClr val="000000"/>
            </a:solidFill>
            <a:round/>
            <a:headEnd/>
            <a:tailEnd/>
          </a:ln>
        </p:spPr>
      </p:cxnSp>
      <p:sp>
        <p:nvSpPr>
          <p:cNvPr id="21547" name="Text Box 43"/>
          <p:cNvSpPr txBox="1">
            <a:spLocks noChangeArrowheads="1"/>
          </p:cNvSpPr>
          <p:nvPr/>
        </p:nvSpPr>
        <p:spPr bwMode="auto">
          <a:xfrm>
            <a:off x="4737298" y="4308947"/>
            <a:ext cx="1057275" cy="222250"/>
          </a:xfrm>
          <a:prstGeom prst="rect">
            <a:avLst/>
          </a:prstGeom>
          <a:solidFill>
            <a:srgbClr val="FFFFFF"/>
          </a:solidFill>
          <a:ln w="9525">
            <a:solidFill>
              <a:srgbClr val="FFFFFF"/>
            </a:solidFill>
            <a:miter lim="800000"/>
            <a:headEnd/>
            <a:tailEnd/>
          </a:ln>
        </p:spPr>
        <p:txBody>
          <a:bodyPr vert="horz" wrap="square" lIns="0" tIns="0" rIns="0" bIns="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1" i="0" u="none" strike="noStrike" cap="none" normalizeH="0" baseline="0" smtClean="0">
                <a:ln>
                  <a:noFill/>
                </a:ln>
                <a:solidFill>
                  <a:schemeClr val="tx1"/>
                </a:solidFill>
                <a:effectLst/>
                <a:latin typeface="Times New Roman" pitchFamily="18" charset="0"/>
                <a:cs typeface="Arial" pitchFamily="34" charset="0"/>
              </a:rPr>
              <a:t>Standarts</a:t>
            </a:r>
            <a:r>
              <a:rPr kumimoji="0" lang="uk-UA" sz="1200" b="1" i="0" u="none" strike="noStrike" cap="none" normalizeH="0" baseline="0" smtClean="0">
                <a:ln>
                  <a:noFill/>
                </a:ln>
                <a:solidFill>
                  <a:schemeClr val="tx1"/>
                </a:solidFill>
                <a:effectLst/>
                <a:latin typeface="Times New Roman" pitchFamily="18" charset="0"/>
                <a:cs typeface="Arial" pitchFamily="34" charset="0"/>
              </a:rPr>
              <a:t>  </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cxnSp>
        <p:nvCxnSpPr>
          <p:cNvPr id="21548" name="AutoShape 44"/>
          <p:cNvCxnSpPr>
            <a:cxnSpLocks noChangeShapeType="1"/>
          </p:cNvCxnSpPr>
          <p:nvPr/>
        </p:nvCxnSpPr>
        <p:spPr bwMode="auto">
          <a:xfrm>
            <a:off x="6139061" y="3991447"/>
            <a:ext cx="0" cy="947737"/>
          </a:xfrm>
          <a:prstGeom prst="straightConnector1">
            <a:avLst/>
          </a:prstGeom>
          <a:noFill/>
          <a:ln w="9525">
            <a:solidFill>
              <a:srgbClr val="000000"/>
            </a:solidFill>
            <a:round/>
            <a:headEnd/>
            <a:tailEnd/>
          </a:ln>
        </p:spPr>
      </p:cxnSp>
      <p:sp>
        <p:nvSpPr>
          <p:cNvPr id="21549" name="Oval 45" descr="Темный диагональный 1"/>
          <p:cNvSpPr>
            <a:spLocks noChangeArrowheads="1"/>
          </p:cNvSpPr>
          <p:nvPr/>
        </p:nvSpPr>
        <p:spPr bwMode="auto">
          <a:xfrm>
            <a:off x="2248098" y="4883622"/>
            <a:ext cx="361950" cy="361950"/>
          </a:xfrm>
          <a:prstGeom prst="ellipse">
            <a:avLst/>
          </a:prstGeom>
          <a:pattFill prst="dkDnDiag">
            <a:fgClr>
              <a:srgbClr val="808080"/>
            </a:fgClr>
            <a:bgClr>
              <a:srgbClr val="FFFFFF"/>
            </a:bgClr>
          </a:pattFill>
          <a:ln w="9525">
            <a:solidFill>
              <a:srgbClr val="000000"/>
            </a:solidFill>
            <a:round/>
            <a:headEnd/>
            <a:tailEnd/>
          </a:ln>
        </p:spPr>
        <p:txBody>
          <a:bodyPr vert="horz" wrap="square" lIns="108000" tIns="0" rIns="0" bIns="0" numCol="1" anchor="t" anchorCtr="0" compatLnSpc="1">
            <a:prstTxWarp prst="textNoShape">
              <a:avLst/>
            </a:prstTxWarp>
          </a:bodyPr>
          <a:lstStyle/>
          <a:p>
            <a:endParaRPr lang="ru-RU"/>
          </a:p>
        </p:txBody>
      </p:sp>
      <p:cxnSp>
        <p:nvCxnSpPr>
          <p:cNvPr id="21550" name="AutoShape 46"/>
          <p:cNvCxnSpPr>
            <a:cxnSpLocks noChangeShapeType="1"/>
          </p:cNvCxnSpPr>
          <p:nvPr/>
        </p:nvCxnSpPr>
        <p:spPr bwMode="auto">
          <a:xfrm flipH="1">
            <a:off x="2610048" y="5055072"/>
            <a:ext cx="234950" cy="0"/>
          </a:xfrm>
          <a:prstGeom prst="straightConnector1">
            <a:avLst/>
          </a:prstGeom>
          <a:noFill/>
          <a:ln w="9525">
            <a:solidFill>
              <a:srgbClr val="000000"/>
            </a:solidFill>
            <a:round/>
            <a:headEnd/>
            <a:tailEnd type="triangle" w="med" len="med"/>
          </a:ln>
        </p:spPr>
      </p:cxnSp>
      <p:sp>
        <p:nvSpPr>
          <p:cNvPr id="21551" name="Text Box 47"/>
          <p:cNvSpPr txBox="1">
            <a:spLocks noChangeArrowheads="1"/>
          </p:cNvSpPr>
          <p:nvPr/>
        </p:nvSpPr>
        <p:spPr bwMode="auto">
          <a:xfrm>
            <a:off x="2152848" y="4308947"/>
            <a:ext cx="1703388" cy="381000"/>
          </a:xfrm>
          <a:prstGeom prst="rect">
            <a:avLst/>
          </a:prstGeom>
          <a:solidFill>
            <a:srgbClr val="FFFFFF"/>
          </a:solidFill>
          <a:ln w="9525">
            <a:solidFill>
              <a:srgbClr val="FFFFFF"/>
            </a:solidFill>
            <a:miter lim="800000"/>
            <a:headEnd/>
            <a:tailEnd/>
          </a:ln>
        </p:spPr>
        <p:txBody>
          <a:bodyPr vert="horz" wrap="square" lIns="72000" tIns="0" rIns="0" bIns="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uk-UA" sz="1200" b="1" i="0" u="none" strike="noStrike" cap="none" normalizeH="0" baseline="0" smtClean="0">
                <a:ln>
                  <a:noFill/>
                </a:ln>
                <a:solidFill>
                  <a:schemeClr val="tx1"/>
                </a:solidFill>
                <a:effectLst/>
                <a:latin typeface="Times New Roman" pitchFamily="18" charset="0"/>
                <a:cs typeface="Arial" pitchFamily="34" charset="0"/>
              </a:rPr>
              <a:t>Imitation</a:t>
            </a:r>
            <a:r>
              <a:rPr kumimoji="0" lang="en-US" sz="1200" b="1" i="0" u="none" strike="noStrike" cap="none" normalizeH="0" baseline="0" smtClean="0">
                <a:ln>
                  <a:noFill/>
                </a:ln>
                <a:solidFill>
                  <a:schemeClr val="tx1"/>
                </a:solidFill>
                <a:effectLst/>
                <a:latin typeface="Times New Roman" pitchFamily="18" charset="0"/>
                <a:cs typeface="Arial" pitchFamily="34" charset="0"/>
              </a:rPr>
              <a:t>, reiteration</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cxnSp>
        <p:nvCxnSpPr>
          <p:cNvPr id="21552" name="AutoShape 48"/>
          <p:cNvCxnSpPr>
            <a:cxnSpLocks noChangeShapeType="1"/>
          </p:cNvCxnSpPr>
          <p:nvPr/>
        </p:nvCxnSpPr>
        <p:spPr bwMode="auto">
          <a:xfrm>
            <a:off x="3878461" y="2861147"/>
            <a:ext cx="858837" cy="0"/>
          </a:xfrm>
          <a:prstGeom prst="straightConnector1">
            <a:avLst/>
          </a:prstGeom>
          <a:noFill/>
          <a:ln w="9525">
            <a:solidFill>
              <a:srgbClr val="000000"/>
            </a:solidFill>
            <a:round/>
            <a:headEnd/>
            <a:tailEnd type="triangle" w="med" len="med"/>
          </a:ln>
        </p:spPr>
      </p:cxnSp>
      <p:sp>
        <p:nvSpPr>
          <p:cNvPr id="21553" name="Oval 49"/>
          <p:cNvSpPr>
            <a:spLocks noChangeArrowheads="1"/>
          </p:cNvSpPr>
          <p:nvPr/>
        </p:nvSpPr>
        <p:spPr bwMode="auto">
          <a:xfrm>
            <a:off x="3240286" y="2569047"/>
            <a:ext cx="615950" cy="617537"/>
          </a:xfrm>
          <a:prstGeom prst="ellipse">
            <a:avLst/>
          </a:prstGeom>
          <a:solidFill>
            <a:srgbClr val="FFFFFF"/>
          </a:solidFill>
          <a:ln w="9525">
            <a:solidFill>
              <a:srgbClr val="000000"/>
            </a:solidFill>
            <a:round/>
            <a:headEnd/>
            <a:tailEnd/>
          </a:ln>
        </p:spPr>
        <p:txBody>
          <a:bodyPr vert="horz" wrap="square" lIns="108000" tIns="0" rIns="0" bIns="0" numCol="1" anchor="t" anchorCtr="0" compatLnSpc="1">
            <a:prstTxWarp prst="textNoShape">
              <a:avLst/>
            </a:prstTxWarp>
          </a:bodyPr>
          <a:lstStyle/>
          <a:p>
            <a:endParaRPr lang="ru-RU"/>
          </a:p>
        </p:txBody>
      </p:sp>
      <p:sp>
        <p:nvSpPr>
          <p:cNvPr id="21554" name="Text Box 50"/>
          <p:cNvSpPr txBox="1">
            <a:spLocks noChangeArrowheads="1"/>
          </p:cNvSpPr>
          <p:nvPr/>
        </p:nvSpPr>
        <p:spPr bwMode="auto">
          <a:xfrm>
            <a:off x="3391098" y="2751609"/>
            <a:ext cx="396875" cy="219075"/>
          </a:xfrm>
          <a:prstGeom prst="rect">
            <a:avLst/>
          </a:prstGeom>
          <a:solidFill>
            <a:srgbClr val="FFFFFF"/>
          </a:solidFill>
          <a:ln w="9525">
            <a:solidFill>
              <a:srgbClr val="FFFFFF"/>
            </a:solidFill>
            <a:miter lim="800000"/>
            <a:headEnd/>
            <a:tailEnd/>
          </a:ln>
        </p:spPr>
        <p:txBody>
          <a:bodyPr vert="horz" wrap="square" lIns="72000" tIns="0" rIns="0" bIns="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Arial" pitchFamily="34" charset="0"/>
              </a:rPr>
              <a:t>BP</a:t>
            </a:r>
            <a:r>
              <a:rPr kumimoji="0" lang="ru-RU" sz="900" b="0" i="0" u="none" strike="noStrike" cap="none" normalizeH="0" baseline="0" smtClean="0">
                <a:ln>
                  <a:noFill/>
                </a:ln>
                <a:solidFill>
                  <a:schemeClr val="tx1"/>
                </a:solidFill>
                <a:effectLst/>
                <a:latin typeface="Times New Roman" pitchFamily="18" charset="0"/>
                <a:cs typeface="Arial" pitchFamily="34" charset="0"/>
              </a:rPr>
              <a:t>3</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21555" name="Oval 51"/>
          <p:cNvSpPr>
            <a:spLocks noChangeArrowheads="1"/>
          </p:cNvSpPr>
          <p:nvPr/>
        </p:nvSpPr>
        <p:spPr bwMode="auto">
          <a:xfrm>
            <a:off x="4600773" y="1618134"/>
            <a:ext cx="615950" cy="617538"/>
          </a:xfrm>
          <a:prstGeom prst="ellipse">
            <a:avLst/>
          </a:prstGeom>
          <a:solidFill>
            <a:srgbClr val="FFFFFF"/>
          </a:solidFill>
          <a:ln w="9525">
            <a:solidFill>
              <a:srgbClr val="000000"/>
            </a:solidFill>
            <a:round/>
            <a:headEnd/>
            <a:tailEnd/>
          </a:ln>
        </p:spPr>
        <p:txBody>
          <a:bodyPr vert="horz" wrap="square" lIns="108000" tIns="0" rIns="0" bIns="0" numCol="1" anchor="t" anchorCtr="0" compatLnSpc="1">
            <a:prstTxWarp prst="textNoShape">
              <a:avLst/>
            </a:prstTxWarp>
          </a:bodyPr>
          <a:lstStyle/>
          <a:p>
            <a:endParaRPr lang="ru-RU"/>
          </a:p>
        </p:txBody>
      </p:sp>
      <p:cxnSp>
        <p:nvCxnSpPr>
          <p:cNvPr id="21556" name="AutoShape 52"/>
          <p:cNvCxnSpPr>
            <a:cxnSpLocks noChangeShapeType="1"/>
          </p:cNvCxnSpPr>
          <p:nvPr/>
        </p:nvCxnSpPr>
        <p:spPr bwMode="auto">
          <a:xfrm>
            <a:off x="4911923" y="2235672"/>
            <a:ext cx="0" cy="414337"/>
          </a:xfrm>
          <a:prstGeom prst="straightConnector1">
            <a:avLst/>
          </a:prstGeom>
          <a:noFill/>
          <a:ln w="9525">
            <a:solidFill>
              <a:srgbClr val="000000"/>
            </a:solidFill>
            <a:round/>
            <a:headEnd/>
            <a:tailEnd type="triangle" w="med" len="med"/>
          </a:ln>
        </p:spPr>
      </p:cxnSp>
      <p:sp>
        <p:nvSpPr>
          <p:cNvPr id="21557" name="Text Box 53"/>
          <p:cNvSpPr txBox="1">
            <a:spLocks noChangeArrowheads="1"/>
          </p:cNvSpPr>
          <p:nvPr/>
        </p:nvSpPr>
        <p:spPr bwMode="auto">
          <a:xfrm>
            <a:off x="4702373" y="1840384"/>
            <a:ext cx="395288" cy="219075"/>
          </a:xfrm>
          <a:prstGeom prst="rect">
            <a:avLst/>
          </a:prstGeom>
          <a:solidFill>
            <a:srgbClr val="FFFFFF"/>
          </a:solidFill>
          <a:ln w="9525">
            <a:solidFill>
              <a:srgbClr val="FFFFFF"/>
            </a:solidFill>
            <a:miter lim="800000"/>
            <a:headEnd/>
            <a:tailEnd/>
          </a:ln>
        </p:spPr>
        <p:txBody>
          <a:bodyPr vert="horz" wrap="square" lIns="72000" tIns="0" rIns="0" bIns="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Arial" pitchFamily="34" charset="0"/>
              </a:rPr>
              <a:t>BP</a:t>
            </a:r>
            <a:r>
              <a:rPr kumimoji="0" lang="en-US" sz="900" b="0" i="0" u="none" strike="noStrike" cap="none" normalizeH="0" baseline="0" smtClean="0">
                <a:ln>
                  <a:noFill/>
                </a:ln>
                <a:solidFill>
                  <a:schemeClr val="tx1"/>
                </a:solidFill>
                <a:effectLst/>
                <a:latin typeface="Times New Roman" pitchFamily="18" charset="0"/>
                <a:cs typeface="Arial" pitchFamily="34" charset="0"/>
              </a:rPr>
              <a:t>7</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21558" name="Oval 54"/>
          <p:cNvSpPr>
            <a:spLocks noChangeArrowheads="1"/>
          </p:cNvSpPr>
          <p:nvPr/>
        </p:nvSpPr>
        <p:spPr bwMode="auto">
          <a:xfrm>
            <a:off x="6660232" y="1844824"/>
            <a:ext cx="361950" cy="360363"/>
          </a:xfrm>
          <a:prstGeom prst="ellipse">
            <a:avLst/>
          </a:prstGeom>
          <a:solidFill>
            <a:srgbClr val="FFFFFF"/>
          </a:solidFill>
          <a:ln w="9525">
            <a:solidFill>
              <a:srgbClr val="000000"/>
            </a:solidFill>
            <a:round/>
            <a:headEnd/>
            <a:tailEnd/>
          </a:ln>
        </p:spPr>
        <p:txBody>
          <a:bodyPr vert="horz" wrap="square" lIns="108000" tIns="0" rIns="0" bIns="0" numCol="1" anchor="t" anchorCtr="0" compatLnSpc="1">
            <a:prstTxWarp prst="textNoShape">
              <a:avLst/>
            </a:prstTxWarp>
          </a:bodyPr>
          <a:lstStyle/>
          <a:p>
            <a:endParaRPr lang="ru-RU"/>
          </a:p>
        </p:txBody>
      </p:sp>
      <p:sp>
        <p:nvSpPr>
          <p:cNvPr id="21559" name="Oval 55" descr="Темный диагональный 1"/>
          <p:cNvSpPr>
            <a:spLocks noChangeArrowheads="1"/>
          </p:cNvSpPr>
          <p:nvPr/>
        </p:nvSpPr>
        <p:spPr bwMode="auto">
          <a:xfrm>
            <a:off x="6660232" y="3212976"/>
            <a:ext cx="360362" cy="360363"/>
          </a:xfrm>
          <a:prstGeom prst="ellipse">
            <a:avLst/>
          </a:prstGeom>
          <a:pattFill prst="dkDnDiag">
            <a:fgClr>
              <a:srgbClr val="808080"/>
            </a:fgClr>
            <a:bgClr>
              <a:srgbClr val="FFFFFF"/>
            </a:bgClr>
          </a:pattFill>
          <a:ln w="9525">
            <a:solidFill>
              <a:srgbClr val="000000"/>
            </a:solidFill>
            <a:round/>
            <a:headEnd/>
            <a:tailEnd/>
          </a:ln>
        </p:spPr>
        <p:txBody>
          <a:bodyPr vert="horz" wrap="square" lIns="108000" tIns="0" rIns="0" bIns="0" numCol="1" anchor="t" anchorCtr="0" compatLnSpc="1">
            <a:prstTxWarp prst="textNoShape">
              <a:avLst/>
            </a:prstTxWarp>
          </a:bodyPr>
          <a:lstStyle/>
          <a:p>
            <a:endParaRPr lang="ru-RU"/>
          </a:p>
        </p:txBody>
      </p:sp>
      <p:sp>
        <p:nvSpPr>
          <p:cNvPr id="58" name="Rechteck 57"/>
          <p:cNvSpPr/>
          <p:nvPr/>
        </p:nvSpPr>
        <p:spPr>
          <a:xfrm>
            <a:off x="7092280" y="1844824"/>
            <a:ext cx="1481046" cy="646331"/>
          </a:xfrm>
          <a:prstGeom prst="rect">
            <a:avLst/>
          </a:prstGeom>
        </p:spPr>
        <p:txBody>
          <a:bodyPr wrap="none">
            <a:spAutoFit/>
          </a:bodyPr>
          <a:lstStyle/>
          <a:p>
            <a:r>
              <a:rPr lang="en-US" dirty="0" smtClean="0"/>
              <a:t>M</a:t>
            </a:r>
            <a:r>
              <a:rPr lang="ro-RO" dirty="0" smtClean="0"/>
              <a:t>arket share </a:t>
            </a:r>
            <a:endParaRPr lang="en-US" dirty="0" smtClean="0"/>
          </a:p>
          <a:p>
            <a:r>
              <a:rPr lang="en-US" dirty="0" smtClean="0"/>
              <a:t>before acts </a:t>
            </a:r>
            <a:endParaRPr lang="ru-RU" dirty="0"/>
          </a:p>
        </p:txBody>
      </p:sp>
      <p:sp>
        <p:nvSpPr>
          <p:cNvPr id="59" name="Rechteck 58"/>
          <p:cNvSpPr/>
          <p:nvPr/>
        </p:nvSpPr>
        <p:spPr>
          <a:xfrm>
            <a:off x="7092280" y="3068960"/>
            <a:ext cx="1922962" cy="923330"/>
          </a:xfrm>
          <a:prstGeom prst="rect">
            <a:avLst/>
          </a:prstGeom>
        </p:spPr>
        <p:txBody>
          <a:bodyPr wrap="none">
            <a:spAutoFit/>
          </a:bodyPr>
          <a:lstStyle/>
          <a:p>
            <a:r>
              <a:rPr lang="en-US" dirty="0" smtClean="0"/>
              <a:t>Forecasted ma</a:t>
            </a:r>
            <a:r>
              <a:rPr lang="ro-RO" dirty="0" smtClean="0"/>
              <a:t>rket</a:t>
            </a:r>
            <a:endParaRPr lang="en-US" dirty="0" smtClean="0"/>
          </a:p>
          <a:p>
            <a:r>
              <a:rPr lang="ro-RO" dirty="0" smtClean="0"/>
              <a:t>share </a:t>
            </a:r>
            <a:endParaRPr lang="en-US" dirty="0" smtClean="0"/>
          </a:p>
          <a:p>
            <a:r>
              <a:rPr lang="en-US" dirty="0" smtClean="0"/>
              <a:t>after acts </a:t>
            </a:r>
            <a:endParaRPr lang="ru-RU"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en-US" sz="2400" b="1" dirty="0" smtClean="0">
                <a:solidFill>
                  <a:schemeClr val="tx2"/>
                </a:solidFill>
              </a:rPr>
              <a:t>The fourth principle of sustainability measurement is that evaluations should combine both leading and lagging indicators of performance</a:t>
            </a:r>
            <a:br>
              <a:rPr lang="en-US" sz="2400" b="1" dirty="0" smtClean="0">
                <a:solidFill>
                  <a:schemeClr val="tx2"/>
                </a:solidFill>
              </a:rPr>
            </a:br>
            <a:endParaRPr lang="ru-RU" sz="2400" b="1" dirty="0">
              <a:solidFill>
                <a:schemeClr val="tx2"/>
              </a:solidFill>
            </a:endParaRPr>
          </a:p>
        </p:txBody>
      </p:sp>
      <p:graphicFrame>
        <p:nvGraphicFramePr>
          <p:cNvPr id="7" name="Inhaltsplatzhalter 6"/>
          <p:cNvGraphicFramePr>
            <a:graphicFrameLocks noGrp="1"/>
          </p:cNvGraphicFramePr>
          <p:nvPr>
            <p:ph idx="1"/>
          </p:nvPr>
        </p:nvGraphicFramePr>
        <p:xfrm>
          <a:off x="457200" y="1268760"/>
          <a:ext cx="8229600" cy="5400600"/>
        </p:xfrm>
        <a:graphic>
          <a:graphicData uri="http://schemas.openxmlformats.org/drawingml/2006/table">
            <a:tbl>
              <a:tblPr firstRow="1" bandRow="1">
                <a:tableStyleId>{5C22544A-7EE6-4342-B048-85BDC9FD1C3A}</a:tableStyleId>
              </a:tblPr>
              <a:tblGrid>
                <a:gridCol w="4114800"/>
                <a:gridCol w="4114800"/>
              </a:tblGrid>
              <a:tr h="2921901">
                <a:tc>
                  <a:txBody>
                    <a:bodyPr/>
                    <a:lstStyle/>
                    <a:p>
                      <a:pPr algn="ctr"/>
                      <a:r>
                        <a:rPr lang="ro-RO" dirty="0" smtClean="0">
                          <a:solidFill>
                            <a:srgbClr val="FF0000"/>
                          </a:solidFill>
                        </a:rPr>
                        <a:t>Economic performance indicators </a:t>
                      </a:r>
                      <a:endParaRPr lang="en-US" dirty="0" smtClean="0">
                        <a:solidFill>
                          <a:srgbClr val="FF0000"/>
                        </a:solidFill>
                      </a:endParaRPr>
                    </a:p>
                    <a:p>
                      <a:r>
                        <a:rPr lang="en-US" b="0" dirty="0" smtClean="0">
                          <a:solidFill>
                            <a:schemeClr val="tx1"/>
                          </a:solidFill>
                        </a:rPr>
                        <a:t>Customers (size of market)</a:t>
                      </a:r>
                    </a:p>
                    <a:p>
                      <a:r>
                        <a:rPr lang="en-US" b="0" dirty="0" smtClean="0">
                          <a:solidFill>
                            <a:schemeClr val="tx1"/>
                          </a:solidFill>
                        </a:rPr>
                        <a:t>Suppliers (number</a:t>
                      </a:r>
                      <a:r>
                        <a:rPr lang="en-US" b="0" baseline="0" dirty="0" smtClean="0">
                          <a:solidFill>
                            <a:schemeClr val="tx1"/>
                          </a:solidFill>
                        </a:rPr>
                        <a:t> of contracts </a:t>
                      </a:r>
                      <a:r>
                        <a:rPr lang="en-US" sz="1800" b="0" kern="1200" dirty="0" smtClean="0">
                          <a:solidFill>
                            <a:schemeClr val="tx1"/>
                          </a:solidFill>
                          <a:latin typeface="+mn-lt"/>
                          <a:ea typeface="+mn-ea"/>
                          <a:cs typeface="+mn-cs"/>
                        </a:rPr>
                        <a:t>paid in accordance with agreed terms, including penalty arrangements  for pollution)</a:t>
                      </a:r>
                    </a:p>
                    <a:p>
                      <a:r>
                        <a:rPr lang="en-US" sz="1800" b="0" kern="1200" dirty="0" smtClean="0">
                          <a:solidFill>
                            <a:schemeClr val="tx1"/>
                          </a:solidFill>
                          <a:latin typeface="+mn-lt"/>
                          <a:ea typeface="+mn-ea"/>
                          <a:cs typeface="+mn-cs"/>
                        </a:rPr>
                        <a:t>Employees (total payroll and benefits (including payments for polluted environmental of workplaces, for h</a:t>
                      </a:r>
                      <a:r>
                        <a:rPr lang="ro-RO" sz="1800" b="0" kern="1200" dirty="0" smtClean="0">
                          <a:solidFill>
                            <a:schemeClr val="tx1"/>
                          </a:solidFill>
                          <a:latin typeface="+mn-lt"/>
                          <a:ea typeface="+mn-ea"/>
                          <a:cs typeface="+mn-cs"/>
                        </a:rPr>
                        <a:t>uman resource </a:t>
                      </a:r>
                      <a:r>
                        <a:rPr lang="en-US" sz="1800" b="0" kern="1200" dirty="0" smtClean="0">
                          <a:solidFill>
                            <a:schemeClr val="tx1"/>
                          </a:solidFill>
                          <a:latin typeface="+mn-lt"/>
                          <a:ea typeface="+mn-ea"/>
                          <a:cs typeface="+mn-cs"/>
                        </a:rPr>
                        <a:t>sustainable </a:t>
                      </a:r>
                      <a:r>
                        <a:rPr lang="ro-RO" sz="1800" b="0" kern="1200" dirty="0" smtClean="0">
                          <a:solidFill>
                            <a:schemeClr val="tx1"/>
                          </a:solidFill>
                          <a:latin typeface="+mn-lt"/>
                          <a:ea typeface="+mn-ea"/>
                          <a:cs typeface="+mn-cs"/>
                        </a:rPr>
                        <a:t>development</a:t>
                      </a:r>
                      <a:r>
                        <a:rPr lang="en-US" sz="1800" b="0" kern="1200" dirty="0" smtClean="0">
                          <a:solidFill>
                            <a:schemeClr val="tx1"/>
                          </a:solidFill>
                          <a:latin typeface="+mn-lt"/>
                          <a:ea typeface="+mn-ea"/>
                          <a:cs typeface="+mn-cs"/>
                        </a:rPr>
                        <a:t>) </a:t>
                      </a:r>
                    </a:p>
                    <a:p>
                      <a:r>
                        <a:rPr lang="en-US" b="0" dirty="0" smtClean="0">
                          <a:solidFill>
                            <a:schemeClr val="tx1"/>
                          </a:solidFill>
                        </a:rPr>
                        <a:t>Public sector (environmental taxation)</a:t>
                      </a:r>
                    </a:p>
                  </a:txBody>
                  <a:tcPr>
                    <a:solidFill>
                      <a:schemeClr val="tx2">
                        <a:lumMod val="20000"/>
                        <a:lumOff val="80000"/>
                      </a:schemeClr>
                    </a:solidFill>
                  </a:tcPr>
                </a:tc>
                <a:tc>
                  <a:txBody>
                    <a:bodyPr/>
                    <a:lstStyle/>
                    <a:p>
                      <a:r>
                        <a:rPr lang="ro-RO" sz="1800" b="1" kern="1200" dirty="0" smtClean="0">
                          <a:solidFill>
                            <a:srgbClr val="FF0000"/>
                          </a:solidFill>
                          <a:latin typeface="+mn-lt"/>
                          <a:ea typeface="+mn-ea"/>
                          <a:cs typeface="+mn-cs"/>
                        </a:rPr>
                        <a:t>Environmental performance indicators </a:t>
                      </a:r>
                      <a:endParaRPr lang="en-US" sz="1800" b="1" kern="1200" dirty="0" smtClean="0">
                        <a:solidFill>
                          <a:srgbClr val="FF0000"/>
                        </a:solidFill>
                        <a:latin typeface="+mn-lt"/>
                        <a:ea typeface="+mn-ea"/>
                        <a:cs typeface="+mn-cs"/>
                      </a:endParaRPr>
                    </a:p>
                    <a:p>
                      <a:endParaRPr lang="en-US" sz="1800" b="1" kern="1200" dirty="0" smtClean="0">
                        <a:solidFill>
                          <a:schemeClr val="lt1"/>
                        </a:solidFill>
                        <a:latin typeface="+mn-lt"/>
                        <a:ea typeface="+mn-ea"/>
                        <a:cs typeface="+mn-cs"/>
                      </a:endParaRPr>
                    </a:p>
                    <a:p>
                      <a:r>
                        <a:rPr lang="en-US" sz="1800" b="0" kern="1200" dirty="0" smtClean="0">
                          <a:solidFill>
                            <a:schemeClr val="tx1"/>
                          </a:solidFill>
                          <a:latin typeface="+mn-lt"/>
                          <a:ea typeface="+mn-ea"/>
                          <a:cs typeface="+mn-cs"/>
                        </a:rPr>
                        <a:t>Natural resources conservation and protection</a:t>
                      </a:r>
                    </a:p>
                    <a:p>
                      <a:r>
                        <a:rPr lang="pt-BR" sz="1800" b="0" kern="1200" dirty="0" smtClean="0">
                          <a:solidFill>
                            <a:schemeClr val="tx1"/>
                          </a:solidFill>
                          <a:latin typeface="+mn-lt"/>
                          <a:ea typeface="+mn-ea"/>
                          <a:cs typeface="+mn-cs"/>
                        </a:rPr>
                        <a:t>Recycling programmes</a:t>
                      </a:r>
                    </a:p>
                    <a:p>
                      <a:r>
                        <a:rPr lang="en-US" sz="1800" b="0" kern="1200" dirty="0" smtClean="0">
                          <a:solidFill>
                            <a:schemeClr val="tx1"/>
                          </a:solidFill>
                          <a:latin typeface="+mn-lt"/>
                          <a:ea typeface="+mn-ea"/>
                          <a:cs typeface="+mn-cs"/>
                        </a:rPr>
                        <a:t>“</a:t>
                      </a:r>
                      <a:r>
                        <a:rPr lang="ro-RO" sz="1800" b="0" kern="1200" dirty="0" smtClean="0">
                          <a:solidFill>
                            <a:schemeClr val="tx1"/>
                          </a:solidFill>
                          <a:latin typeface="+mn-lt"/>
                          <a:ea typeface="+mn-ea"/>
                          <a:cs typeface="+mn-cs"/>
                        </a:rPr>
                        <a:t>Green</a:t>
                      </a:r>
                      <a:r>
                        <a:rPr lang="en-US" sz="1800" b="0" kern="1200" dirty="0" smtClean="0">
                          <a:solidFill>
                            <a:schemeClr val="tx1"/>
                          </a:solidFill>
                          <a:latin typeface="+mn-lt"/>
                          <a:ea typeface="+mn-ea"/>
                          <a:cs typeface="+mn-cs"/>
                        </a:rPr>
                        <a:t>”</a:t>
                      </a:r>
                      <a:r>
                        <a:rPr lang="ro-RO" sz="1800" b="0" kern="1200" dirty="0" smtClean="0">
                          <a:solidFill>
                            <a:schemeClr val="tx1"/>
                          </a:solidFill>
                          <a:latin typeface="+mn-lt"/>
                          <a:ea typeface="+mn-ea"/>
                          <a:cs typeface="+mn-cs"/>
                        </a:rPr>
                        <a:t> energy production</a:t>
                      </a:r>
                      <a:endParaRPr lang="en-US" sz="1800" b="0" kern="1200" dirty="0" smtClean="0">
                        <a:solidFill>
                          <a:schemeClr val="tx1"/>
                        </a:solidFill>
                        <a:latin typeface="+mn-lt"/>
                        <a:ea typeface="+mn-ea"/>
                        <a:cs typeface="+mn-cs"/>
                      </a:endParaRPr>
                    </a:p>
                    <a:p>
                      <a:r>
                        <a:rPr lang="en-US" sz="1800" b="0" kern="1200" dirty="0" smtClean="0">
                          <a:solidFill>
                            <a:schemeClr val="tx1"/>
                          </a:solidFill>
                          <a:latin typeface="+mn-lt"/>
                          <a:ea typeface="+mn-ea"/>
                          <a:cs typeface="+mn-cs"/>
                        </a:rPr>
                        <a:t>Waste management </a:t>
                      </a:r>
                    </a:p>
                    <a:p>
                      <a:r>
                        <a:rPr lang="ro-RO" sz="1800" b="0" kern="1200" dirty="0" smtClean="0">
                          <a:solidFill>
                            <a:schemeClr val="tx1"/>
                          </a:solidFill>
                          <a:latin typeface="+mn-lt"/>
                          <a:ea typeface="+mn-ea"/>
                          <a:cs typeface="+mn-cs"/>
                        </a:rPr>
                        <a:t>Sewage </a:t>
                      </a:r>
                      <a:r>
                        <a:rPr lang="en-US" sz="1800" b="0" kern="1200" dirty="0" smtClean="0">
                          <a:solidFill>
                            <a:schemeClr val="tx1"/>
                          </a:solidFill>
                          <a:latin typeface="+mn-lt"/>
                          <a:ea typeface="+mn-ea"/>
                          <a:cs typeface="+mn-cs"/>
                        </a:rPr>
                        <a:t>t</a:t>
                      </a:r>
                      <a:r>
                        <a:rPr lang="ro-RO" sz="1800" b="0" kern="1200" dirty="0" smtClean="0">
                          <a:solidFill>
                            <a:schemeClr val="tx1"/>
                          </a:solidFill>
                          <a:latin typeface="+mn-lt"/>
                          <a:ea typeface="+mn-ea"/>
                          <a:cs typeface="+mn-cs"/>
                        </a:rPr>
                        <a:t>reatment</a:t>
                      </a:r>
                    </a:p>
                    <a:p>
                      <a:endParaRPr lang="ru-RU" dirty="0"/>
                    </a:p>
                  </a:txBody>
                  <a:tcPr>
                    <a:solidFill>
                      <a:schemeClr val="tx2">
                        <a:lumMod val="20000"/>
                        <a:lumOff val="80000"/>
                      </a:schemeClr>
                    </a:solidFill>
                  </a:tcPr>
                </a:tc>
              </a:tr>
              <a:tr h="2478699">
                <a:tc>
                  <a:txBody>
                    <a:bodyPr/>
                    <a:lstStyle/>
                    <a:p>
                      <a:pPr algn="ctr"/>
                      <a:r>
                        <a:rPr lang="ro-RO" b="1" dirty="0" smtClean="0">
                          <a:solidFill>
                            <a:srgbClr val="FF0000"/>
                          </a:solidFill>
                        </a:rPr>
                        <a:t>Social performance indicators </a:t>
                      </a:r>
                      <a:endParaRPr lang="en-US" b="1" dirty="0" smtClean="0">
                        <a:solidFill>
                          <a:srgbClr val="FF0000"/>
                        </a:solidFill>
                      </a:endParaRPr>
                    </a:p>
                    <a:p>
                      <a:endParaRPr lang="en-US" dirty="0" smtClean="0"/>
                    </a:p>
                    <a:p>
                      <a:r>
                        <a:rPr lang="en-US" dirty="0" smtClean="0"/>
                        <a:t>Support of human rights in safe consumption</a:t>
                      </a:r>
                    </a:p>
                    <a:p>
                      <a:r>
                        <a:rPr lang="en-US" dirty="0" smtClean="0"/>
                        <a:t>Reducing of bribery and corruption</a:t>
                      </a:r>
                    </a:p>
                    <a:p>
                      <a:r>
                        <a:rPr lang="en-US" dirty="0" smtClean="0"/>
                        <a:t>Developing of</a:t>
                      </a:r>
                      <a:r>
                        <a:rPr lang="en-US" baseline="0" dirty="0" smtClean="0"/>
                        <a:t> sustainable needs </a:t>
                      </a:r>
                      <a:endParaRPr lang="en-US" dirty="0" smtClean="0"/>
                    </a:p>
                    <a:p>
                      <a:endParaRPr lang="en-US" dirty="0" smtClean="0"/>
                    </a:p>
                    <a:p>
                      <a:endParaRPr lang="ru-RU"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solidFill>
                            <a:srgbClr val="FF0000"/>
                          </a:solidFill>
                        </a:rPr>
                        <a:t>Sustainable </a:t>
                      </a:r>
                      <a:r>
                        <a:rPr lang="ro-RO" b="1" dirty="0" smtClean="0">
                          <a:solidFill>
                            <a:srgbClr val="FF0000"/>
                          </a:solidFill>
                        </a:rPr>
                        <a:t>performance indicators </a:t>
                      </a:r>
                      <a:endParaRPr lang="en-US" b="1" dirty="0" smtClean="0">
                        <a:solidFill>
                          <a:srgbClr val="FF0000"/>
                        </a:solidFill>
                      </a:endParaRPr>
                    </a:p>
                    <a:p>
                      <a:endParaRPr lang="en-US" dirty="0" smtClean="0"/>
                    </a:p>
                    <a:p>
                      <a:r>
                        <a:rPr lang="ro-RO" sz="1800" kern="1200" dirty="0" smtClean="0">
                          <a:solidFill>
                            <a:schemeClr val="dk1"/>
                          </a:solidFill>
                          <a:latin typeface="+mn-lt"/>
                          <a:ea typeface="+mn-ea"/>
                          <a:cs typeface="+mn-cs"/>
                        </a:rPr>
                        <a:t>Tax credits for green energy </a:t>
                      </a:r>
                    </a:p>
                    <a:p>
                      <a:r>
                        <a:rPr lang="ro-RO" sz="1800" kern="1200" dirty="0" smtClean="0">
                          <a:solidFill>
                            <a:schemeClr val="dk1"/>
                          </a:solidFill>
                          <a:latin typeface="+mn-lt"/>
                          <a:ea typeface="+mn-ea"/>
                          <a:cs typeface="+mn-cs"/>
                        </a:rPr>
                        <a:t>consumption </a:t>
                      </a:r>
                    </a:p>
                    <a:p>
                      <a:r>
                        <a:rPr lang="ro-RO" sz="1800" kern="1200" dirty="0" smtClean="0">
                          <a:solidFill>
                            <a:schemeClr val="dk1"/>
                          </a:solidFill>
                          <a:latin typeface="+mn-lt"/>
                          <a:ea typeface="+mn-ea"/>
                          <a:cs typeface="+mn-cs"/>
                        </a:rPr>
                        <a:t>Eco-labelling</a:t>
                      </a:r>
                    </a:p>
                    <a:p>
                      <a:r>
                        <a:rPr lang="en-US" sz="1800" kern="1200" dirty="0" smtClean="0">
                          <a:solidFill>
                            <a:schemeClr val="dk1"/>
                          </a:solidFill>
                          <a:latin typeface="+mn-lt"/>
                          <a:ea typeface="+mn-ea"/>
                          <a:cs typeface="+mn-cs"/>
                        </a:rPr>
                        <a:t>“</a:t>
                      </a:r>
                      <a:r>
                        <a:rPr lang="ro-RO" sz="1800" kern="1200" dirty="0" smtClean="0">
                          <a:solidFill>
                            <a:schemeClr val="dk1"/>
                          </a:solidFill>
                          <a:latin typeface="+mn-lt"/>
                          <a:ea typeface="+mn-ea"/>
                          <a:cs typeface="+mn-cs"/>
                        </a:rPr>
                        <a:t>Green</a:t>
                      </a:r>
                      <a:r>
                        <a:rPr lang="en-US" sz="1800" kern="1200" dirty="0" smtClean="0">
                          <a:solidFill>
                            <a:schemeClr val="dk1"/>
                          </a:solidFill>
                          <a:latin typeface="+mn-lt"/>
                          <a:ea typeface="+mn-ea"/>
                          <a:cs typeface="+mn-cs"/>
                        </a:rPr>
                        <a:t>”</a:t>
                      </a:r>
                      <a:r>
                        <a:rPr lang="ro-RO" sz="1800" kern="1200" dirty="0" smtClean="0">
                          <a:solidFill>
                            <a:schemeClr val="dk1"/>
                          </a:solidFill>
                          <a:latin typeface="+mn-lt"/>
                          <a:ea typeface="+mn-ea"/>
                          <a:cs typeface="+mn-cs"/>
                        </a:rPr>
                        <a:t> skills development</a:t>
                      </a:r>
                    </a:p>
                    <a:p>
                      <a:r>
                        <a:rPr lang="ro-RO" sz="1800" kern="1200" dirty="0" smtClean="0">
                          <a:solidFill>
                            <a:schemeClr val="dk1"/>
                          </a:solidFill>
                          <a:latin typeface="+mn-lt"/>
                          <a:ea typeface="+mn-ea"/>
                          <a:cs typeface="+mn-cs"/>
                        </a:rPr>
                        <a:t>Eco-innovation</a:t>
                      </a:r>
                      <a:endParaRPr lang="en-US" sz="1800" kern="1200" dirty="0" smtClean="0">
                        <a:solidFill>
                          <a:schemeClr val="dk1"/>
                        </a:solidFill>
                        <a:latin typeface="+mn-lt"/>
                        <a:ea typeface="+mn-ea"/>
                        <a:cs typeface="+mn-cs"/>
                      </a:endParaRPr>
                    </a:p>
                    <a:p>
                      <a:r>
                        <a:rPr lang="en-US" sz="1800" kern="1200" dirty="0" smtClean="0">
                          <a:solidFill>
                            <a:schemeClr val="dk1"/>
                          </a:solidFill>
                          <a:latin typeface="+mn-lt"/>
                          <a:ea typeface="+mn-ea"/>
                          <a:cs typeface="+mn-cs"/>
                        </a:rPr>
                        <a:t>“Green” investments </a:t>
                      </a:r>
                      <a:endParaRPr lang="ro-RO" sz="1800" kern="1200" dirty="0" smtClean="0">
                        <a:solidFill>
                          <a:schemeClr val="dk1"/>
                        </a:solidFill>
                        <a:latin typeface="+mn-lt"/>
                        <a:ea typeface="+mn-ea"/>
                        <a:cs typeface="+mn-cs"/>
                      </a:endParaRPr>
                    </a:p>
                  </a:txBody>
                  <a:tcPr/>
                </a:tc>
              </a:tr>
            </a:tbl>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a:p>
        </p:txBody>
      </p:sp>
      <p:pic>
        <p:nvPicPr>
          <p:cNvPr id="5" name="Grafik 4"/>
          <p:cNvPicPr>
            <a:picLocks noChangeAspect="1"/>
          </p:cNvPicPr>
          <p:nvPr/>
        </p:nvPicPr>
        <p:blipFill>
          <a:blip r:embed="rId2"/>
          <a:stretch>
            <a:fillRect/>
          </a:stretch>
        </p:blipFill>
        <p:spPr>
          <a:xfrm>
            <a:off x="762000" y="1281112"/>
            <a:ext cx="7620000" cy="4295775"/>
          </a:xfrm>
          <a:prstGeom prst="rect">
            <a:avLst/>
          </a:prstGeom>
        </p:spPr>
      </p:pic>
    </p:spTree>
    <p:extLst>
      <p:ext uri="{BB962C8B-B14F-4D97-AF65-F5344CB8AC3E}">
        <p14:creationId xmlns:p14="http://schemas.microsoft.com/office/powerpoint/2010/main" val="110768176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a:p>
        </p:txBody>
      </p:sp>
      <p:sp>
        <p:nvSpPr>
          <p:cNvPr id="7" name="Rechteck 6"/>
          <p:cNvSpPr/>
          <p:nvPr/>
        </p:nvSpPr>
        <p:spPr>
          <a:xfrm>
            <a:off x="390364" y="1052736"/>
            <a:ext cx="8363272" cy="5693866"/>
          </a:xfrm>
          <a:prstGeom prst="rect">
            <a:avLst/>
          </a:prstGeom>
        </p:spPr>
        <p:txBody>
          <a:bodyPr wrap="square">
            <a:spAutoFit/>
          </a:bodyPr>
          <a:lstStyle/>
          <a:p>
            <a:r>
              <a:rPr lang="en-US" sz="2800" dirty="0"/>
              <a:t>Over the last year, Apple processed 90 million pounds of electronics that were unwanted or broken. It turns out they were nearly worth their weight in gold—a substance which is used heavily in electronics for its conductivity and resistance to corrosion</a:t>
            </a:r>
            <a:r>
              <a:rPr lang="en-US" sz="2800" dirty="0" smtClean="0"/>
              <a:t>.</a:t>
            </a:r>
          </a:p>
          <a:p>
            <a:endParaRPr lang="en-US" sz="2800" dirty="0"/>
          </a:p>
          <a:p>
            <a:r>
              <a:rPr lang="en-US" sz="2800" dirty="0"/>
              <a:t>As stated in Apple’s environmental report, about two thirds of that </a:t>
            </a:r>
            <a:r>
              <a:rPr lang="en-US" sz="2800" b="1" dirty="0">
                <a:solidFill>
                  <a:srgbClr val="FF0000"/>
                </a:solidFill>
              </a:rPr>
              <a:t>90 million pound scrapheap </a:t>
            </a:r>
            <a:r>
              <a:rPr lang="en-US" sz="2800" dirty="0"/>
              <a:t>was composed of reusable materials, with steel, cobalt, aluminum, copper, and silver among them. 2,204 pounds of the spent or abandoned Macs and </a:t>
            </a:r>
            <a:r>
              <a:rPr lang="en-US" sz="2800" dirty="0" err="1"/>
              <a:t>iDevices</a:t>
            </a:r>
            <a:r>
              <a:rPr lang="en-US" sz="2800" dirty="0"/>
              <a:t> were gold, which is approximately </a:t>
            </a:r>
            <a:r>
              <a:rPr lang="en-US" sz="2800" b="1" dirty="0">
                <a:solidFill>
                  <a:srgbClr val="FF0000"/>
                </a:solidFill>
              </a:rPr>
              <a:t>$40 million </a:t>
            </a:r>
            <a:r>
              <a:rPr lang="en-US" sz="2800" dirty="0"/>
              <a:t>worth of the stuff. </a:t>
            </a:r>
          </a:p>
        </p:txBody>
      </p:sp>
      <p:sp>
        <p:nvSpPr>
          <p:cNvPr id="8" name="Rechteck 7"/>
          <p:cNvSpPr/>
          <p:nvPr/>
        </p:nvSpPr>
        <p:spPr>
          <a:xfrm>
            <a:off x="-6566" y="6650420"/>
            <a:ext cx="4572000" cy="215444"/>
          </a:xfrm>
          <a:prstGeom prst="rect">
            <a:avLst/>
          </a:prstGeom>
        </p:spPr>
        <p:txBody>
          <a:bodyPr>
            <a:spAutoFit/>
          </a:bodyPr>
          <a:lstStyle/>
          <a:p>
            <a:r>
              <a:rPr lang="de-DE" sz="800" dirty="0"/>
              <a:t>http://gizmodo.com/apples-recycling-program-netted-40-million-in-gold-las-1771413227</a:t>
            </a:r>
          </a:p>
        </p:txBody>
      </p:sp>
    </p:spTree>
    <p:extLst>
      <p:ext uri="{BB962C8B-B14F-4D97-AF65-F5344CB8AC3E}">
        <p14:creationId xmlns:p14="http://schemas.microsoft.com/office/powerpoint/2010/main" val="35251496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771800" y="0"/>
            <a:ext cx="5915000" cy="1143000"/>
          </a:xfrm>
        </p:spPr>
        <p:txBody>
          <a:bodyPr>
            <a:noAutofit/>
          </a:bodyPr>
          <a:lstStyle/>
          <a:p>
            <a:r>
              <a:rPr lang="en-US" sz="3600" b="1" dirty="0">
                <a:solidFill>
                  <a:srgbClr val="002060"/>
                </a:solidFill>
              </a:rPr>
              <a:t>How our carbon footprint informs our </a:t>
            </a:r>
            <a:r>
              <a:rPr lang="en-US" sz="3600" b="1" dirty="0" smtClean="0">
                <a:solidFill>
                  <a:srgbClr val="002060"/>
                </a:solidFill>
              </a:rPr>
              <a:t>thinking</a:t>
            </a:r>
            <a:endParaRPr lang="de-DE" sz="3600" b="1" dirty="0">
              <a:solidFill>
                <a:srgbClr val="002060"/>
              </a:solidFill>
            </a:endParaRPr>
          </a:p>
        </p:txBody>
      </p:sp>
      <p:sp>
        <p:nvSpPr>
          <p:cNvPr id="3" name="Inhaltsplatzhalter 2"/>
          <p:cNvSpPr>
            <a:spLocks noGrp="1"/>
          </p:cNvSpPr>
          <p:nvPr>
            <p:ph idx="1"/>
          </p:nvPr>
        </p:nvSpPr>
        <p:spPr>
          <a:xfrm>
            <a:off x="2782954" y="1196752"/>
            <a:ext cx="6253542" cy="5594573"/>
          </a:xfrm>
        </p:spPr>
        <p:txBody>
          <a:bodyPr>
            <a:noAutofit/>
          </a:bodyPr>
          <a:lstStyle/>
          <a:p>
            <a:pPr marL="0" indent="0">
              <a:buNone/>
            </a:pPr>
            <a:r>
              <a:rPr lang="en-US" sz="1600" dirty="0"/>
              <a:t>We’re always trying to improve the way we conduct our greenhouse gas life cycle </a:t>
            </a:r>
            <a:r>
              <a:rPr lang="en-US" sz="1600" dirty="0" smtClean="0"/>
              <a:t>analysis</a:t>
            </a:r>
            <a:r>
              <a:rPr lang="en-US" sz="1600" dirty="0"/>
              <a:t>. And when our assessments reveal a material, process, or system that’s making </a:t>
            </a:r>
            <a:r>
              <a:rPr lang="en-US" sz="1600" dirty="0" smtClean="0"/>
              <a:t>a </a:t>
            </a:r>
            <a:r>
              <a:rPr lang="en-US" sz="1600" dirty="0"/>
              <a:t>significant negative impact on our carbon footprint, we reexamine how we design </a:t>
            </a:r>
            <a:r>
              <a:rPr lang="en-US" sz="1600" dirty="0" smtClean="0"/>
              <a:t>that </a:t>
            </a:r>
            <a:r>
              <a:rPr lang="en-US" sz="1600" dirty="0"/>
              <a:t>product, process, or facility. For example, we were using industry-standard methods </a:t>
            </a:r>
            <a:r>
              <a:rPr lang="en-US" sz="1600" dirty="0" smtClean="0"/>
              <a:t>to </a:t>
            </a:r>
            <a:r>
              <a:rPr lang="en-US" sz="1600" dirty="0"/>
              <a:t>account for our emissions from aluminum, but because we use aluminum in so </a:t>
            </a:r>
            <a:r>
              <a:rPr lang="en-US" sz="1600" dirty="0" smtClean="0"/>
              <a:t>many </a:t>
            </a:r>
            <a:r>
              <a:rPr lang="en-US" sz="1600" dirty="0"/>
              <a:t>of our products, we decided to undertake an extensive survey of our aluminum </a:t>
            </a:r>
            <a:r>
              <a:rPr lang="en-US" sz="1600" dirty="0" smtClean="0"/>
              <a:t>suppliers</a:t>
            </a:r>
            <a:r>
              <a:rPr lang="en-US" sz="1600" dirty="0"/>
              <a:t>. </a:t>
            </a:r>
            <a:endParaRPr lang="en-US" sz="1600" dirty="0" smtClean="0"/>
          </a:p>
          <a:p>
            <a:pPr marL="0" indent="0">
              <a:buNone/>
            </a:pPr>
            <a:endParaRPr lang="en-US" sz="1600" dirty="0"/>
          </a:p>
          <a:p>
            <a:pPr marL="0" indent="0">
              <a:buNone/>
            </a:pPr>
            <a:r>
              <a:rPr lang="en-US" sz="1600" dirty="0" smtClean="0"/>
              <a:t>Our </a:t>
            </a:r>
            <a:r>
              <a:rPr lang="en-US" sz="1600" dirty="0"/>
              <a:t>study revealed that emissions associated with manufacturing our </a:t>
            </a:r>
            <a:r>
              <a:rPr lang="en-US" sz="1600" dirty="0" smtClean="0"/>
              <a:t>aluminum </a:t>
            </a:r>
            <a:r>
              <a:rPr lang="en-US" sz="1600" dirty="0"/>
              <a:t>housings were nearly four times higher than we believed, so we’ve updated </a:t>
            </a:r>
            <a:r>
              <a:rPr lang="en-US" sz="1600" dirty="0" smtClean="0"/>
              <a:t>our </a:t>
            </a:r>
            <a:r>
              <a:rPr lang="en-US" sz="1600" dirty="0"/>
              <a:t>2013 life cycle analysis data to be more accurate. As a result, the carbon emissions </a:t>
            </a:r>
            <a:r>
              <a:rPr lang="en-US" sz="1600" dirty="0" smtClean="0"/>
              <a:t>we </a:t>
            </a:r>
            <a:r>
              <a:rPr lang="en-US" sz="1600" dirty="0"/>
              <a:t>reported for 2013 are 9 percent higher than the carbon emissions we reported for </a:t>
            </a:r>
            <a:r>
              <a:rPr lang="en-US" sz="1600" dirty="0" smtClean="0"/>
              <a:t>2012</a:t>
            </a:r>
            <a:r>
              <a:rPr lang="en-US" sz="1600" dirty="0"/>
              <a:t>. </a:t>
            </a:r>
            <a:r>
              <a:rPr lang="en-US" sz="1600" b="1" dirty="0">
                <a:solidFill>
                  <a:srgbClr val="FF0000"/>
                </a:solidFill>
              </a:rPr>
              <a:t>However, this increase is due to previously underestimating our emissions, not </a:t>
            </a:r>
            <a:r>
              <a:rPr lang="en-US" sz="1600" b="1" dirty="0" smtClean="0">
                <a:solidFill>
                  <a:srgbClr val="FF0000"/>
                </a:solidFill>
              </a:rPr>
              <a:t>because </a:t>
            </a:r>
            <a:r>
              <a:rPr lang="en-US" sz="1600" b="1" dirty="0">
                <a:solidFill>
                  <a:srgbClr val="FF0000"/>
                </a:solidFill>
              </a:rPr>
              <a:t>our emissions increased. </a:t>
            </a:r>
            <a:endParaRPr lang="en-US" sz="1600" b="1" dirty="0" smtClean="0">
              <a:solidFill>
                <a:srgbClr val="FF0000"/>
              </a:solidFill>
            </a:endParaRPr>
          </a:p>
          <a:p>
            <a:pPr marL="0" indent="0">
              <a:buNone/>
            </a:pPr>
            <a:endParaRPr lang="en-US" sz="1600" dirty="0"/>
          </a:p>
          <a:p>
            <a:pPr marL="0" indent="0">
              <a:buNone/>
            </a:pPr>
            <a:r>
              <a:rPr lang="en-US" sz="1600" dirty="0" smtClean="0"/>
              <a:t>In </a:t>
            </a:r>
            <a:r>
              <a:rPr lang="en-US" sz="1600" dirty="0"/>
              <a:t>fact, when we </a:t>
            </a:r>
            <a:r>
              <a:rPr lang="en-US" sz="1600" b="1" dirty="0">
                <a:solidFill>
                  <a:srgbClr val="FF0000"/>
                </a:solidFill>
              </a:rPr>
              <a:t>recalculated</a:t>
            </a:r>
            <a:r>
              <a:rPr lang="en-US" sz="1600" dirty="0"/>
              <a:t> the 2012 data </a:t>
            </a:r>
            <a:r>
              <a:rPr lang="en-US" sz="1600" b="1" dirty="0">
                <a:solidFill>
                  <a:srgbClr val="FF0000"/>
                </a:solidFill>
              </a:rPr>
              <a:t>using </a:t>
            </a:r>
            <a:r>
              <a:rPr lang="en-US" sz="1600" b="1" dirty="0" smtClean="0">
                <a:solidFill>
                  <a:srgbClr val="FF0000"/>
                </a:solidFill>
              </a:rPr>
              <a:t>the </a:t>
            </a:r>
            <a:r>
              <a:rPr lang="en-US" sz="1600" b="1" dirty="0">
                <a:solidFill>
                  <a:srgbClr val="FF0000"/>
                </a:solidFill>
              </a:rPr>
              <a:t>new methodology</a:t>
            </a:r>
            <a:r>
              <a:rPr lang="en-US" sz="1600" dirty="0"/>
              <a:t>, our carbon emissions actually dropped by 3 percent year over </a:t>
            </a:r>
            <a:r>
              <a:rPr lang="en-US" sz="1600" dirty="0" smtClean="0"/>
              <a:t>year</a:t>
            </a:r>
            <a:r>
              <a:rPr lang="en-US" sz="1600" dirty="0"/>
              <a:t>. We’re committed to continuing to reduce our greenhouse gas emissions and </a:t>
            </a:r>
            <a:r>
              <a:rPr lang="en-US" sz="1600" dirty="0" smtClean="0"/>
              <a:t>using </a:t>
            </a:r>
            <a:r>
              <a:rPr lang="en-US" sz="1600" dirty="0"/>
              <a:t>our life cycle analysis to drive that change.</a:t>
            </a:r>
          </a:p>
        </p:txBody>
      </p:sp>
      <p:pic>
        <p:nvPicPr>
          <p:cNvPr id="4" name="Grafik 3"/>
          <p:cNvPicPr>
            <a:picLocks noChangeAspect="1"/>
          </p:cNvPicPr>
          <p:nvPr/>
        </p:nvPicPr>
        <p:blipFill>
          <a:blip r:embed="rId3"/>
          <a:stretch>
            <a:fillRect/>
          </a:stretch>
        </p:blipFill>
        <p:spPr>
          <a:xfrm>
            <a:off x="0" y="0"/>
            <a:ext cx="2581275" cy="6791325"/>
          </a:xfrm>
          <a:prstGeom prst="rect">
            <a:avLst/>
          </a:prstGeom>
        </p:spPr>
      </p:pic>
    </p:spTree>
    <p:extLst>
      <p:ext uri="{BB962C8B-B14F-4D97-AF65-F5344CB8AC3E}">
        <p14:creationId xmlns:p14="http://schemas.microsoft.com/office/powerpoint/2010/main" val="55151865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dirty="0"/>
          </a:p>
        </p:txBody>
      </p:sp>
      <p:sp>
        <p:nvSpPr>
          <p:cNvPr id="3" name="Inhaltsplatzhalter 2"/>
          <p:cNvSpPr>
            <a:spLocks noGrp="1"/>
          </p:cNvSpPr>
          <p:nvPr>
            <p:ph idx="1"/>
          </p:nvPr>
        </p:nvSpPr>
        <p:spPr>
          <a:xfrm>
            <a:off x="429177" y="4082356"/>
            <a:ext cx="8229600" cy="576064"/>
          </a:xfrm>
        </p:spPr>
        <p:txBody>
          <a:bodyPr>
            <a:normAutofit fontScale="92500" lnSpcReduction="10000"/>
          </a:bodyPr>
          <a:lstStyle/>
          <a:p>
            <a:pPr marL="0" indent="0" algn="ctr">
              <a:buNone/>
            </a:pPr>
            <a:r>
              <a:rPr lang="en-US" sz="3600" b="1" i="1" dirty="0"/>
              <a:t>Joseph E. </a:t>
            </a:r>
            <a:r>
              <a:rPr lang="en-US" sz="3600" b="1" i="1" dirty="0" smtClean="0"/>
              <a:t>Stiglitz</a:t>
            </a:r>
          </a:p>
        </p:txBody>
      </p:sp>
      <p:pic>
        <p:nvPicPr>
          <p:cNvPr id="4" name="Grafik 3"/>
          <p:cNvPicPr>
            <a:picLocks noChangeAspect="1"/>
          </p:cNvPicPr>
          <p:nvPr/>
        </p:nvPicPr>
        <p:blipFill>
          <a:blip r:embed="rId2"/>
          <a:stretch>
            <a:fillRect/>
          </a:stretch>
        </p:blipFill>
        <p:spPr>
          <a:xfrm>
            <a:off x="755576" y="-99392"/>
            <a:ext cx="6143625" cy="4095750"/>
          </a:xfrm>
          <a:prstGeom prst="rect">
            <a:avLst/>
          </a:prstGeom>
        </p:spPr>
      </p:pic>
      <p:sp>
        <p:nvSpPr>
          <p:cNvPr id="15" name="Rechteck 14"/>
          <p:cNvSpPr/>
          <p:nvPr/>
        </p:nvSpPr>
        <p:spPr>
          <a:xfrm>
            <a:off x="457200" y="4509120"/>
            <a:ext cx="8712968" cy="2308324"/>
          </a:xfrm>
          <a:prstGeom prst="rect">
            <a:avLst/>
          </a:prstGeom>
        </p:spPr>
        <p:txBody>
          <a:bodyPr wrap="square">
            <a:spAutoFit/>
          </a:bodyPr>
          <a:lstStyle/>
          <a:p>
            <a:pPr marL="285750" indent="-285750">
              <a:buFont typeface="Arial" panose="020B0604020202020204" pitchFamily="34" charset="0"/>
              <a:buChar char="•"/>
            </a:pPr>
            <a:r>
              <a:rPr lang="en-US" dirty="0" smtClean="0"/>
              <a:t>University </a:t>
            </a:r>
            <a:r>
              <a:rPr lang="en-US" dirty="0"/>
              <a:t>Professor, Columbia University</a:t>
            </a:r>
          </a:p>
          <a:p>
            <a:pPr marL="285750" indent="-285750">
              <a:buFont typeface="Arial" panose="020B0604020202020204" pitchFamily="34" charset="0"/>
              <a:buChar char="•"/>
            </a:pPr>
            <a:r>
              <a:rPr lang="en-US" dirty="0" smtClean="0"/>
              <a:t>University </a:t>
            </a:r>
            <a:r>
              <a:rPr lang="en-US" dirty="0"/>
              <a:t>Professor. Teaching at the Columbia Business School, the Graduate School of Arts and Sciences (Department of Economics) and the School of International and Public </a:t>
            </a:r>
            <a:r>
              <a:rPr lang="en-US" dirty="0" smtClean="0"/>
              <a:t>Affairs</a:t>
            </a:r>
          </a:p>
          <a:p>
            <a:pPr marL="285750" indent="-285750">
              <a:buFont typeface="Arial" panose="020B0604020202020204" pitchFamily="34" charset="0"/>
              <a:buChar char="•"/>
            </a:pPr>
            <a:r>
              <a:rPr lang="en-US" dirty="0" smtClean="0"/>
              <a:t>Co-founder </a:t>
            </a:r>
            <a:r>
              <a:rPr lang="en-US" dirty="0"/>
              <a:t>and Co-President of the Initiative for Policy Dialogue (IPD)</a:t>
            </a:r>
          </a:p>
          <a:p>
            <a:pPr marL="285750" indent="-285750">
              <a:buFont typeface="Arial" panose="020B0604020202020204" pitchFamily="34" charset="0"/>
              <a:buChar char="•"/>
            </a:pPr>
            <a:r>
              <a:rPr lang="en-US" dirty="0" smtClean="0"/>
              <a:t>Co-Chair </a:t>
            </a:r>
            <a:r>
              <a:rPr lang="en-US" dirty="0"/>
              <a:t>of the High-Level Expert Group on the Measurement of Economic Performance and Social Progress, </a:t>
            </a:r>
            <a:r>
              <a:rPr lang="en-US" dirty="0" err="1"/>
              <a:t>Organisation</a:t>
            </a:r>
            <a:r>
              <a:rPr lang="en-US" dirty="0"/>
              <a:t> for Economic Co-operation and Development.</a:t>
            </a:r>
          </a:p>
          <a:p>
            <a:pPr marL="285750" indent="-285750">
              <a:buFont typeface="Arial" panose="020B0604020202020204" pitchFamily="34" charset="0"/>
              <a:buChar char="•"/>
            </a:pPr>
            <a:r>
              <a:rPr lang="en-US" dirty="0" smtClean="0"/>
              <a:t>Chief </a:t>
            </a:r>
            <a:r>
              <a:rPr lang="en-US" dirty="0"/>
              <a:t>Economist of The Roosevelt Institute</a:t>
            </a:r>
          </a:p>
        </p:txBody>
      </p:sp>
    </p:spTree>
    <p:extLst>
      <p:ext uri="{BB962C8B-B14F-4D97-AF65-F5344CB8AC3E}">
        <p14:creationId xmlns:p14="http://schemas.microsoft.com/office/powerpoint/2010/main" val="262070279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a:p>
        </p:txBody>
      </p:sp>
      <p:sp>
        <p:nvSpPr>
          <p:cNvPr id="3" name="Inhaltsplatzhalter 2"/>
          <p:cNvSpPr>
            <a:spLocks noGrp="1"/>
          </p:cNvSpPr>
          <p:nvPr>
            <p:ph idx="1"/>
          </p:nvPr>
        </p:nvSpPr>
        <p:spPr/>
        <p:txBody>
          <a:bodyPr>
            <a:normAutofit/>
          </a:bodyPr>
          <a:lstStyle/>
          <a:p>
            <a:pPr marL="0" indent="0" algn="ctr">
              <a:buNone/>
            </a:pPr>
            <a:r>
              <a:rPr lang="en-US" sz="4800" b="1" dirty="0">
                <a:solidFill>
                  <a:srgbClr val="FF0000"/>
                </a:solidFill>
                <a:latin typeface="Arial" panose="020B0604020202020204" pitchFamily="34" charset="0"/>
                <a:cs typeface="Arial" panose="020B0604020202020204" pitchFamily="34" charset="0"/>
              </a:rPr>
              <a:t>evaluation criteria influence </a:t>
            </a:r>
            <a:r>
              <a:rPr lang="en-US" sz="4800" b="1" dirty="0" smtClean="0">
                <a:solidFill>
                  <a:srgbClr val="FF0000"/>
                </a:solidFill>
                <a:latin typeface="Arial" panose="020B0604020202020204" pitchFamily="34" charset="0"/>
                <a:cs typeface="Arial" panose="020B0604020202020204" pitchFamily="34" charset="0"/>
              </a:rPr>
              <a:t>on the results</a:t>
            </a:r>
            <a:endParaRPr lang="de-DE" sz="4800" b="1" dirty="0">
              <a:solidFill>
                <a:srgbClr val="FF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0983411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ru-RU"/>
          </a:p>
        </p:txBody>
      </p:sp>
      <p:sp>
        <p:nvSpPr>
          <p:cNvPr id="3" name="Inhaltsplatzhalter 2"/>
          <p:cNvSpPr>
            <a:spLocks noGrp="1"/>
          </p:cNvSpPr>
          <p:nvPr>
            <p:ph idx="1"/>
          </p:nvPr>
        </p:nvSpPr>
        <p:spPr/>
        <p:txBody>
          <a:bodyPr>
            <a:normAutofit fontScale="85000" lnSpcReduction="20000"/>
          </a:bodyPr>
          <a:lstStyle/>
          <a:p>
            <a:pPr algn="just"/>
            <a:r>
              <a:rPr lang="en-US" dirty="0" smtClean="0"/>
              <a:t>A sustainable organization should strive to minimize resource consumption while maximizing value</a:t>
            </a:r>
            <a:r>
              <a:rPr lang="ru-RU" dirty="0" smtClean="0"/>
              <a:t> </a:t>
            </a:r>
            <a:r>
              <a:rPr lang="en-US" dirty="0" smtClean="0"/>
              <a:t>creation. Here, resources are defined broadly to be natural or anthropogenic stocks that are required for</a:t>
            </a:r>
            <a:r>
              <a:rPr lang="ru-RU" dirty="0" smtClean="0"/>
              <a:t>  </a:t>
            </a:r>
            <a:r>
              <a:rPr lang="en-US" dirty="0" smtClean="0"/>
              <a:t>the creation, use and disposition of a product or service. Examples of resources include materials, energy,</a:t>
            </a:r>
            <a:r>
              <a:rPr lang="ru-RU" dirty="0" smtClean="0"/>
              <a:t> </a:t>
            </a:r>
            <a:r>
              <a:rPr lang="en-US" dirty="0" smtClean="0"/>
              <a:t>labor, and land. Value is defined as a condition, attributable to a company’s activities, which benefits one</a:t>
            </a:r>
            <a:r>
              <a:rPr lang="ru-RU" dirty="0" smtClean="0"/>
              <a:t> </a:t>
            </a:r>
            <a:r>
              <a:rPr lang="en-US" dirty="0" smtClean="0"/>
              <a:t>or more of the organization’s stakeholders (</a:t>
            </a:r>
            <a:r>
              <a:rPr lang="en-US" dirty="0" err="1" smtClean="0"/>
              <a:t>Fiksel</a:t>
            </a:r>
            <a:r>
              <a:rPr lang="en-US" dirty="0" smtClean="0"/>
              <a:t> et al, 1998). Examples of value creation include</a:t>
            </a:r>
            <a:r>
              <a:rPr lang="ru-RU" dirty="0" smtClean="0"/>
              <a:t> </a:t>
            </a:r>
            <a:r>
              <a:rPr lang="en-US" dirty="0" smtClean="0"/>
              <a:t>increased profitability, reduced pollution, improved nutrition, and liberation of time. </a:t>
            </a:r>
          </a:p>
          <a:p>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en-US" b="1" dirty="0" smtClean="0">
                <a:solidFill>
                  <a:schemeClr val="tx2"/>
                </a:solidFill>
              </a:rPr>
              <a:t>Principles of sustainability measurement</a:t>
            </a:r>
            <a:endParaRPr lang="ru-RU" dirty="0">
              <a:solidFill>
                <a:schemeClr val="tx2"/>
              </a:solidFill>
            </a:endParaRPr>
          </a:p>
        </p:txBody>
      </p:sp>
      <p:graphicFrame>
        <p:nvGraphicFramePr>
          <p:cNvPr id="4" name="Inhaltsplatzhalter 3"/>
          <p:cNvGraphicFramePr>
            <a:graphicFrameLocks noGrp="1"/>
          </p:cNvGraphicFramePr>
          <p:nvPr>
            <p:ph idx="1"/>
          </p:nvPr>
        </p:nvGraphicFramePr>
        <p:xfrm>
          <a:off x="395536" y="1916832"/>
          <a:ext cx="8229600" cy="4480560"/>
        </p:xfrm>
        <a:graphic>
          <a:graphicData uri="http://schemas.openxmlformats.org/drawingml/2006/table">
            <a:tbl>
              <a:tblPr firstRow="1" bandRow="1">
                <a:tableStyleId>{5C22544A-7EE6-4342-B048-85BDC9FD1C3A}</a:tableStyleId>
              </a:tblPr>
              <a:tblGrid>
                <a:gridCol w="4114800"/>
                <a:gridCol w="4114800"/>
              </a:tblGrid>
              <a:tr h="370840">
                <a:tc>
                  <a:txBody>
                    <a:bodyPr/>
                    <a:lstStyle/>
                    <a:p>
                      <a:r>
                        <a:rPr lang="en-US" sz="1800" b="1" kern="1200" dirty="0" smtClean="0">
                          <a:solidFill>
                            <a:schemeClr val="lt1"/>
                          </a:solidFill>
                          <a:latin typeface="+mn-lt"/>
                          <a:ea typeface="+mn-ea"/>
                          <a:cs typeface="+mn-cs"/>
                        </a:rPr>
                        <a:t>The first principle of sustainability measurement is</a:t>
                      </a:r>
                      <a:endParaRPr lang="ru-RU" dirty="0"/>
                    </a:p>
                  </a:txBody>
                  <a:tcPr/>
                </a:tc>
                <a:tc>
                  <a:txBody>
                    <a:bodyPr/>
                    <a:lstStyle/>
                    <a:p>
                      <a:r>
                        <a:rPr lang="en-US" sz="1800" b="1" kern="1200" dirty="0" smtClean="0">
                          <a:solidFill>
                            <a:schemeClr val="lt1"/>
                          </a:solidFill>
                          <a:latin typeface="+mn-lt"/>
                          <a:ea typeface="+mn-ea"/>
                          <a:cs typeface="+mn-cs"/>
                        </a:rPr>
                        <a:t>that evaluations should</a:t>
                      </a:r>
                    </a:p>
                    <a:p>
                      <a:r>
                        <a:rPr lang="en-US" sz="1800" b="1" kern="1200" dirty="0" smtClean="0">
                          <a:solidFill>
                            <a:schemeClr val="lt1"/>
                          </a:solidFill>
                          <a:latin typeface="+mn-lt"/>
                          <a:ea typeface="+mn-ea"/>
                          <a:cs typeface="+mn-cs"/>
                        </a:rPr>
                        <a:t>address the dual perspectives of resource consumption and value creation</a:t>
                      </a:r>
                    </a:p>
                    <a:p>
                      <a:endParaRPr lang="ru-RU" dirty="0"/>
                    </a:p>
                  </a:txBody>
                  <a:tcPr/>
                </a:tc>
              </a:tr>
              <a:tr h="370840">
                <a:tc>
                  <a:txBody>
                    <a:bodyPr/>
                    <a:lstStyle/>
                    <a:p>
                      <a:r>
                        <a:rPr lang="en-US" sz="1800" kern="1200" dirty="0" smtClean="0">
                          <a:solidFill>
                            <a:schemeClr val="dk1"/>
                          </a:solidFill>
                          <a:latin typeface="+mn-lt"/>
                          <a:ea typeface="+mn-ea"/>
                          <a:cs typeface="+mn-cs"/>
                        </a:rPr>
                        <a:t>The second principle of sustainability measurement</a:t>
                      </a:r>
                      <a:r>
                        <a:rPr lang="ru-RU" sz="1800" kern="1200" dirty="0" smtClean="0">
                          <a:solidFill>
                            <a:schemeClr val="dk1"/>
                          </a:solidFill>
                          <a:latin typeface="+mn-lt"/>
                          <a:ea typeface="+mn-ea"/>
                          <a:cs typeface="+mn-cs"/>
                        </a:rPr>
                        <a:t> </a:t>
                      </a:r>
                      <a:r>
                        <a:rPr lang="en-US" sz="1800" kern="1200" dirty="0" smtClean="0">
                          <a:solidFill>
                            <a:schemeClr val="dk1"/>
                          </a:solidFill>
                          <a:latin typeface="+mn-lt"/>
                          <a:ea typeface="+mn-ea"/>
                          <a:cs typeface="+mn-cs"/>
                        </a:rPr>
                        <a:t>is</a:t>
                      </a:r>
                      <a:endParaRPr lang="ru-RU" dirty="0"/>
                    </a:p>
                  </a:txBody>
                  <a:tcPr/>
                </a:tc>
                <a:tc>
                  <a:txBody>
                    <a:bodyPr/>
                    <a:lstStyle/>
                    <a:p>
                      <a:r>
                        <a:rPr lang="en-US" sz="1800" kern="1200" dirty="0" smtClean="0">
                          <a:solidFill>
                            <a:schemeClr val="dk1"/>
                          </a:solidFill>
                          <a:latin typeface="+mn-lt"/>
                          <a:ea typeface="+mn-ea"/>
                          <a:cs typeface="+mn-cs"/>
                        </a:rPr>
                        <a:t>that evaluations should</a:t>
                      </a:r>
                    </a:p>
                    <a:p>
                      <a:r>
                        <a:rPr lang="en-US" sz="1800" kern="1200" dirty="0" smtClean="0">
                          <a:solidFill>
                            <a:schemeClr val="dk1"/>
                          </a:solidFill>
                          <a:latin typeface="+mn-lt"/>
                          <a:ea typeface="+mn-ea"/>
                          <a:cs typeface="+mn-cs"/>
                        </a:rPr>
                        <a:t>include economic, environmental, and societal aspects.</a:t>
                      </a:r>
                    </a:p>
                    <a:p>
                      <a:endParaRPr lang="ru-RU" dirty="0"/>
                    </a:p>
                  </a:txBody>
                  <a:tcPr/>
                </a:tc>
              </a:tr>
              <a:tr h="370840">
                <a:tc>
                  <a:txBody>
                    <a:bodyPr/>
                    <a:lstStyle/>
                    <a:p>
                      <a:r>
                        <a:rPr lang="en-US" sz="1800" kern="1200" dirty="0" smtClean="0">
                          <a:solidFill>
                            <a:schemeClr val="dk1"/>
                          </a:solidFill>
                          <a:latin typeface="+mn-lt"/>
                          <a:ea typeface="+mn-ea"/>
                          <a:cs typeface="+mn-cs"/>
                        </a:rPr>
                        <a:t>The third principle of sustainability measurement is</a:t>
                      </a:r>
                      <a:endParaRPr lang="ru-RU" dirty="0"/>
                    </a:p>
                  </a:txBody>
                  <a:tcPr/>
                </a:tc>
                <a:tc>
                  <a:txBody>
                    <a:bodyPr/>
                    <a:lstStyle/>
                    <a:p>
                      <a:r>
                        <a:rPr lang="en-US" sz="1800" kern="1200" dirty="0" smtClean="0">
                          <a:solidFill>
                            <a:schemeClr val="dk1"/>
                          </a:solidFill>
                          <a:latin typeface="+mn-lt"/>
                          <a:ea typeface="+mn-ea"/>
                          <a:cs typeface="+mn-cs"/>
                        </a:rPr>
                        <a:t>that evaluations should</a:t>
                      </a:r>
                    </a:p>
                    <a:p>
                      <a:r>
                        <a:rPr lang="en-US" sz="1800" kern="1200" dirty="0" smtClean="0">
                          <a:solidFill>
                            <a:schemeClr val="dk1"/>
                          </a:solidFill>
                          <a:latin typeface="+mn-lt"/>
                          <a:ea typeface="+mn-ea"/>
                          <a:cs typeface="+mn-cs"/>
                        </a:rPr>
                        <a:t>systematically consider each stage in the product life cycle</a:t>
                      </a:r>
                    </a:p>
                    <a:p>
                      <a:endParaRPr lang="ru-RU" dirty="0"/>
                    </a:p>
                  </a:txBody>
                  <a:tcPr/>
                </a:tc>
              </a:tr>
              <a:tr h="370840">
                <a:tc>
                  <a:txBody>
                    <a:bodyPr/>
                    <a:lstStyle/>
                    <a:p>
                      <a:r>
                        <a:rPr lang="en-US" sz="1800" kern="1200" dirty="0" smtClean="0">
                          <a:solidFill>
                            <a:schemeClr val="dk1"/>
                          </a:solidFill>
                          <a:latin typeface="+mn-lt"/>
                          <a:ea typeface="+mn-ea"/>
                          <a:cs typeface="+mn-cs"/>
                        </a:rPr>
                        <a:t>The fourth principle of sustainability measurement</a:t>
                      </a:r>
                      <a:endParaRPr lang="ru-RU" dirty="0"/>
                    </a:p>
                  </a:txBody>
                  <a:tcPr/>
                </a:tc>
                <a:tc>
                  <a:txBody>
                    <a:bodyPr/>
                    <a:lstStyle/>
                    <a:p>
                      <a:r>
                        <a:rPr lang="en-US" sz="1800" kern="1200" dirty="0" smtClean="0">
                          <a:solidFill>
                            <a:schemeClr val="dk1"/>
                          </a:solidFill>
                          <a:latin typeface="+mn-lt"/>
                          <a:ea typeface="+mn-ea"/>
                          <a:cs typeface="+mn-cs"/>
                        </a:rPr>
                        <a:t>is that evaluations should</a:t>
                      </a:r>
                    </a:p>
                    <a:p>
                      <a:r>
                        <a:rPr lang="en-US" sz="1800" kern="1200" dirty="0" smtClean="0">
                          <a:solidFill>
                            <a:schemeClr val="dk1"/>
                          </a:solidFill>
                          <a:latin typeface="+mn-lt"/>
                          <a:ea typeface="+mn-ea"/>
                          <a:cs typeface="+mn-cs"/>
                        </a:rPr>
                        <a:t>combine both leading and lagging indicators of performance</a:t>
                      </a:r>
                    </a:p>
                  </a:txBody>
                  <a:tcPr/>
                </a:tc>
              </a:tr>
            </a:tbl>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sz="2000" b="1" dirty="0" smtClean="0">
                <a:solidFill>
                  <a:schemeClr val="tx2"/>
                </a:solidFill>
              </a:rPr>
              <a:t>The first principle of sustainability measurement is that evaluations should</a:t>
            </a:r>
            <a:r>
              <a:rPr lang="ru-RU" sz="2000" b="1" dirty="0" smtClean="0">
                <a:solidFill>
                  <a:schemeClr val="tx2"/>
                </a:solidFill>
              </a:rPr>
              <a:t> </a:t>
            </a:r>
            <a:r>
              <a:rPr lang="en-US" sz="2000" b="1" dirty="0" smtClean="0">
                <a:solidFill>
                  <a:schemeClr val="tx2"/>
                </a:solidFill>
              </a:rPr>
              <a:t>address the dual perspectives of resource consumption and value creation</a:t>
            </a:r>
            <a:br>
              <a:rPr lang="en-US" sz="2000" b="1" dirty="0" smtClean="0">
                <a:solidFill>
                  <a:schemeClr val="tx2"/>
                </a:solidFill>
              </a:rPr>
            </a:br>
            <a:endParaRPr lang="ru-RU" sz="2000" b="1" dirty="0">
              <a:solidFill>
                <a:schemeClr val="tx2"/>
              </a:solidFill>
            </a:endParaRPr>
          </a:p>
        </p:txBody>
      </p:sp>
      <p:graphicFrame>
        <p:nvGraphicFramePr>
          <p:cNvPr id="4" name="Inhaltsplatzhalter 3"/>
          <p:cNvGraphicFramePr>
            <a:graphicFrameLocks noGrp="1"/>
          </p:cNvGraphicFramePr>
          <p:nvPr>
            <p:ph idx="1"/>
          </p:nvPr>
        </p:nvGraphicFramePr>
        <p:xfrm>
          <a:off x="395536" y="1087120"/>
          <a:ext cx="8229600" cy="5496560"/>
        </p:xfrm>
        <a:graphic>
          <a:graphicData uri="http://schemas.openxmlformats.org/drawingml/2006/table">
            <a:tbl>
              <a:tblPr firstRow="1" bandRow="1">
                <a:tableStyleId>{5C22544A-7EE6-4342-B048-85BDC9FD1C3A}</a:tableStyleId>
              </a:tblPr>
              <a:tblGrid>
                <a:gridCol w="4114800"/>
                <a:gridCol w="4114800"/>
              </a:tblGrid>
              <a:tr h="370840">
                <a:tc>
                  <a:txBody>
                    <a:bodyPr/>
                    <a:lstStyle/>
                    <a:p>
                      <a:pPr algn="ctr"/>
                      <a:r>
                        <a:rPr lang="en-US" noProof="0" dirty="0" smtClean="0"/>
                        <a:t>Recourses </a:t>
                      </a:r>
                      <a:endParaRPr lang="en-US" noProof="0" dirty="0"/>
                    </a:p>
                  </a:txBody>
                  <a:tcPr/>
                </a:tc>
                <a:tc>
                  <a:txBody>
                    <a:bodyPr/>
                    <a:lstStyle/>
                    <a:p>
                      <a:pPr algn="ctr"/>
                      <a:r>
                        <a:rPr lang="en-US" noProof="0" dirty="0" smtClean="0"/>
                        <a:t>Values </a:t>
                      </a:r>
                      <a:endParaRPr lang="en-US" noProof="0" dirty="0"/>
                    </a:p>
                  </a:txBody>
                  <a:tcPr/>
                </a:tc>
              </a:tr>
              <a:tr h="370840">
                <a:tc>
                  <a:txBody>
                    <a:bodyPr/>
                    <a:lstStyle/>
                    <a:p>
                      <a:pPr algn="ctr"/>
                      <a:r>
                        <a:rPr lang="en-US" noProof="0" dirty="0" smtClean="0"/>
                        <a:t>Costs </a:t>
                      </a:r>
                      <a:endParaRPr lang="en-US" noProof="0" dirty="0"/>
                    </a:p>
                  </a:txBody>
                  <a:tcPr/>
                </a:tc>
                <a:tc>
                  <a:txBody>
                    <a:bodyPr/>
                    <a:lstStyle/>
                    <a:p>
                      <a:pPr algn="ctr"/>
                      <a:r>
                        <a:rPr lang="en-US" noProof="0" dirty="0" smtClean="0"/>
                        <a:t>Income (Profit)</a:t>
                      </a:r>
                      <a:endParaRPr lang="en-US" noProof="0" dirty="0"/>
                    </a:p>
                  </a:txBody>
                  <a:tcPr/>
                </a:tc>
              </a:tr>
              <a:tr h="370840">
                <a:tc>
                  <a:txBody>
                    <a:bodyPr/>
                    <a:lstStyle/>
                    <a:p>
                      <a:r>
                        <a:rPr lang="en-US" noProof="0" dirty="0" smtClean="0">
                          <a:solidFill>
                            <a:srgbClr val="C00000"/>
                          </a:solidFill>
                        </a:rPr>
                        <a:t>DIRECT:     </a:t>
                      </a:r>
                    </a:p>
                    <a:p>
                      <a:r>
                        <a:rPr lang="en-US" noProof="0" dirty="0" smtClean="0"/>
                        <a:t>Natural:</a:t>
                      </a:r>
                      <a:r>
                        <a:rPr lang="en-US" baseline="0" noProof="0" dirty="0" smtClean="0"/>
                        <a:t>                        </a:t>
                      </a:r>
                      <a:r>
                        <a:rPr lang="en-US" sz="1800" kern="1200" dirty="0" smtClean="0">
                          <a:solidFill>
                            <a:schemeClr val="dk1"/>
                          </a:solidFill>
                          <a:latin typeface="+mn-lt"/>
                          <a:ea typeface="+mn-ea"/>
                          <a:cs typeface="+mn-cs"/>
                        </a:rPr>
                        <a:t>Water</a:t>
                      </a:r>
                    </a:p>
                    <a:p>
                      <a:r>
                        <a:rPr lang="en-US" sz="1800" kern="1200" dirty="0" smtClean="0">
                          <a:solidFill>
                            <a:schemeClr val="dk1"/>
                          </a:solidFill>
                          <a:latin typeface="+mn-lt"/>
                          <a:ea typeface="+mn-ea"/>
                          <a:cs typeface="+mn-cs"/>
                        </a:rPr>
                        <a:t>                                       Land</a:t>
                      </a:r>
                      <a:r>
                        <a:rPr lang="en-US" sz="1800" kern="1200" baseline="0" dirty="0" smtClean="0">
                          <a:solidFill>
                            <a:schemeClr val="dk1"/>
                          </a:solidFill>
                          <a:latin typeface="+mn-lt"/>
                          <a:ea typeface="+mn-ea"/>
                          <a:cs typeface="+mn-cs"/>
                        </a:rPr>
                        <a:t> etc.</a:t>
                      </a:r>
                      <a:endParaRPr lang="en-US" sz="1800" kern="1200" dirty="0" smtClean="0">
                        <a:solidFill>
                          <a:schemeClr val="dk1"/>
                        </a:solidFill>
                        <a:latin typeface="+mn-lt"/>
                        <a:ea typeface="+mn-ea"/>
                        <a:cs typeface="+mn-cs"/>
                      </a:endParaRPr>
                    </a:p>
                    <a:p>
                      <a:r>
                        <a:rPr lang="en-US" sz="1800" kern="1200" dirty="0" smtClean="0">
                          <a:solidFill>
                            <a:schemeClr val="dk1"/>
                          </a:solidFill>
                          <a:latin typeface="+mn-lt"/>
                          <a:ea typeface="+mn-ea"/>
                          <a:cs typeface="+mn-cs"/>
                        </a:rPr>
                        <a:t>                  </a:t>
                      </a:r>
                    </a:p>
                    <a:p>
                      <a:r>
                        <a:rPr lang="en-US" sz="1800" kern="1200" dirty="0" smtClean="0">
                          <a:solidFill>
                            <a:schemeClr val="dk1"/>
                          </a:solidFill>
                          <a:latin typeface="+mn-lt"/>
                          <a:ea typeface="+mn-ea"/>
                          <a:cs typeface="+mn-cs"/>
                        </a:rPr>
                        <a:t>Anthropogenic:          Energy</a:t>
                      </a:r>
                    </a:p>
                    <a:p>
                      <a:r>
                        <a:rPr lang="en-US" sz="1800" kern="1200" dirty="0" smtClean="0">
                          <a:solidFill>
                            <a:schemeClr val="dk1"/>
                          </a:solidFill>
                          <a:latin typeface="+mn-lt"/>
                          <a:ea typeface="+mn-ea"/>
                          <a:cs typeface="+mn-cs"/>
                        </a:rPr>
                        <a:t>                                     Material</a:t>
                      </a:r>
                    </a:p>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latin typeface="+mn-lt"/>
                          <a:ea typeface="+mn-ea"/>
                          <a:cs typeface="+mn-cs"/>
                        </a:rPr>
                        <a:t>                                     Human capital</a:t>
                      </a:r>
                    </a:p>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latin typeface="+mn-lt"/>
                          <a:ea typeface="+mn-ea"/>
                          <a:cs typeface="+mn-cs"/>
                        </a:rPr>
                        <a:t>                                     Investment capital</a:t>
                      </a:r>
                    </a:p>
                    <a:p>
                      <a:endParaRPr lang="en-US" sz="1800" kern="1200" dirty="0" smtClean="0">
                        <a:solidFill>
                          <a:schemeClr val="dk1"/>
                        </a:solidFill>
                        <a:latin typeface="+mn-lt"/>
                        <a:ea typeface="+mn-ea"/>
                        <a:cs typeface="+mn-cs"/>
                      </a:endParaRPr>
                    </a:p>
                    <a:p>
                      <a:r>
                        <a:rPr lang="en-US" sz="1800" kern="1200" dirty="0" smtClean="0">
                          <a:solidFill>
                            <a:srgbClr val="C00000"/>
                          </a:solidFill>
                          <a:latin typeface="+mn-lt"/>
                          <a:ea typeface="+mn-ea"/>
                          <a:cs typeface="+mn-cs"/>
                        </a:rPr>
                        <a:t>INDIRECT: </a:t>
                      </a:r>
                    </a:p>
                    <a:p>
                      <a:r>
                        <a:rPr lang="en-US" sz="1800" kern="1200" dirty="0" smtClean="0">
                          <a:solidFill>
                            <a:schemeClr val="dk1"/>
                          </a:solidFill>
                          <a:latin typeface="+mn-lt"/>
                          <a:ea typeface="+mn-ea"/>
                          <a:cs typeface="+mn-cs"/>
                        </a:rPr>
                        <a:t>Anthropogenic:        Wastes (</a:t>
                      </a:r>
                      <a:r>
                        <a:rPr lang="ro-RO" dirty="0" smtClean="0"/>
                        <a:t>suitable for</a:t>
                      </a:r>
                      <a:endParaRPr lang="en-US" dirty="0" smtClean="0"/>
                    </a:p>
                    <a:p>
                      <a:r>
                        <a:rPr lang="en-US" dirty="0" smtClean="0"/>
                        <a:t>                                                  </a:t>
                      </a:r>
                      <a:r>
                        <a:rPr lang="ro-RO" dirty="0" smtClean="0"/>
                        <a:t> production</a:t>
                      </a:r>
                      <a:r>
                        <a:rPr lang="en-US" dirty="0" smtClean="0"/>
                        <a:t>)</a:t>
                      </a:r>
                    </a:p>
                    <a:p>
                      <a:r>
                        <a:rPr lang="en-US" dirty="0" smtClean="0"/>
                        <a:t>                                    Wastes (</a:t>
                      </a:r>
                      <a:r>
                        <a:rPr lang="ro-RO" dirty="0" smtClean="0"/>
                        <a:t>requiring </a:t>
                      </a:r>
                      <a:endParaRPr lang="en-US" dirty="0" smtClean="0"/>
                    </a:p>
                    <a:p>
                      <a:r>
                        <a:rPr lang="en-US" dirty="0" smtClean="0"/>
                        <a:t>                                    </a:t>
                      </a:r>
                      <a:r>
                        <a:rPr lang="ro-RO" dirty="0" smtClean="0"/>
                        <a:t>recycling</a:t>
                      </a:r>
                      <a:r>
                        <a:rPr lang="en-US" dirty="0" smtClean="0"/>
                        <a:t>)</a:t>
                      </a:r>
                    </a:p>
                    <a:p>
                      <a:r>
                        <a:rPr lang="en-US" dirty="0" smtClean="0"/>
                        <a:t>                                    Wastes (non</a:t>
                      </a:r>
                      <a:r>
                        <a:rPr lang="ro-RO" dirty="0" smtClean="0"/>
                        <a:t>suitable </a:t>
                      </a:r>
                      <a:endParaRPr lang="en-US" dirty="0" smtClean="0"/>
                    </a:p>
                    <a:p>
                      <a:r>
                        <a:rPr lang="en-US" dirty="0" smtClean="0"/>
                        <a:t>                                    </a:t>
                      </a:r>
                      <a:r>
                        <a:rPr lang="ro-RO" dirty="0" smtClean="0"/>
                        <a:t>for</a:t>
                      </a:r>
                      <a:r>
                        <a:rPr lang="en-US" dirty="0" smtClean="0"/>
                        <a:t> </a:t>
                      </a:r>
                      <a:r>
                        <a:rPr lang="ro-RO" dirty="0" smtClean="0"/>
                        <a:t>production</a:t>
                      </a:r>
                      <a:r>
                        <a:rPr lang="en-US" dirty="0" smtClean="0"/>
                        <a:t> – </a:t>
                      </a:r>
                    </a:p>
                    <a:p>
                      <a:r>
                        <a:rPr lang="en-US" dirty="0" smtClean="0"/>
                        <a:t>                                    pollution)</a:t>
                      </a:r>
                      <a:r>
                        <a:rPr lang="en-US" sz="1800" kern="1200" dirty="0" smtClean="0">
                          <a:solidFill>
                            <a:schemeClr val="dk1"/>
                          </a:solidFill>
                          <a:latin typeface="+mn-lt"/>
                          <a:ea typeface="+mn-ea"/>
                          <a:cs typeface="+mn-cs"/>
                        </a:rPr>
                        <a:t>                  </a:t>
                      </a:r>
                      <a:endParaRPr lang="en-US" noProof="0" dirty="0"/>
                    </a:p>
                  </a:txBody>
                  <a:tcPr/>
                </a:tc>
                <a:tc>
                  <a:txBody>
                    <a:bodyPr/>
                    <a:lstStyle/>
                    <a:p>
                      <a:r>
                        <a:rPr lang="en-US" noProof="0" dirty="0" smtClean="0">
                          <a:solidFill>
                            <a:srgbClr val="C00000"/>
                          </a:solidFill>
                        </a:rPr>
                        <a:t>DIRECT:</a:t>
                      </a:r>
                    </a:p>
                    <a:p>
                      <a:r>
                        <a:rPr lang="en-US" sz="1800" kern="1200" noProof="0" dirty="0" smtClean="0">
                          <a:solidFill>
                            <a:schemeClr val="dk1"/>
                          </a:solidFill>
                          <a:latin typeface="+mn-lt"/>
                          <a:ea typeface="+mn-ea"/>
                          <a:cs typeface="+mn-cs"/>
                        </a:rPr>
                        <a:t>                        </a:t>
                      </a:r>
                      <a:r>
                        <a:rPr lang="en-US" sz="1800" kern="1200" dirty="0" smtClean="0">
                          <a:solidFill>
                            <a:schemeClr val="dk1"/>
                          </a:solidFill>
                          <a:latin typeface="+mn-lt"/>
                          <a:ea typeface="+mn-ea"/>
                          <a:cs typeface="+mn-cs"/>
                        </a:rPr>
                        <a:t>Economic value added</a:t>
                      </a:r>
                    </a:p>
                    <a:p>
                      <a:r>
                        <a:rPr lang="en-US" sz="1800" kern="1200" dirty="0" smtClean="0">
                          <a:solidFill>
                            <a:schemeClr val="dk1"/>
                          </a:solidFill>
                          <a:latin typeface="+mn-lt"/>
                          <a:ea typeface="+mn-ea"/>
                          <a:cs typeface="+mn-cs"/>
                        </a:rPr>
                        <a:t>                        Business competency</a:t>
                      </a:r>
                    </a:p>
                    <a:p>
                      <a:r>
                        <a:rPr lang="en-US" sz="1800" kern="1200" dirty="0" smtClean="0">
                          <a:solidFill>
                            <a:schemeClr val="dk1"/>
                          </a:solidFill>
                          <a:latin typeface="+mn-lt"/>
                          <a:ea typeface="+mn-ea"/>
                          <a:cs typeface="+mn-cs"/>
                        </a:rPr>
                        <a:t>                        Brand (Trade Mark)</a:t>
                      </a:r>
                    </a:p>
                    <a:p>
                      <a:r>
                        <a:rPr lang="en-US" noProof="0" dirty="0" smtClean="0"/>
                        <a:t>                        Customer satisfaction</a:t>
                      </a:r>
                    </a:p>
                    <a:p>
                      <a:endParaRPr lang="en-US" noProof="0" dirty="0" smtClean="0"/>
                    </a:p>
                    <a:p>
                      <a:endParaRPr lang="en-US" noProof="0" dirty="0" smtClean="0"/>
                    </a:p>
                    <a:p>
                      <a:endParaRPr lang="en-US" noProof="0" dirty="0" smtClean="0"/>
                    </a:p>
                    <a:p>
                      <a:r>
                        <a:rPr lang="en-US" sz="1800" kern="1200" dirty="0" smtClean="0">
                          <a:solidFill>
                            <a:srgbClr val="C00000"/>
                          </a:solidFill>
                          <a:latin typeface="+mn-lt"/>
                          <a:ea typeface="+mn-ea"/>
                          <a:cs typeface="+mn-cs"/>
                        </a:rPr>
                        <a:t>INDIRECT:</a:t>
                      </a:r>
                      <a:r>
                        <a:rPr lang="en-US" sz="1800" kern="1200" dirty="0" smtClean="0">
                          <a:solidFill>
                            <a:schemeClr val="dk1"/>
                          </a:solidFill>
                          <a:latin typeface="+mn-lt"/>
                          <a:ea typeface="+mn-ea"/>
                          <a:cs typeface="+mn-cs"/>
                        </a:rPr>
                        <a:t>       </a:t>
                      </a:r>
                      <a:r>
                        <a:rPr lang="ro-RO" sz="1800" kern="1200" dirty="0" smtClean="0">
                          <a:solidFill>
                            <a:schemeClr val="dk1"/>
                          </a:solidFill>
                          <a:latin typeface="+mn-lt"/>
                          <a:ea typeface="+mn-ea"/>
                          <a:cs typeface="+mn-cs"/>
                        </a:rPr>
                        <a:t>Human health</a:t>
                      </a:r>
                      <a:endParaRPr lang="en-US" sz="1800" kern="1200" dirty="0" smtClean="0">
                        <a:solidFill>
                          <a:schemeClr val="dk1"/>
                        </a:solidFill>
                        <a:latin typeface="+mn-lt"/>
                        <a:ea typeface="+mn-ea"/>
                        <a:cs typeface="+mn-cs"/>
                      </a:endParaRPr>
                    </a:p>
                    <a:p>
                      <a:r>
                        <a:rPr lang="en-US" sz="1800" kern="1200" dirty="0" smtClean="0">
                          <a:solidFill>
                            <a:schemeClr val="dk1"/>
                          </a:solidFill>
                          <a:latin typeface="+mn-lt"/>
                          <a:ea typeface="+mn-ea"/>
                          <a:cs typeface="+mn-cs"/>
                        </a:rPr>
                        <a:t>                         </a:t>
                      </a:r>
                      <a:r>
                        <a:rPr lang="ro-RO" sz="1800" kern="1200" dirty="0" smtClean="0">
                          <a:solidFill>
                            <a:schemeClr val="dk1"/>
                          </a:solidFill>
                          <a:latin typeface="+mn-lt"/>
                          <a:ea typeface="+mn-ea"/>
                          <a:cs typeface="+mn-cs"/>
                        </a:rPr>
                        <a:t>Social welfare</a:t>
                      </a:r>
                      <a:endParaRPr lang="en-US" sz="1800" kern="1200" dirty="0" smtClean="0">
                        <a:solidFill>
                          <a:schemeClr val="dk1"/>
                        </a:solidFill>
                        <a:latin typeface="+mn-lt"/>
                        <a:ea typeface="+mn-ea"/>
                        <a:cs typeface="+mn-cs"/>
                      </a:endParaRPr>
                    </a:p>
                    <a:p>
                      <a:r>
                        <a:rPr lang="en-US" sz="1800" kern="1200" dirty="0" smtClean="0">
                          <a:solidFill>
                            <a:schemeClr val="dk1"/>
                          </a:solidFill>
                          <a:latin typeface="+mn-lt"/>
                          <a:ea typeface="+mn-ea"/>
                          <a:cs typeface="+mn-cs"/>
                        </a:rPr>
                        <a:t>                         Environmental quality</a:t>
                      </a:r>
                    </a:p>
                    <a:p>
                      <a:r>
                        <a:rPr lang="en-US" sz="1800" kern="1200" dirty="0" smtClean="0">
                          <a:solidFill>
                            <a:schemeClr val="dk1"/>
                          </a:solidFill>
                          <a:latin typeface="+mn-lt"/>
                          <a:ea typeface="+mn-ea"/>
                          <a:cs typeface="+mn-cs"/>
                        </a:rPr>
                        <a:t>                         </a:t>
                      </a:r>
                      <a:r>
                        <a:rPr lang="en-US" dirty="0" smtClean="0"/>
                        <a:t>T</a:t>
                      </a:r>
                      <a:r>
                        <a:rPr lang="ro-RO" dirty="0" smtClean="0"/>
                        <a:t>echnological progress</a:t>
                      </a:r>
                      <a:endParaRPr lang="en-US" dirty="0" smtClean="0"/>
                    </a:p>
                    <a:p>
                      <a:r>
                        <a:rPr lang="en-US" sz="1800" kern="1200" dirty="0" smtClean="0">
                          <a:solidFill>
                            <a:schemeClr val="dk1"/>
                          </a:solidFill>
                          <a:latin typeface="+mn-lt"/>
                          <a:ea typeface="+mn-ea"/>
                          <a:cs typeface="+mn-cs"/>
                        </a:rPr>
                        <a:t>                         Information content about</a:t>
                      </a:r>
                    </a:p>
                    <a:p>
                      <a:r>
                        <a:rPr lang="en-US" sz="1800" kern="1200" dirty="0" smtClean="0">
                          <a:solidFill>
                            <a:schemeClr val="dk1"/>
                          </a:solidFill>
                          <a:latin typeface="+mn-lt"/>
                          <a:ea typeface="+mn-ea"/>
                          <a:cs typeface="+mn-cs"/>
                        </a:rPr>
                        <a:t>                         </a:t>
                      </a:r>
                      <a:r>
                        <a:rPr lang="ro-RO" dirty="0" smtClean="0"/>
                        <a:t>causes and effects</a:t>
                      </a:r>
                      <a:r>
                        <a:rPr lang="en-US" dirty="0" smtClean="0"/>
                        <a:t> of </a:t>
                      </a:r>
                    </a:p>
                    <a:p>
                      <a:r>
                        <a:rPr lang="en-US" dirty="0" smtClean="0"/>
                        <a:t>                         pollution</a:t>
                      </a:r>
                      <a:endParaRPr lang="ro-RO" sz="1800" kern="1200" dirty="0" smtClean="0">
                        <a:solidFill>
                          <a:schemeClr val="dk1"/>
                        </a:solidFill>
                        <a:latin typeface="+mn-lt"/>
                        <a:ea typeface="+mn-ea"/>
                        <a:cs typeface="+mn-cs"/>
                      </a:endParaRPr>
                    </a:p>
                    <a:p>
                      <a:r>
                        <a:rPr lang="en-US" sz="1800" kern="1200" dirty="0" smtClean="0">
                          <a:solidFill>
                            <a:schemeClr val="dk1"/>
                          </a:solidFill>
                          <a:latin typeface="+mn-lt"/>
                          <a:ea typeface="+mn-ea"/>
                          <a:cs typeface="+mn-cs"/>
                        </a:rPr>
                        <a:t> </a:t>
                      </a:r>
                      <a:endParaRPr lang="en-US" noProof="0" dirty="0"/>
                    </a:p>
                  </a:txBody>
                  <a:tcPr/>
                </a:tc>
              </a:tr>
            </a:tbl>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188640"/>
            <a:ext cx="8229600" cy="1066130"/>
          </a:xfrm>
        </p:spPr>
        <p:txBody>
          <a:bodyPr>
            <a:normAutofit/>
          </a:bodyPr>
          <a:lstStyle/>
          <a:p>
            <a:r>
              <a:rPr lang="en-US" sz="2000" b="1" dirty="0" smtClean="0">
                <a:solidFill>
                  <a:schemeClr val="tx2"/>
                </a:solidFill>
              </a:rPr>
              <a:t>The second principle of sustainability measurement is that evaluations </a:t>
            </a:r>
            <a:r>
              <a:rPr lang="de-DE" sz="2000" b="1" dirty="0" smtClean="0">
                <a:solidFill>
                  <a:schemeClr val="tx2"/>
                </a:solidFill>
              </a:rPr>
              <a:t>s</a:t>
            </a:r>
            <a:r>
              <a:rPr lang="en-US" sz="2000" b="1" dirty="0" err="1" smtClean="0">
                <a:solidFill>
                  <a:schemeClr val="tx2"/>
                </a:solidFill>
              </a:rPr>
              <a:t>hould</a:t>
            </a:r>
            <a:r>
              <a:rPr lang="ru-RU" sz="2000" b="1" dirty="0" smtClean="0">
                <a:solidFill>
                  <a:schemeClr val="tx2"/>
                </a:solidFill>
              </a:rPr>
              <a:t> </a:t>
            </a:r>
            <a:r>
              <a:rPr lang="en-US" sz="2000" b="1" dirty="0" smtClean="0">
                <a:solidFill>
                  <a:schemeClr val="tx2"/>
                </a:solidFill>
              </a:rPr>
              <a:t>include economic, environmental, and</a:t>
            </a:r>
            <a:r>
              <a:rPr lang="ru-RU" sz="2000" b="1" dirty="0" smtClean="0">
                <a:solidFill>
                  <a:schemeClr val="tx2"/>
                </a:solidFill>
              </a:rPr>
              <a:t> </a:t>
            </a:r>
            <a:r>
              <a:rPr lang="en-US" sz="2000" b="1" dirty="0" smtClean="0">
                <a:solidFill>
                  <a:schemeClr val="tx2"/>
                </a:solidFill>
              </a:rPr>
              <a:t>societal aspects </a:t>
            </a:r>
            <a:endParaRPr lang="ru-RU" sz="2000" b="1" dirty="0">
              <a:solidFill>
                <a:schemeClr val="tx2"/>
              </a:solidFill>
            </a:endParaRPr>
          </a:p>
        </p:txBody>
      </p:sp>
      <p:sp>
        <p:nvSpPr>
          <p:cNvPr id="2055" name="Rectangle 7"/>
          <p:cNvSpPr>
            <a:spLocks noChangeArrowheads="1"/>
          </p:cNvSpPr>
          <p:nvPr/>
        </p:nvSpPr>
        <p:spPr bwMode="auto">
          <a:xfrm>
            <a:off x="323528" y="2818820"/>
            <a:ext cx="8064896" cy="4031873"/>
          </a:xfrm>
          <a:prstGeom prst="rect">
            <a:avLst/>
          </a:prstGeom>
          <a:solidFill>
            <a:srgbClr val="FFFFFF"/>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indent="449263" algn="just" eaLnBrk="0" fontAlgn="base" hangingPunct="0">
              <a:spcBef>
                <a:spcPct val="0"/>
              </a:spcBef>
              <a:spcAft>
                <a:spcPct val="0"/>
              </a:spcAft>
              <a:tabLst>
                <a:tab pos="449263" algn="l"/>
                <a:tab pos="1244600" algn="l"/>
              </a:tabLst>
            </a:pPr>
            <a:r>
              <a:rPr kumimoji="0" lang="uk-UA"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х – </a:t>
            </a:r>
            <a:r>
              <a:rPr kumimoji="0" lang="en-US"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social aspect (</a:t>
            </a:r>
            <a:r>
              <a:rPr lang="en-US" sz="1600" dirty="0" smtClean="0">
                <a:latin typeface="Arial" pitchFamily="34" charset="0"/>
                <a:cs typeface="Arial" pitchFamily="34" charset="0"/>
              </a:rPr>
              <a:t>damages paid by the consumer</a:t>
            </a:r>
            <a:r>
              <a:rPr kumimoji="0" lang="uk-UA"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endParaRPr kumimoji="0" lang="en-US"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449263" algn="just" defTabSz="914400" rtl="0" eaLnBrk="0" fontAlgn="base" latinLnBrk="0" hangingPunct="0">
              <a:lnSpc>
                <a:spcPct val="100000"/>
              </a:lnSpc>
              <a:spcBef>
                <a:spcPct val="0"/>
              </a:spcBef>
              <a:spcAft>
                <a:spcPct val="0"/>
              </a:spcAft>
              <a:buClrTx/>
              <a:buSzTx/>
              <a:buFontTx/>
              <a:buNone/>
              <a:tabLst>
                <a:tab pos="449263" algn="l"/>
                <a:tab pos="1244600" algn="l"/>
              </a:tabLst>
            </a:pPr>
            <a:r>
              <a:rPr lang="en-US" sz="1600" dirty="0" smtClean="0">
                <a:latin typeface="Arial" pitchFamily="34" charset="0"/>
                <a:cs typeface="Arial" pitchFamily="34" charset="0"/>
              </a:rPr>
              <a:t>EP – ecological payment </a:t>
            </a:r>
          </a:p>
          <a:p>
            <a:pPr marL="0" marR="0" lvl="0" indent="449263" algn="just" defTabSz="914400" rtl="0" eaLnBrk="0" fontAlgn="base" latinLnBrk="0" hangingPunct="0">
              <a:lnSpc>
                <a:spcPct val="100000"/>
              </a:lnSpc>
              <a:spcBef>
                <a:spcPct val="0"/>
              </a:spcBef>
              <a:spcAft>
                <a:spcPct val="0"/>
              </a:spcAft>
              <a:buClrTx/>
              <a:buSzTx/>
              <a:buFontTx/>
              <a:buNone/>
              <a:tabLst>
                <a:tab pos="449263" algn="l"/>
                <a:tab pos="1244600" algn="l"/>
              </a:tabLst>
            </a:pPr>
            <a:r>
              <a:rPr kumimoji="0" lang="en-US" sz="1600" b="0" i="0" u="none" strike="noStrike" cap="none" normalizeH="0" baseline="0" dirty="0" smtClean="0">
                <a:ln>
                  <a:noFill/>
                </a:ln>
                <a:solidFill>
                  <a:schemeClr val="tx1"/>
                </a:solidFill>
                <a:effectLst/>
                <a:latin typeface="Arial" pitchFamily="34" charset="0"/>
                <a:cs typeface="Arial" pitchFamily="34" charset="0"/>
              </a:rPr>
              <a:t>PC – total productions costs </a:t>
            </a:r>
          </a:p>
          <a:p>
            <a:pPr marL="0" marR="0" lvl="0" indent="449263" algn="just" defTabSz="914400" rtl="0" eaLnBrk="0" fontAlgn="base" latinLnBrk="0" hangingPunct="0">
              <a:lnSpc>
                <a:spcPct val="100000"/>
              </a:lnSpc>
              <a:spcBef>
                <a:spcPct val="0"/>
              </a:spcBef>
              <a:spcAft>
                <a:spcPct val="0"/>
              </a:spcAft>
              <a:buClrTx/>
              <a:buSzTx/>
              <a:buFontTx/>
              <a:buNone/>
              <a:tabLst>
                <a:tab pos="449263" algn="l"/>
                <a:tab pos="1244600" algn="l"/>
              </a:tabLst>
            </a:pPr>
            <a:endParaRPr lang="en-US" sz="1600" dirty="0" smtClean="0">
              <a:latin typeface="Arial" pitchFamily="34" charset="0"/>
              <a:cs typeface="Arial" pitchFamily="34" charset="0"/>
            </a:endParaRPr>
          </a:p>
          <a:p>
            <a:pPr marL="0" marR="0" lvl="0" indent="449263" algn="just" defTabSz="914400" rtl="0" eaLnBrk="0" fontAlgn="base" latinLnBrk="0" hangingPunct="0">
              <a:lnSpc>
                <a:spcPct val="100000"/>
              </a:lnSpc>
              <a:spcBef>
                <a:spcPct val="0"/>
              </a:spcBef>
              <a:spcAft>
                <a:spcPct val="0"/>
              </a:spcAft>
              <a:buClrTx/>
              <a:buSzTx/>
              <a:buFontTx/>
              <a:buNone/>
              <a:tabLst>
                <a:tab pos="449263" algn="l"/>
                <a:tab pos="1244600" algn="l"/>
              </a:tabLst>
            </a:pP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lvl="0" indent="449263" algn="just" eaLnBrk="0" fontAlgn="base" hangingPunct="0">
              <a:spcBef>
                <a:spcPct val="0"/>
              </a:spcBef>
              <a:spcAft>
                <a:spcPct val="0"/>
              </a:spcAft>
              <a:tabLst>
                <a:tab pos="449263" algn="l"/>
                <a:tab pos="1244600" algn="l"/>
              </a:tabLst>
            </a:pPr>
            <a:r>
              <a:rPr lang="en-US" sz="1600" dirty="0" smtClean="0">
                <a:latin typeface="Arial" pitchFamily="34" charset="0"/>
                <a:cs typeface="Arial" pitchFamily="34" charset="0"/>
              </a:rPr>
              <a:t>y – economic aspect (damages paid by the enterprise)</a:t>
            </a:r>
          </a:p>
          <a:p>
            <a:pPr lvl="0" indent="449263" algn="just" eaLnBrk="0" fontAlgn="base" hangingPunct="0">
              <a:spcBef>
                <a:spcPct val="0"/>
              </a:spcBef>
              <a:spcAft>
                <a:spcPct val="0"/>
              </a:spcAft>
              <a:tabLst>
                <a:tab pos="449263" algn="l"/>
                <a:tab pos="1244600" algn="l"/>
              </a:tabLst>
            </a:pPr>
            <a:r>
              <a:rPr lang="en-US" sz="1600" dirty="0" smtClean="0">
                <a:latin typeface="Arial" pitchFamily="34" charset="0"/>
                <a:cs typeface="Arial" pitchFamily="34" charset="0"/>
              </a:rPr>
              <a:t>FED - </a:t>
            </a:r>
            <a:r>
              <a:rPr lang="ro-RO" sz="1600" dirty="0" smtClean="0">
                <a:latin typeface="Arial" pitchFamily="34" charset="0"/>
                <a:cs typeface="Arial" pitchFamily="34" charset="0"/>
              </a:rPr>
              <a:t>fines for environmental damage</a:t>
            </a:r>
            <a:endParaRPr lang="en-US" sz="1600" dirty="0" smtClean="0">
              <a:latin typeface="Arial" pitchFamily="34" charset="0"/>
              <a:cs typeface="Arial" pitchFamily="34" charset="0"/>
            </a:endParaRPr>
          </a:p>
          <a:p>
            <a:pPr lvl="0" indent="449263" algn="just" eaLnBrk="0" fontAlgn="base" hangingPunct="0">
              <a:spcBef>
                <a:spcPct val="0"/>
              </a:spcBef>
              <a:spcAft>
                <a:spcPct val="0"/>
              </a:spcAft>
              <a:tabLst>
                <a:tab pos="449263" algn="l"/>
                <a:tab pos="1244600" algn="l"/>
              </a:tabLst>
            </a:pPr>
            <a:r>
              <a:rPr lang="en-US" sz="1600" dirty="0" smtClean="0">
                <a:latin typeface="Arial" pitchFamily="34" charset="0"/>
                <a:cs typeface="Arial" pitchFamily="34" charset="0"/>
              </a:rPr>
              <a:t>FR – financial results of enterprise activity </a:t>
            </a:r>
          </a:p>
          <a:p>
            <a:pPr lvl="0" indent="449263" algn="just" eaLnBrk="0" fontAlgn="base" hangingPunct="0">
              <a:spcBef>
                <a:spcPct val="0"/>
              </a:spcBef>
              <a:spcAft>
                <a:spcPct val="0"/>
              </a:spcAft>
              <a:tabLst>
                <a:tab pos="449263" algn="l"/>
                <a:tab pos="1244600" algn="l"/>
              </a:tabLst>
            </a:pPr>
            <a:endParaRPr lang="en-US" sz="1600" dirty="0" smtClean="0">
              <a:latin typeface="Arial" pitchFamily="34" charset="0"/>
              <a:cs typeface="Arial" pitchFamily="34" charset="0"/>
            </a:endParaRPr>
          </a:p>
          <a:p>
            <a:pPr lvl="0" indent="449263" algn="just" eaLnBrk="0" fontAlgn="base" hangingPunct="0">
              <a:spcBef>
                <a:spcPct val="0"/>
              </a:spcBef>
              <a:spcAft>
                <a:spcPct val="0"/>
              </a:spcAft>
              <a:tabLst>
                <a:tab pos="449263" algn="l"/>
                <a:tab pos="1244600" algn="l"/>
              </a:tabLst>
            </a:pPr>
            <a:endParaRPr lang="en-US" sz="1600" dirty="0" smtClean="0">
              <a:latin typeface="Arial" pitchFamily="34" charset="0"/>
              <a:cs typeface="Arial" pitchFamily="34" charset="0"/>
            </a:endParaRPr>
          </a:p>
          <a:p>
            <a:pPr lvl="0" indent="449263" algn="just" eaLnBrk="0" fontAlgn="base" hangingPunct="0">
              <a:spcBef>
                <a:spcPct val="0"/>
              </a:spcBef>
              <a:spcAft>
                <a:spcPct val="0"/>
              </a:spcAft>
              <a:tabLst>
                <a:tab pos="449263" algn="l"/>
                <a:tab pos="1244600" algn="l"/>
              </a:tabLst>
            </a:pPr>
            <a:r>
              <a:rPr lang="en-US" sz="1600" dirty="0" smtClean="0">
                <a:latin typeface="Arial" pitchFamily="34" charset="0"/>
                <a:cs typeface="Arial" pitchFamily="34" charset="0"/>
              </a:rPr>
              <a:t>z – environmental (sustainable aspect)</a:t>
            </a:r>
          </a:p>
          <a:p>
            <a:pPr lvl="0" indent="449263" algn="just" eaLnBrk="0" fontAlgn="base" hangingPunct="0">
              <a:spcBef>
                <a:spcPct val="0"/>
              </a:spcBef>
              <a:spcAft>
                <a:spcPct val="0"/>
              </a:spcAft>
              <a:tabLst>
                <a:tab pos="449263" algn="l"/>
                <a:tab pos="1244600" algn="l"/>
              </a:tabLst>
            </a:pPr>
            <a:r>
              <a:rPr lang="en-US" sz="1600" dirty="0" smtClean="0">
                <a:latin typeface="Arial" pitchFamily="34" charset="0"/>
                <a:cs typeface="Arial" pitchFamily="34" charset="0"/>
              </a:rPr>
              <a:t>TEC – total environmental cost of enterprise</a:t>
            </a:r>
          </a:p>
          <a:p>
            <a:pPr lvl="0" indent="449263" algn="just" eaLnBrk="0" fontAlgn="base" hangingPunct="0">
              <a:spcBef>
                <a:spcPct val="0"/>
              </a:spcBef>
              <a:spcAft>
                <a:spcPct val="0"/>
              </a:spcAft>
              <a:tabLst>
                <a:tab pos="449263" algn="l"/>
                <a:tab pos="1244600" algn="l"/>
              </a:tabLst>
            </a:pPr>
            <a:r>
              <a:rPr lang="en-US" sz="1600" dirty="0" smtClean="0">
                <a:latin typeface="Arial" pitchFamily="34" charset="0"/>
                <a:cs typeface="Arial" pitchFamily="34" charset="0"/>
              </a:rPr>
              <a:t>TI – total income </a:t>
            </a:r>
          </a:p>
          <a:p>
            <a:pPr lvl="0" indent="449263" algn="just" eaLnBrk="0" fontAlgn="base" hangingPunct="0">
              <a:spcBef>
                <a:spcPct val="0"/>
              </a:spcBef>
              <a:spcAft>
                <a:spcPct val="0"/>
              </a:spcAft>
              <a:tabLst>
                <a:tab pos="449263" algn="l"/>
                <a:tab pos="1244600" algn="l"/>
              </a:tabLst>
            </a:pPr>
            <a:endParaRPr lang="en-US" sz="1600" dirty="0" smtClean="0">
              <a:latin typeface="Arial" pitchFamily="34" charset="0"/>
              <a:cs typeface="Arial" pitchFamily="34" charset="0"/>
            </a:endParaRPr>
          </a:p>
          <a:p>
            <a:pPr lvl="0" indent="449263" algn="just" eaLnBrk="0" fontAlgn="base" hangingPunct="0">
              <a:spcBef>
                <a:spcPct val="0"/>
              </a:spcBef>
              <a:spcAft>
                <a:spcPct val="0"/>
              </a:spcAft>
              <a:tabLst>
                <a:tab pos="449263" algn="l"/>
                <a:tab pos="1244600" algn="l"/>
              </a:tabLst>
            </a:pPr>
            <a:r>
              <a:rPr kumimoji="0" lang="en-US" sz="1600" b="0" i="0" u="none" strike="noStrike" cap="none" normalizeH="0" baseline="0" dirty="0" err="1" smtClean="0">
                <a:ln>
                  <a:noFill/>
                </a:ln>
                <a:solidFill>
                  <a:schemeClr val="tx1"/>
                </a:solidFill>
                <a:effectLst/>
                <a:latin typeface="Arial" pitchFamily="34" charset="0"/>
                <a:cs typeface="Arial" pitchFamily="34" charset="0"/>
              </a:rPr>
              <a:t>i</a:t>
            </a:r>
            <a:r>
              <a:rPr kumimoji="0" lang="en-US" sz="1600" b="0" i="0" u="none" strike="noStrike" cap="none" normalizeH="0" baseline="0" dirty="0" smtClean="0">
                <a:ln>
                  <a:noFill/>
                </a:ln>
                <a:solidFill>
                  <a:schemeClr val="tx1"/>
                </a:solidFill>
                <a:effectLst/>
                <a:latin typeface="Arial" pitchFamily="34" charset="0"/>
                <a:cs typeface="Arial" pitchFamily="34" charset="0"/>
              </a:rPr>
              <a:t> – time</a:t>
            </a:r>
            <a:r>
              <a:rPr kumimoji="0" lang="ru-RU" sz="1600" b="0" i="0" u="none" strike="noStrike" cap="none" normalizeH="0" baseline="0" dirty="0" smtClean="0">
                <a:ln>
                  <a:noFill/>
                </a:ln>
                <a:solidFill>
                  <a:schemeClr val="tx1"/>
                </a:solidFill>
                <a:effectLst/>
                <a:latin typeface="Arial" pitchFamily="34" charset="0"/>
                <a:cs typeface="Arial" pitchFamily="34" charset="0"/>
              </a:rPr>
              <a:t>-</a:t>
            </a:r>
            <a:r>
              <a:rPr kumimoji="0" lang="en-US" sz="1600" b="0" i="0" u="none" strike="noStrike" cap="none" normalizeH="0" baseline="0" dirty="0" smtClean="0">
                <a:ln>
                  <a:noFill/>
                </a:ln>
                <a:solidFill>
                  <a:schemeClr val="tx1"/>
                </a:solidFill>
                <a:effectLst/>
                <a:latin typeface="Arial" pitchFamily="34" charset="0"/>
                <a:cs typeface="Arial" pitchFamily="34" charset="0"/>
              </a:rPr>
              <a:t>period or number of enterprise </a:t>
            </a:r>
          </a:p>
          <a:p>
            <a:pPr marL="0" marR="0" lvl="0" indent="449263" algn="just" defTabSz="914400" rtl="0" eaLnBrk="0" fontAlgn="base" latinLnBrk="0" hangingPunct="0">
              <a:lnSpc>
                <a:spcPct val="100000"/>
              </a:lnSpc>
              <a:spcBef>
                <a:spcPct val="0"/>
              </a:spcBef>
              <a:spcAft>
                <a:spcPct val="0"/>
              </a:spcAft>
              <a:buClrTx/>
              <a:buSzTx/>
              <a:buFontTx/>
              <a:buNone/>
              <a:tabLst>
                <a:tab pos="449263" algn="l"/>
                <a:tab pos="1244600" algn="l"/>
              </a:tabLst>
            </a:pPr>
            <a:endParaRPr lang="en-US" sz="1600" dirty="0" smtClean="0">
              <a:latin typeface="Arial" pitchFamily="34" charset="0"/>
              <a:cs typeface="Arial" pitchFamily="34" charset="0"/>
            </a:endParaRPr>
          </a:p>
        </p:txBody>
      </p:sp>
      <p:sp>
        <p:nvSpPr>
          <p:cNvPr id="2064"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2063" name="Picture 15"/>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1187623" y="1484784"/>
            <a:ext cx="1344149" cy="1008112"/>
          </a:xfrm>
          <a:prstGeom prst="rect">
            <a:avLst/>
          </a:prstGeom>
          <a:noFill/>
        </p:spPr>
      </p:pic>
      <p:sp>
        <p:nvSpPr>
          <p:cNvPr id="2066" name="Rectangle 1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2065" name="Picture 17"/>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3995936" y="1484784"/>
            <a:ext cx="1590577" cy="1008112"/>
          </a:xfrm>
          <a:prstGeom prst="rect">
            <a:avLst/>
          </a:prstGeom>
          <a:noFill/>
        </p:spPr>
      </p:pic>
      <p:sp>
        <p:nvSpPr>
          <p:cNvPr id="2068" name="Rectangle 2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2067" name="Picture 19"/>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6588223" y="1484784"/>
            <a:ext cx="1680187" cy="108012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19457" name="Picture 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2627784" y="404664"/>
            <a:ext cx="3960440" cy="1800200"/>
          </a:xfrm>
          <a:prstGeom prst="rect">
            <a:avLst/>
          </a:prstGeom>
          <a:noFill/>
        </p:spPr>
      </p:pic>
      <p:graphicFrame>
        <p:nvGraphicFramePr>
          <p:cNvPr id="6" name="Tabelle 5"/>
          <p:cNvGraphicFramePr>
            <a:graphicFrameLocks noGrp="1"/>
          </p:cNvGraphicFramePr>
          <p:nvPr/>
        </p:nvGraphicFramePr>
        <p:xfrm>
          <a:off x="179512" y="2780928"/>
          <a:ext cx="4716017" cy="2592289"/>
        </p:xfrm>
        <a:graphic>
          <a:graphicData uri="http://schemas.openxmlformats.org/drawingml/2006/table">
            <a:tbl>
              <a:tblPr/>
              <a:tblGrid>
                <a:gridCol w="1178861"/>
                <a:gridCol w="1178861"/>
                <a:gridCol w="1178861"/>
                <a:gridCol w="1179434"/>
              </a:tblGrid>
              <a:tr h="421456">
                <a:tc rowSpan="2">
                  <a:txBody>
                    <a:bodyPr/>
                    <a:lstStyle/>
                    <a:p>
                      <a:pPr indent="-55880" algn="ctr">
                        <a:lnSpc>
                          <a:spcPct val="115000"/>
                        </a:lnSpc>
                        <a:spcAft>
                          <a:spcPts val="0"/>
                        </a:spcAft>
                      </a:pPr>
                      <a:r>
                        <a:rPr lang="en-US" sz="1400" dirty="0" smtClean="0">
                          <a:solidFill>
                            <a:srgbClr val="000000"/>
                          </a:solidFill>
                          <a:latin typeface="Arial" pitchFamily="34" charset="0"/>
                          <a:ea typeface="Times New Roman"/>
                          <a:cs typeface="Arial" pitchFamily="34" charset="0"/>
                        </a:rPr>
                        <a:t>Indicators</a:t>
                      </a:r>
                      <a:endParaRPr lang="ru-RU" sz="1400" dirty="0">
                        <a:latin typeface="Arial" pitchFamily="34" charset="0"/>
                        <a:ea typeface="Calibri"/>
                        <a:cs typeface="Arial" pitchFamily="34" charset="0"/>
                      </a:endParaRPr>
                    </a:p>
                  </a:txBody>
                  <a:tcPr marL="68154" marR="681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a:lnSpc>
                          <a:spcPct val="115000"/>
                        </a:lnSpc>
                        <a:spcAft>
                          <a:spcPts val="0"/>
                        </a:spcAft>
                      </a:pPr>
                      <a:r>
                        <a:rPr lang="en-US" sz="1400" dirty="0" smtClean="0">
                          <a:latin typeface="Arial" pitchFamily="34" charset="0"/>
                          <a:ea typeface="Calibri"/>
                          <a:cs typeface="Arial" pitchFamily="34" charset="0"/>
                        </a:rPr>
                        <a:t>Dates for enterprises  </a:t>
                      </a:r>
                      <a:endParaRPr lang="ru-RU" sz="1400" dirty="0">
                        <a:latin typeface="Arial" pitchFamily="34" charset="0"/>
                        <a:ea typeface="Calibri"/>
                        <a:cs typeface="Arial" pitchFamily="34" charset="0"/>
                      </a:endParaRPr>
                    </a:p>
                  </a:txBody>
                  <a:tcPr marL="68154" marR="681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r>
              <a:tr h="701945">
                <a:tc vMerge="1">
                  <a:txBody>
                    <a:bodyPr/>
                    <a:lstStyle/>
                    <a:p>
                      <a:endParaRPr lang="ru-RU"/>
                    </a:p>
                  </a:txBody>
                  <a:tcPr/>
                </a:tc>
                <a:tc>
                  <a:txBody>
                    <a:bodyPr/>
                    <a:lstStyle/>
                    <a:p>
                      <a:pPr algn="ctr">
                        <a:lnSpc>
                          <a:spcPct val="115000"/>
                        </a:lnSpc>
                        <a:spcAft>
                          <a:spcPts val="0"/>
                        </a:spcAft>
                      </a:pPr>
                      <a:r>
                        <a:rPr lang="en-US" sz="1400" dirty="0" smtClean="0">
                          <a:solidFill>
                            <a:srgbClr val="000000"/>
                          </a:solidFill>
                          <a:latin typeface="Arial" pitchFamily="34" charset="0"/>
                          <a:ea typeface="Calibri"/>
                          <a:cs typeface="Arial" pitchFamily="34" charset="0"/>
                        </a:rPr>
                        <a:t>#1</a:t>
                      </a:r>
                      <a:endParaRPr lang="ru-RU" sz="1400" dirty="0">
                        <a:latin typeface="Arial" pitchFamily="34" charset="0"/>
                        <a:ea typeface="Calibri"/>
                        <a:cs typeface="Arial" pitchFamily="34" charset="0"/>
                      </a:endParaRPr>
                    </a:p>
                  </a:txBody>
                  <a:tcPr marL="68154" marR="681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dirty="0" smtClean="0">
                          <a:solidFill>
                            <a:srgbClr val="000000"/>
                          </a:solidFill>
                          <a:latin typeface="Arial" pitchFamily="34" charset="0"/>
                          <a:ea typeface="Times New Roman"/>
                          <a:cs typeface="Arial" pitchFamily="34" charset="0"/>
                        </a:rPr>
                        <a:t>#2</a:t>
                      </a:r>
                      <a:endParaRPr lang="ru-RU" sz="1400" dirty="0">
                        <a:latin typeface="Arial" pitchFamily="34" charset="0"/>
                        <a:ea typeface="Calibri"/>
                        <a:cs typeface="Arial" pitchFamily="34" charset="0"/>
                      </a:endParaRPr>
                    </a:p>
                  </a:txBody>
                  <a:tcPr marL="68154" marR="681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dirty="0" smtClean="0">
                          <a:solidFill>
                            <a:srgbClr val="000000"/>
                          </a:solidFill>
                          <a:latin typeface="Arial" pitchFamily="34" charset="0"/>
                          <a:ea typeface="Times New Roman"/>
                          <a:cs typeface="Arial" pitchFamily="34" charset="0"/>
                        </a:rPr>
                        <a:t>#3</a:t>
                      </a:r>
                      <a:endParaRPr lang="ru-RU" sz="1400" dirty="0">
                        <a:latin typeface="Arial" pitchFamily="34" charset="0"/>
                        <a:ea typeface="Calibri"/>
                        <a:cs typeface="Arial" pitchFamily="34" charset="0"/>
                      </a:endParaRPr>
                    </a:p>
                  </a:txBody>
                  <a:tcPr marL="68154" marR="681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1907">
                <a:tc>
                  <a:txBody>
                    <a:bodyPr/>
                    <a:lstStyle/>
                    <a:p>
                      <a:pPr algn="ctr">
                        <a:lnSpc>
                          <a:spcPct val="115000"/>
                        </a:lnSpc>
                        <a:spcAft>
                          <a:spcPts val="0"/>
                        </a:spcAft>
                      </a:pPr>
                      <a:r>
                        <a:rPr lang="ru-RU" sz="1400" i="1">
                          <a:solidFill>
                            <a:srgbClr val="000000"/>
                          </a:solidFill>
                          <a:latin typeface="Arial" pitchFamily="34" charset="0"/>
                          <a:ea typeface="Times New Roman"/>
                          <a:cs typeface="Arial" pitchFamily="34" charset="0"/>
                        </a:rPr>
                        <a:t>α</a:t>
                      </a:r>
                      <a:r>
                        <a:rPr lang="ru-RU" sz="1400" baseline="-25000">
                          <a:solidFill>
                            <a:srgbClr val="000000"/>
                          </a:solidFill>
                          <a:latin typeface="Arial" pitchFamily="34" charset="0"/>
                          <a:ea typeface="Times New Roman"/>
                          <a:cs typeface="Arial" pitchFamily="34" charset="0"/>
                        </a:rPr>
                        <a:t>i</a:t>
                      </a:r>
                      <a:endParaRPr lang="ru-RU" sz="1400">
                        <a:latin typeface="Arial" pitchFamily="34" charset="0"/>
                        <a:ea typeface="Calibri"/>
                        <a:cs typeface="Arial" pitchFamily="34" charset="0"/>
                      </a:endParaRPr>
                    </a:p>
                  </a:txBody>
                  <a:tcPr marL="68154" marR="681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400">
                          <a:solidFill>
                            <a:srgbClr val="000000"/>
                          </a:solidFill>
                          <a:latin typeface="Arial" pitchFamily="34" charset="0"/>
                          <a:ea typeface="Calibri"/>
                          <a:cs typeface="Arial" pitchFamily="34" charset="0"/>
                        </a:rPr>
                        <a:t>0,86</a:t>
                      </a:r>
                      <a:endParaRPr lang="ru-RU" sz="1400">
                        <a:latin typeface="Arial" pitchFamily="34" charset="0"/>
                        <a:ea typeface="Calibri"/>
                        <a:cs typeface="Arial" pitchFamily="34" charset="0"/>
                      </a:endParaRPr>
                    </a:p>
                  </a:txBody>
                  <a:tcPr marL="68154" marR="681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dirty="0" smtClean="0">
                          <a:solidFill>
                            <a:srgbClr val="000000"/>
                          </a:solidFill>
                          <a:latin typeface="Arial" pitchFamily="34" charset="0"/>
                          <a:ea typeface="Calibri"/>
                          <a:cs typeface="Arial" pitchFamily="34" charset="0"/>
                        </a:rPr>
                        <a:t>0</a:t>
                      </a:r>
                      <a:r>
                        <a:rPr lang="ru-RU" sz="1400" dirty="0" smtClean="0">
                          <a:solidFill>
                            <a:srgbClr val="000000"/>
                          </a:solidFill>
                          <a:latin typeface="Arial" pitchFamily="34" charset="0"/>
                          <a:ea typeface="Calibri"/>
                          <a:cs typeface="Arial" pitchFamily="34" charset="0"/>
                        </a:rPr>
                        <a:t>,</a:t>
                      </a:r>
                      <a:r>
                        <a:rPr lang="en-US" sz="1400" dirty="0" smtClean="0">
                          <a:solidFill>
                            <a:srgbClr val="000000"/>
                          </a:solidFill>
                          <a:latin typeface="Arial" pitchFamily="34" charset="0"/>
                          <a:ea typeface="Calibri"/>
                          <a:cs typeface="Arial" pitchFamily="34" charset="0"/>
                        </a:rPr>
                        <a:t>99</a:t>
                      </a:r>
                      <a:endParaRPr lang="ru-RU" sz="1400" dirty="0">
                        <a:latin typeface="Arial" pitchFamily="34" charset="0"/>
                        <a:ea typeface="Calibri"/>
                        <a:cs typeface="Arial" pitchFamily="34" charset="0"/>
                      </a:endParaRPr>
                    </a:p>
                  </a:txBody>
                  <a:tcPr marL="68154" marR="681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400" dirty="0" smtClean="0">
                          <a:solidFill>
                            <a:srgbClr val="000000"/>
                          </a:solidFill>
                          <a:latin typeface="Arial" pitchFamily="34" charset="0"/>
                          <a:ea typeface="Calibri"/>
                          <a:cs typeface="Arial" pitchFamily="34" charset="0"/>
                        </a:rPr>
                        <a:t>0,</a:t>
                      </a:r>
                      <a:r>
                        <a:rPr lang="en-US" sz="1400" dirty="0" smtClean="0">
                          <a:solidFill>
                            <a:srgbClr val="000000"/>
                          </a:solidFill>
                          <a:latin typeface="Arial" pitchFamily="34" charset="0"/>
                          <a:ea typeface="Calibri"/>
                          <a:cs typeface="Arial" pitchFamily="34" charset="0"/>
                        </a:rPr>
                        <a:t>6</a:t>
                      </a:r>
                      <a:r>
                        <a:rPr lang="ru-RU" sz="1400" dirty="0" smtClean="0">
                          <a:solidFill>
                            <a:srgbClr val="000000"/>
                          </a:solidFill>
                          <a:latin typeface="Arial" pitchFamily="34" charset="0"/>
                          <a:ea typeface="Calibri"/>
                          <a:cs typeface="Arial" pitchFamily="34" charset="0"/>
                        </a:rPr>
                        <a:t>5</a:t>
                      </a:r>
                      <a:endParaRPr lang="ru-RU" sz="1400" dirty="0">
                        <a:latin typeface="Arial" pitchFamily="34" charset="0"/>
                        <a:ea typeface="Calibri"/>
                        <a:cs typeface="Arial" pitchFamily="34" charset="0"/>
                      </a:endParaRPr>
                    </a:p>
                  </a:txBody>
                  <a:tcPr marL="68154" marR="681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1907">
                <a:tc>
                  <a:txBody>
                    <a:bodyPr/>
                    <a:lstStyle/>
                    <a:p>
                      <a:pPr algn="ctr">
                        <a:lnSpc>
                          <a:spcPct val="115000"/>
                        </a:lnSpc>
                        <a:spcAft>
                          <a:spcPts val="0"/>
                        </a:spcAft>
                      </a:pPr>
                      <a:r>
                        <a:rPr lang="ru-RU" sz="1400" i="1">
                          <a:solidFill>
                            <a:srgbClr val="000000"/>
                          </a:solidFill>
                          <a:latin typeface="Arial" pitchFamily="34" charset="0"/>
                          <a:ea typeface="Times New Roman"/>
                          <a:cs typeface="Arial" pitchFamily="34" charset="0"/>
                        </a:rPr>
                        <a:t>β</a:t>
                      </a:r>
                      <a:r>
                        <a:rPr lang="ru-RU" sz="1400" baseline="-25000">
                          <a:solidFill>
                            <a:srgbClr val="000000"/>
                          </a:solidFill>
                          <a:latin typeface="Arial" pitchFamily="34" charset="0"/>
                          <a:ea typeface="Times New Roman"/>
                          <a:cs typeface="Arial" pitchFamily="34" charset="0"/>
                        </a:rPr>
                        <a:t>i</a:t>
                      </a:r>
                      <a:endParaRPr lang="ru-RU" sz="1400">
                        <a:latin typeface="Arial" pitchFamily="34" charset="0"/>
                        <a:ea typeface="Calibri"/>
                        <a:cs typeface="Arial" pitchFamily="34" charset="0"/>
                      </a:endParaRPr>
                    </a:p>
                  </a:txBody>
                  <a:tcPr marL="68154" marR="681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400" dirty="0" smtClean="0">
                          <a:solidFill>
                            <a:srgbClr val="000000"/>
                          </a:solidFill>
                          <a:latin typeface="Arial" pitchFamily="34" charset="0"/>
                          <a:ea typeface="Calibri"/>
                          <a:cs typeface="Arial" pitchFamily="34" charset="0"/>
                        </a:rPr>
                        <a:t>0,</a:t>
                      </a:r>
                      <a:r>
                        <a:rPr lang="en-US" sz="1400" dirty="0" smtClean="0">
                          <a:solidFill>
                            <a:srgbClr val="000000"/>
                          </a:solidFill>
                          <a:latin typeface="Arial" pitchFamily="34" charset="0"/>
                          <a:ea typeface="Calibri"/>
                          <a:cs typeface="Arial" pitchFamily="34" charset="0"/>
                        </a:rPr>
                        <a:t>3</a:t>
                      </a:r>
                      <a:r>
                        <a:rPr lang="ru-RU" sz="1400" dirty="0" smtClean="0">
                          <a:solidFill>
                            <a:srgbClr val="000000"/>
                          </a:solidFill>
                          <a:latin typeface="Arial" pitchFamily="34" charset="0"/>
                          <a:ea typeface="Calibri"/>
                          <a:cs typeface="Arial" pitchFamily="34" charset="0"/>
                        </a:rPr>
                        <a:t>7</a:t>
                      </a:r>
                      <a:endParaRPr lang="ru-RU" sz="1400" dirty="0">
                        <a:latin typeface="Arial" pitchFamily="34" charset="0"/>
                        <a:ea typeface="Calibri"/>
                        <a:cs typeface="Arial" pitchFamily="34" charset="0"/>
                      </a:endParaRPr>
                    </a:p>
                  </a:txBody>
                  <a:tcPr marL="68154" marR="681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400" dirty="0" smtClean="0">
                          <a:solidFill>
                            <a:srgbClr val="000000"/>
                          </a:solidFill>
                          <a:latin typeface="Arial" pitchFamily="34" charset="0"/>
                          <a:ea typeface="Calibri"/>
                          <a:cs typeface="Arial" pitchFamily="34" charset="0"/>
                        </a:rPr>
                        <a:t>0,</a:t>
                      </a:r>
                      <a:r>
                        <a:rPr lang="en-US" sz="1400" dirty="0" smtClean="0">
                          <a:solidFill>
                            <a:srgbClr val="000000"/>
                          </a:solidFill>
                          <a:latin typeface="Arial" pitchFamily="34" charset="0"/>
                          <a:ea typeface="Calibri"/>
                          <a:cs typeface="Arial" pitchFamily="34" charset="0"/>
                        </a:rPr>
                        <a:t>7</a:t>
                      </a:r>
                      <a:r>
                        <a:rPr lang="ru-RU" sz="1400" dirty="0" smtClean="0">
                          <a:solidFill>
                            <a:srgbClr val="000000"/>
                          </a:solidFill>
                          <a:latin typeface="Arial" pitchFamily="34" charset="0"/>
                          <a:ea typeface="Calibri"/>
                          <a:cs typeface="Arial" pitchFamily="34" charset="0"/>
                        </a:rPr>
                        <a:t>3</a:t>
                      </a:r>
                      <a:endParaRPr lang="ru-RU" sz="1400" dirty="0">
                        <a:latin typeface="Arial" pitchFamily="34" charset="0"/>
                        <a:ea typeface="Calibri"/>
                        <a:cs typeface="Arial" pitchFamily="34" charset="0"/>
                      </a:endParaRPr>
                    </a:p>
                  </a:txBody>
                  <a:tcPr marL="68154" marR="681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400" dirty="0" smtClean="0">
                          <a:solidFill>
                            <a:srgbClr val="000000"/>
                          </a:solidFill>
                          <a:latin typeface="Arial" pitchFamily="34" charset="0"/>
                          <a:ea typeface="Calibri"/>
                          <a:cs typeface="Arial" pitchFamily="34" charset="0"/>
                        </a:rPr>
                        <a:t>0,</a:t>
                      </a:r>
                      <a:r>
                        <a:rPr lang="en-US" sz="1400" dirty="0" smtClean="0">
                          <a:solidFill>
                            <a:srgbClr val="000000"/>
                          </a:solidFill>
                          <a:latin typeface="Arial" pitchFamily="34" charset="0"/>
                          <a:ea typeface="Calibri"/>
                          <a:cs typeface="Arial" pitchFamily="34" charset="0"/>
                        </a:rPr>
                        <a:t>1</a:t>
                      </a:r>
                      <a:r>
                        <a:rPr lang="ru-RU" sz="1400" dirty="0" smtClean="0">
                          <a:solidFill>
                            <a:srgbClr val="000000"/>
                          </a:solidFill>
                          <a:latin typeface="Arial" pitchFamily="34" charset="0"/>
                          <a:ea typeface="Calibri"/>
                          <a:cs typeface="Arial" pitchFamily="34" charset="0"/>
                        </a:rPr>
                        <a:t>6</a:t>
                      </a:r>
                      <a:endParaRPr lang="ru-RU" sz="1400" dirty="0">
                        <a:latin typeface="Arial" pitchFamily="34" charset="0"/>
                        <a:ea typeface="Calibri"/>
                        <a:cs typeface="Arial" pitchFamily="34" charset="0"/>
                      </a:endParaRPr>
                    </a:p>
                  </a:txBody>
                  <a:tcPr marL="68154" marR="681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1907">
                <a:tc>
                  <a:txBody>
                    <a:bodyPr/>
                    <a:lstStyle/>
                    <a:p>
                      <a:pPr algn="ctr">
                        <a:lnSpc>
                          <a:spcPct val="115000"/>
                        </a:lnSpc>
                        <a:spcAft>
                          <a:spcPts val="0"/>
                        </a:spcAft>
                      </a:pPr>
                      <a:r>
                        <a:rPr lang="ru-RU" sz="1400" i="1" dirty="0">
                          <a:solidFill>
                            <a:srgbClr val="000000"/>
                          </a:solidFill>
                          <a:latin typeface="Arial" pitchFamily="34" charset="0"/>
                          <a:ea typeface="Times New Roman"/>
                          <a:cs typeface="Arial" pitchFamily="34" charset="0"/>
                        </a:rPr>
                        <a:t>γ</a:t>
                      </a:r>
                      <a:r>
                        <a:rPr lang="ru-RU" sz="1400" baseline="-25000" dirty="0">
                          <a:solidFill>
                            <a:srgbClr val="000000"/>
                          </a:solidFill>
                          <a:latin typeface="Arial" pitchFamily="34" charset="0"/>
                          <a:ea typeface="Times New Roman"/>
                          <a:cs typeface="Arial" pitchFamily="34" charset="0"/>
                        </a:rPr>
                        <a:t>i</a:t>
                      </a:r>
                      <a:endParaRPr lang="ru-RU" sz="1400" dirty="0">
                        <a:latin typeface="Arial" pitchFamily="34" charset="0"/>
                        <a:ea typeface="Calibri"/>
                        <a:cs typeface="Arial" pitchFamily="34" charset="0"/>
                      </a:endParaRPr>
                    </a:p>
                  </a:txBody>
                  <a:tcPr marL="68154" marR="681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400" dirty="0" smtClean="0">
                          <a:solidFill>
                            <a:srgbClr val="000000"/>
                          </a:solidFill>
                          <a:latin typeface="Arial" pitchFamily="34" charset="0"/>
                          <a:ea typeface="Calibri"/>
                          <a:cs typeface="Arial" pitchFamily="34" charset="0"/>
                        </a:rPr>
                        <a:t>0,</a:t>
                      </a:r>
                      <a:r>
                        <a:rPr lang="en-US" sz="1400" dirty="0" smtClean="0">
                          <a:solidFill>
                            <a:srgbClr val="000000"/>
                          </a:solidFill>
                          <a:latin typeface="Arial" pitchFamily="34" charset="0"/>
                          <a:ea typeface="Calibri"/>
                          <a:cs typeface="Arial" pitchFamily="34" charset="0"/>
                        </a:rPr>
                        <a:t>6</a:t>
                      </a:r>
                      <a:r>
                        <a:rPr lang="ru-RU" sz="1400" dirty="0" smtClean="0">
                          <a:solidFill>
                            <a:srgbClr val="000000"/>
                          </a:solidFill>
                          <a:latin typeface="Arial" pitchFamily="34" charset="0"/>
                          <a:ea typeface="Calibri"/>
                          <a:cs typeface="Arial" pitchFamily="34" charset="0"/>
                        </a:rPr>
                        <a:t>3</a:t>
                      </a:r>
                      <a:endParaRPr lang="ru-RU" sz="1400" dirty="0">
                        <a:latin typeface="Arial" pitchFamily="34" charset="0"/>
                        <a:ea typeface="Calibri"/>
                        <a:cs typeface="Arial" pitchFamily="34" charset="0"/>
                      </a:endParaRPr>
                    </a:p>
                  </a:txBody>
                  <a:tcPr marL="68154" marR="681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400" dirty="0" smtClean="0">
                          <a:solidFill>
                            <a:srgbClr val="000000"/>
                          </a:solidFill>
                          <a:latin typeface="Arial" pitchFamily="34" charset="0"/>
                          <a:ea typeface="Calibri"/>
                          <a:cs typeface="Arial" pitchFamily="34" charset="0"/>
                        </a:rPr>
                        <a:t>0,</a:t>
                      </a:r>
                      <a:r>
                        <a:rPr lang="en-US" sz="1400" dirty="0" smtClean="0">
                          <a:solidFill>
                            <a:srgbClr val="000000"/>
                          </a:solidFill>
                          <a:latin typeface="Arial" pitchFamily="34" charset="0"/>
                          <a:ea typeface="Calibri"/>
                          <a:cs typeface="Arial" pitchFamily="34" charset="0"/>
                        </a:rPr>
                        <a:t>8</a:t>
                      </a:r>
                      <a:r>
                        <a:rPr lang="ru-RU" sz="1400" dirty="0" smtClean="0">
                          <a:solidFill>
                            <a:srgbClr val="000000"/>
                          </a:solidFill>
                          <a:latin typeface="Arial" pitchFamily="34" charset="0"/>
                          <a:ea typeface="Calibri"/>
                          <a:cs typeface="Arial" pitchFamily="34" charset="0"/>
                        </a:rPr>
                        <a:t>8</a:t>
                      </a:r>
                      <a:endParaRPr lang="ru-RU" sz="1400" dirty="0">
                        <a:latin typeface="Arial" pitchFamily="34" charset="0"/>
                        <a:ea typeface="Calibri"/>
                        <a:cs typeface="Arial" pitchFamily="34" charset="0"/>
                      </a:endParaRPr>
                    </a:p>
                  </a:txBody>
                  <a:tcPr marL="68154" marR="681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dirty="0" smtClean="0">
                          <a:solidFill>
                            <a:srgbClr val="000000"/>
                          </a:solidFill>
                          <a:latin typeface="Arial" pitchFamily="34" charset="0"/>
                          <a:ea typeface="Calibri"/>
                          <a:cs typeface="Arial" pitchFamily="34" charset="0"/>
                        </a:rPr>
                        <a:t>0</a:t>
                      </a:r>
                      <a:r>
                        <a:rPr lang="ru-RU" sz="1400" dirty="0" smtClean="0">
                          <a:solidFill>
                            <a:srgbClr val="000000"/>
                          </a:solidFill>
                          <a:latin typeface="Arial" pitchFamily="34" charset="0"/>
                          <a:ea typeface="Calibri"/>
                          <a:cs typeface="Arial" pitchFamily="34" charset="0"/>
                        </a:rPr>
                        <a:t>,</a:t>
                      </a:r>
                      <a:r>
                        <a:rPr lang="en-US" sz="1400" dirty="0" smtClean="0">
                          <a:solidFill>
                            <a:srgbClr val="000000"/>
                          </a:solidFill>
                          <a:latin typeface="Arial" pitchFamily="34" charset="0"/>
                          <a:ea typeface="Calibri"/>
                          <a:cs typeface="Arial" pitchFamily="34" charset="0"/>
                        </a:rPr>
                        <a:t>5</a:t>
                      </a:r>
                      <a:r>
                        <a:rPr lang="ru-RU" sz="1400" dirty="0" smtClean="0">
                          <a:solidFill>
                            <a:srgbClr val="000000"/>
                          </a:solidFill>
                          <a:latin typeface="Arial" pitchFamily="34" charset="0"/>
                          <a:ea typeface="Calibri"/>
                          <a:cs typeface="Arial" pitchFamily="34" charset="0"/>
                        </a:rPr>
                        <a:t>0</a:t>
                      </a:r>
                      <a:endParaRPr lang="ru-RU" sz="1400" dirty="0">
                        <a:latin typeface="Arial" pitchFamily="34" charset="0"/>
                        <a:ea typeface="Calibri"/>
                        <a:cs typeface="Arial" pitchFamily="34" charset="0"/>
                      </a:endParaRPr>
                    </a:p>
                  </a:txBody>
                  <a:tcPr marL="68154" marR="681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3167">
                <a:tc>
                  <a:txBody>
                    <a:bodyPr/>
                    <a:lstStyle/>
                    <a:p>
                      <a:pPr algn="ctr">
                        <a:lnSpc>
                          <a:spcPct val="115000"/>
                        </a:lnSpc>
                        <a:spcAft>
                          <a:spcPts val="0"/>
                        </a:spcAft>
                      </a:pPr>
                      <a:r>
                        <a:rPr lang="en-US" sz="1400" dirty="0" smtClean="0">
                          <a:latin typeface="Arial" pitchFamily="34" charset="0"/>
                          <a:ea typeface="Calibri"/>
                          <a:cs typeface="Arial" pitchFamily="34" charset="0"/>
                        </a:rPr>
                        <a:t>Fill type </a:t>
                      </a:r>
                      <a:endParaRPr lang="ru-RU" sz="1400" dirty="0">
                        <a:latin typeface="Arial" pitchFamily="34" charset="0"/>
                        <a:ea typeface="Calibri"/>
                        <a:cs typeface="Arial" pitchFamily="34" charset="0"/>
                      </a:endParaRPr>
                    </a:p>
                  </a:txBody>
                  <a:tcPr marL="68154" marR="681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ru-RU" sz="1400" dirty="0">
                        <a:latin typeface="Arial" pitchFamily="34" charset="0"/>
                        <a:ea typeface="Calibri"/>
                        <a:cs typeface="Arial" pitchFamily="34" charset="0"/>
                      </a:endParaRPr>
                    </a:p>
                  </a:txBody>
                  <a:tcPr marL="68154" marR="681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ru-RU" sz="1400" dirty="0">
                        <a:latin typeface="Arial" pitchFamily="34" charset="0"/>
                        <a:ea typeface="Calibri"/>
                        <a:cs typeface="Arial" pitchFamily="34" charset="0"/>
                      </a:endParaRPr>
                    </a:p>
                  </a:txBody>
                  <a:tcPr marL="68154" marR="681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ru-RU" sz="1400" dirty="0">
                        <a:latin typeface="Arial" pitchFamily="34" charset="0"/>
                        <a:ea typeface="Calibri"/>
                        <a:cs typeface="Arial" pitchFamily="34" charset="0"/>
                      </a:endParaRPr>
                    </a:p>
                  </a:txBody>
                  <a:tcPr marL="68154" marR="681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7" name="Рисунок 3"/>
          <p:cNvPicPr/>
          <p:nvPr/>
        </p:nvPicPr>
        <p:blipFill>
          <a:blip r:embed="rId3" cstate="print"/>
          <a:srcRect/>
          <a:stretch>
            <a:fillRect/>
          </a:stretch>
        </p:blipFill>
        <p:spPr bwMode="auto">
          <a:xfrm>
            <a:off x="5148064" y="2996952"/>
            <a:ext cx="3512812" cy="3016332"/>
          </a:xfrm>
          <a:prstGeom prst="rect">
            <a:avLst/>
          </a:prstGeom>
          <a:noFill/>
          <a:ln w="9525">
            <a:noFill/>
            <a:miter lim="800000"/>
            <a:headEnd/>
            <a:tailEnd/>
          </a:ln>
        </p:spPr>
      </p:pic>
      <p:sp>
        <p:nvSpPr>
          <p:cNvPr id="19459" name="Rectangle 3"/>
          <p:cNvSpPr>
            <a:spLocks noChangeArrowheads="1"/>
          </p:cNvSpPr>
          <p:nvPr/>
        </p:nvSpPr>
        <p:spPr bwMode="auto">
          <a:xfrm>
            <a:off x="6732240" y="2636912"/>
            <a:ext cx="251520"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uk-UA"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α</a:t>
            </a:r>
            <a:endParaRPr kumimoji="0" lang="uk-UA"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9460" name="Rectangle 4"/>
          <p:cNvSpPr>
            <a:spLocks noChangeArrowheads="1"/>
          </p:cNvSpPr>
          <p:nvPr/>
        </p:nvSpPr>
        <p:spPr bwMode="auto">
          <a:xfrm>
            <a:off x="4716016" y="5805264"/>
            <a:ext cx="323528"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uk-UA"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β</a:t>
            </a:r>
            <a:endParaRPr kumimoji="0" lang="uk-UA"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9461" name="Rectangle 5"/>
          <p:cNvSpPr>
            <a:spLocks noChangeArrowheads="1"/>
          </p:cNvSpPr>
          <p:nvPr/>
        </p:nvSpPr>
        <p:spPr bwMode="auto">
          <a:xfrm>
            <a:off x="8748464" y="5805264"/>
            <a:ext cx="251520"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uk-UA"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γ</a:t>
            </a:r>
            <a:endParaRPr kumimoji="0" lang="uk-UA"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9463" name="Rectangle 7" descr="Светлый вертикальный"/>
          <p:cNvSpPr>
            <a:spLocks noChangeArrowheads="1"/>
          </p:cNvSpPr>
          <p:nvPr/>
        </p:nvSpPr>
        <p:spPr bwMode="auto">
          <a:xfrm>
            <a:off x="1619672" y="5013176"/>
            <a:ext cx="546100" cy="317500"/>
          </a:xfrm>
          <a:prstGeom prst="rect">
            <a:avLst/>
          </a:prstGeom>
          <a:pattFill prst="ltVert">
            <a:fgClr>
              <a:srgbClr val="000000"/>
            </a:fgClr>
            <a:bgClr>
              <a:srgbClr val="FFFFFF"/>
            </a:bgClr>
          </a:patt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19464" name="Rectangle 8" descr="Светлый горизонтальный"/>
          <p:cNvSpPr>
            <a:spLocks noChangeArrowheads="1"/>
          </p:cNvSpPr>
          <p:nvPr/>
        </p:nvSpPr>
        <p:spPr bwMode="auto">
          <a:xfrm>
            <a:off x="2843808" y="5013176"/>
            <a:ext cx="546100" cy="317500"/>
          </a:xfrm>
          <a:prstGeom prst="rect">
            <a:avLst/>
          </a:prstGeom>
          <a:pattFill prst="ltHorz">
            <a:fgClr>
              <a:srgbClr val="000000"/>
            </a:fgClr>
            <a:bgClr>
              <a:srgbClr val="FFFFFF"/>
            </a:bgClr>
          </a:patt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19465" name="Rectangle 9" descr="Светлый диагональный 2"/>
          <p:cNvSpPr>
            <a:spLocks noChangeArrowheads="1"/>
          </p:cNvSpPr>
          <p:nvPr/>
        </p:nvSpPr>
        <p:spPr bwMode="auto">
          <a:xfrm>
            <a:off x="3995936" y="5013176"/>
            <a:ext cx="546100" cy="317500"/>
          </a:xfrm>
          <a:prstGeom prst="rect">
            <a:avLst/>
          </a:prstGeom>
          <a:pattFill prst="ltUpDiag">
            <a:fgClr>
              <a:srgbClr val="000000"/>
            </a:fgClr>
            <a:bgClr>
              <a:srgbClr val="FFFFFF"/>
            </a:bgClr>
          </a:patt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ru-RU"/>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p:nvPr/>
        </p:nvPicPr>
        <p:blipFill>
          <a:blip r:embed="rId2" cstate="print"/>
          <a:srcRect/>
          <a:stretch>
            <a:fillRect/>
          </a:stretch>
        </p:blipFill>
        <p:spPr bwMode="auto">
          <a:xfrm>
            <a:off x="323528" y="980728"/>
            <a:ext cx="2088232" cy="1872208"/>
          </a:xfrm>
          <a:prstGeom prst="rect">
            <a:avLst/>
          </a:prstGeom>
          <a:noFill/>
          <a:ln w="9525">
            <a:noFill/>
            <a:miter lim="800000"/>
            <a:headEnd/>
            <a:tailEnd/>
          </a:ln>
        </p:spPr>
      </p:pic>
      <p:sp>
        <p:nvSpPr>
          <p:cNvPr id="2048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20481" name="Picture 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3923928" y="836712"/>
            <a:ext cx="3705412" cy="360040"/>
          </a:xfrm>
          <a:prstGeom prst="rect">
            <a:avLst/>
          </a:prstGeom>
          <a:noFill/>
        </p:spPr>
      </p:pic>
      <p:sp>
        <p:nvSpPr>
          <p:cNvPr id="20483" name="Rectangle 3"/>
          <p:cNvSpPr>
            <a:spLocks noChangeArrowheads="1"/>
          </p:cNvSpPr>
          <p:nvPr/>
        </p:nvSpPr>
        <p:spPr bwMode="auto">
          <a:xfrm>
            <a:off x="0" y="6858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20485"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20484" name="Picture 4"/>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4716016" y="1268760"/>
            <a:ext cx="1548172" cy="648072"/>
          </a:xfrm>
          <a:prstGeom prst="rect">
            <a:avLst/>
          </a:prstGeom>
          <a:noFill/>
        </p:spPr>
      </p:pic>
      <p:sp>
        <p:nvSpPr>
          <p:cNvPr id="20486" name="Rectangle 6"/>
          <p:cNvSpPr>
            <a:spLocks noChangeArrowheads="1"/>
          </p:cNvSpPr>
          <p:nvPr/>
        </p:nvSpPr>
        <p:spPr bwMode="auto">
          <a:xfrm>
            <a:off x="0" y="8001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11" name="Rectangle 3"/>
          <p:cNvSpPr>
            <a:spLocks noChangeArrowheads="1"/>
          </p:cNvSpPr>
          <p:nvPr/>
        </p:nvSpPr>
        <p:spPr bwMode="auto">
          <a:xfrm>
            <a:off x="1187624" y="620688"/>
            <a:ext cx="251520"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uk-UA"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α</a:t>
            </a:r>
            <a:endParaRPr kumimoji="0" lang="uk-UA"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2" name="Rectangle 4"/>
          <p:cNvSpPr>
            <a:spLocks noChangeArrowheads="1"/>
          </p:cNvSpPr>
          <p:nvPr/>
        </p:nvSpPr>
        <p:spPr bwMode="auto">
          <a:xfrm>
            <a:off x="179512" y="2852936"/>
            <a:ext cx="323528"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uk-UA"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β</a:t>
            </a:r>
            <a:endParaRPr kumimoji="0" lang="uk-UA"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3" name="Rectangle 5"/>
          <p:cNvSpPr>
            <a:spLocks noChangeArrowheads="1"/>
          </p:cNvSpPr>
          <p:nvPr/>
        </p:nvSpPr>
        <p:spPr bwMode="auto">
          <a:xfrm>
            <a:off x="2411760" y="2780928"/>
            <a:ext cx="251520"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uk-UA"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γ</a:t>
            </a:r>
            <a:endParaRPr kumimoji="0" lang="uk-UA"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4" name="Rectangle 3"/>
          <p:cNvSpPr>
            <a:spLocks noChangeArrowheads="1"/>
          </p:cNvSpPr>
          <p:nvPr/>
        </p:nvSpPr>
        <p:spPr bwMode="auto">
          <a:xfrm>
            <a:off x="467544" y="1628800"/>
            <a:ext cx="323528"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a</a:t>
            </a:r>
            <a:r>
              <a:rPr kumimoji="0" lang="en-US" sz="9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i</a:t>
            </a:r>
            <a:endParaRPr kumimoji="0" lang="uk-UA"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5" name="Rectangle 4"/>
          <p:cNvSpPr>
            <a:spLocks noChangeArrowheads="1"/>
          </p:cNvSpPr>
          <p:nvPr/>
        </p:nvSpPr>
        <p:spPr bwMode="auto">
          <a:xfrm>
            <a:off x="1187624" y="2852936"/>
            <a:ext cx="323528"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b</a:t>
            </a:r>
            <a:r>
              <a:rPr kumimoji="0" lang="en-US" sz="8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i</a:t>
            </a:r>
            <a:endParaRPr kumimoji="0" lang="uk-UA"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6" name="Rectangle 5"/>
          <p:cNvSpPr>
            <a:spLocks noChangeArrowheads="1"/>
          </p:cNvSpPr>
          <p:nvPr/>
        </p:nvSpPr>
        <p:spPr bwMode="auto">
          <a:xfrm>
            <a:off x="1907704" y="1628800"/>
            <a:ext cx="360040"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c</a:t>
            </a:r>
            <a:r>
              <a:rPr kumimoji="0" lang="en-US" sz="9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i</a:t>
            </a:r>
            <a:endParaRPr kumimoji="0" lang="uk-UA"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48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20487" name="Picture 7"/>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3275856" y="1988840"/>
            <a:ext cx="1566174" cy="432048"/>
          </a:xfrm>
          <a:prstGeom prst="rect">
            <a:avLst/>
          </a:prstGeom>
          <a:noFill/>
        </p:spPr>
      </p:pic>
      <p:sp>
        <p:nvSpPr>
          <p:cNvPr id="20489" name="Rectangle 9"/>
          <p:cNvSpPr>
            <a:spLocks noChangeArrowheads="1"/>
          </p:cNvSpPr>
          <p:nvPr/>
        </p:nvSpPr>
        <p:spPr bwMode="auto">
          <a:xfrm>
            <a:off x="0" y="6858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20491"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20490" name="Picture 10"/>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5292080" y="1988840"/>
            <a:ext cx="1368152" cy="386302"/>
          </a:xfrm>
          <a:prstGeom prst="rect">
            <a:avLst/>
          </a:prstGeom>
          <a:noFill/>
        </p:spPr>
      </p:pic>
      <p:sp>
        <p:nvSpPr>
          <p:cNvPr id="20492" name="Rectangle 12"/>
          <p:cNvSpPr>
            <a:spLocks noChangeArrowheads="1"/>
          </p:cNvSpPr>
          <p:nvPr/>
        </p:nvSpPr>
        <p:spPr bwMode="auto">
          <a:xfrm>
            <a:off x="0" y="6858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20494"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20493" name="Picture 13"/>
          <p:cNvPicPr>
            <a:picLocks noChangeAspect="1" noChangeArrowheads="1"/>
          </p:cNvPicPr>
          <p:nvPr/>
        </p:nvPicPr>
        <p:blipFill>
          <a:blip r:embed="rId7" cstate="print">
            <a:clrChange>
              <a:clrFrom>
                <a:srgbClr val="FFFFFF"/>
              </a:clrFrom>
              <a:clrTo>
                <a:srgbClr val="FFFFFF">
                  <a:alpha val="0"/>
                </a:srgbClr>
              </a:clrTo>
            </a:clrChange>
          </a:blip>
          <a:srcRect/>
          <a:stretch>
            <a:fillRect/>
          </a:stretch>
        </p:blipFill>
        <p:spPr bwMode="auto">
          <a:xfrm>
            <a:off x="7092280" y="1988840"/>
            <a:ext cx="1296144" cy="365970"/>
          </a:xfrm>
          <a:prstGeom prst="rect">
            <a:avLst/>
          </a:prstGeom>
          <a:noFill/>
        </p:spPr>
      </p:pic>
      <p:sp>
        <p:nvSpPr>
          <p:cNvPr id="20495" name="Rectangle 15"/>
          <p:cNvSpPr>
            <a:spLocks noChangeArrowheads="1"/>
          </p:cNvSpPr>
          <p:nvPr/>
        </p:nvSpPr>
        <p:spPr bwMode="auto">
          <a:xfrm>
            <a:off x="1789401" y="260648"/>
            <a:ext cx="5769721"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2043113" algn="l"/>
              </a:tabLst>
            </a:pPr>
            <a:r>
              <a:rPr kumimoji="0" lang="en-US" sz="2000" b="1" i="0" u="none" strike="noStrike" cap="none" normalizeH="0" baseline="0" dirty="0" smtClean="0">
                <a:ln>
                  <a:noFill/>
                </a:ln>
                <a:solidFill>
                  <a:schemeClr val="tx2"/>
                </a:solidFill>
                <a:effectLst/>
                <a:latin typeface="Calibri" pitchFamily="34" charset="0"/>
                <a:ea typeface="Times New Roman" pitchFamily="18" charset="0"/>
                <a:cs typeface="Times New Roman" pitchFamily="18" charset="0"/>
              </a:rPr>
              <a:t>Valuating the </a:t>
            </a:r>
            <a:r>
              <a:rPr kumimoji="0" lang="en-US" sz="2000" b="1" i="0" u="none" strike="noStrike" cap="none" normalizeH="0" baseline="0" dirty="0" smtClean="0">
                <a:ln>
                  <a:noFill/>
                </a:ln>
                <a:solidFill>
                  <a:schemeClr val="tx2"/>
                </a:solidFill>
                <a:effectLst/>
                <a:latin typeface="Calibri" pitchFamily="34" charset="0"/>
                <a:ea typeface="Times New Roman" pitchFamily="18" charset="0"/>
                <a:cs typeface="Times New Roman" pitchFamily="18" charset="0"/>
              </a:rPr>
              <a:t>sustainable enterprise development </a:t>
            </a:r>
            <a:endParaRPr kumimoji="0" lang="en-US" sz="2000" b="1" i="0" u="none" strike="noStrike" cap="none" normalizeH="0" baseline="0" dirty="0" smtClean="0">
              <a:ln>
                <a:noFill/>
              </a:ln>
              <a:solidFill>
                <a:schemeClr val="tx2"/>
              </a:solidFill>
              <a:effectLst/>
              <a:latin typeface="Arial" pitchFamily="34" charset="0"/>
              <a:cs typeface="Arial" pitchFamily="34" charset="0"/>
            </a:endParaRPr>
          </a:p>
        </p:txBody>
      </p:sp>
      <p:graphicFrame>
        <p:nvGraphicFramePr>
          <p:cNvPr id="26" name="Tabelle 25"/>
          <p:cNvGraphicFramePr>
            <a:graphicFrameLocks noGrp="1"/>
          </p:cNvGraphicFramePr>
          <p:nvPr/>
        </p:nvGraphicFramePr>
        <p:xfrm>
          <a:off x="539552" y="3140968"/>
          <a:ext cx="7992887" cy="3251433"/>
        </p:xfrm>
        <a:graphic>
          <a:graphicData uri="http://schemas.openxmlformats.org/drawingml/2006/table">
            <a:tbl>
              <a:tblPr/>
              <a:tblGrid>
                <a:gridCol w="1997979"/>
                <a:gridCol w="1997979"/>
                <a:gridCol w="1997979"/>
                <a:gridCol w="1998950"/>
              </a:tblGrid>
              <a:tr h="216024">
                <a:tc rowSpan="2">
                  <a:txBody>
                    <a:bodyPr/>
                    <a:lstStyle/>
                    <a:p>
                      <a:pPr indent="-55880" algn="ctr">
                        <a:lnSpc>
                          <a:spcPct val="115000"/>
                        </a:lnSpc>
                        <a:spcAft>
                          <a:spcPts val="0"/>
                        </a:spcAft>
                      </a:pPr>
                      <a:r>
                        <a:rPr lang="en-US" sz="1600" b="1" dirty="0" smtClean="0">
                          <a:solidFill>
                            <a:srgbClr val="000000"/>
                          </a:solidFill>
                          <a:latin typeface="Arial" pitchFamily="34" charset="0"/>
                          <a:ea typeface="Times New Roman"/>
                          <a:cs typeface="Arial" pitchFamily="34" charset="0"/>
                        </a:rPr>
                        <a:t>Parameters </a:t>
                      </a:r>
                      <a:endParaRPr lang="ru-RU" sz="1600" b="1" dirty="0">
                        <a:latin typeface="Arial" pitchFamily="34" charset="0"/>
                        <a:ea typeface="Calibri"/>
                        <a:cs typeface="Arial" pitchFamily="34" charset="0"/>
                      </a:endParaRPr>
                    </a:p>
                  </a:txBody>
                  <a:tcPr marL="68154" marR="681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60000"/>
                        <a:lumOff val="40000"/>
                      </a:schemeClr>
                    </a:solidFill>
                  </a:tcPr>
                </a:tc>
                <a:tc gridSpan="3">
                  <a:txBody>
                    <a:bodyPr/>
                    <a:lstStyle/>
                    <a:p>
                      <a:pPr algn="ctr">
                        <a:lnSpc>
                          <a:spcPct val="115000"/>
                        </a:lnSpc>
                        <a:spcAft>
                          <a:spcPts val="0"/>
                        </a:spcAft>
                      </a:pPr>
                      <a:r>
                        <a:rPr lang="de-DE" sz="1600" b="1" smtClean="0">
                          <a:latin typeface="Arial" pitchFamily="34" charset="0"/>
                          <a:ea typeface="Calibri"/>
                          <a:cs typeface="Arial" pitchFamily="34" charset="0"/>
                        </a:rPr>
                        <a:t>E</a:t>
                      </a:r>
                      <a:r>
                        <a:rPr lang="en-US" sz="1600" b="1" smtClean="0">
                          <a:latin typeface="Arial" pitchFamily="34" charset="0"/>
                          <a:ea typeface="Calibri"/>
                          <a:cs typeface="Arial" pitchFamily="34" charset="0"/>
                        </a:rPr>
                        <a:t>nterprises</a:t>
                      </a:r>
                      <a:r>
                        <a:rPr lang="en-US" sz="1600" b="1" dirty="0" smtClean="0">
                          <a:latin typeface="Arial" pitchFamily="34" charset="0"/>
                          <a:ea typeface="Calibri"/>
                          <a:cs typeface="Arial" pitchFamily="34" charset="0"/>
                        </a:rPr>
                        <a:t>  </a:t>
                      </a:r>
                      <a:endParaRPr lang="ru-RU" sz="1600" b="1" dirty="0">
                        <a:latin typeface="Arial" pitchFamily="34" charset="0"/>
                        <a:ea typeface="Calibri"/>
                        <a:cs typeface="Arial" pitchFamily="34" charset="0"/>
                      </a:endParaRPr>
                    </a:p>
                  </a:txBody>
                  <a:tcPr marL="68154" marR="681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60000"/>
                        <a:lumOff val="40000"/>
                      </a:schemeClr>
                    </a:solidFill>
                  </a:tcPr>
                </a:tc>
                <a:tc hMerge="1">
                  <a:txBody>
                    <a:bodyPr/>
                    <a:lstStyle/>
                    <a:p>
                      <a:endParaRPr lang="ru-RU"/>
                    </a:p>
                  </a:txBody>
                  <a:tcPr/>
                </a:tc>
                <a:tc hMerge="1">
                  <a:txBody>
                    <a:bodyPr/>
                    <a:lstStyle/>
                    <a:p>
                      <a:endParaRPr lang="ru-RU"/>
                    </a:p>
                  </a:txBody>
                  <a:tcPr/>
                </a:tc>
              </a:tr>
              <a:tr h="207575">
                <a:tc vMerge="1">
                  <a:txBody>
                    <a:bodyPr/>
                    <a:lstStyle/>
                    <a:p>
                      <a:endParaRPr lang="ru-RU"/>
                    </a:p>
                  </a:txBody>
                  <a:tcPr/>
                </a:tc>
                <a:tc>
                  <a:txBody>
                    <a:bodyPr/>
                    <a:lstStyle/>
                    <a:p>
                      <a:pPr algn="ctr">
                        <a:lnSpc>
                          <a:spcPct val="115000"/>
                        </a:lnSpc>
                        <a:spcAft>
                          <a:spcPts val="0"/>
                        </a:spcAft>
                      </a:pPr>
                      <a:r>
                        <a:rPr lang="en-US" sz="1600" b="1" dirty="0" smtClean="0">
                          <a:solidFill>
                            <a:srgbClr val="000000"/>
                          </a:solidFill>
                          <a:latin typeface="Arial" pitchFamily="34" charset="0"/>
                          <a:ea typeface="Calibri"/>
                          <a:cs typeface="Arial" pitchFamily="34" charset="0"/>
                        </a:rPr>
                        <a:t>#1</a:t>
                      </a:r>
                      <a:endParaRPr lang="ru-RU" sz="1600" b="1" dirty="0">
                        <a:latin typeface="Arial" pitchFamily="34" charset="0"/>
                        <a:ea typeface="Calibri"/>
                        <a:cs typeface="Arial" pitchFamily="34" charset="0"/>
                      </a:endParaRPr>
                    </a:p>
                  </a:txBody>
                  <a:tcPr marL="68154" marR="681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60000"/>
                        <a:lumOff val="40000"/>
                      </a:schemeClr>
                    </a:solidFill>
                  </a:tcPr>
                </a:tc>
                <a:tc>
                  <a:txBody>
                    <a:bodyPr/>
                    <a:lstStyle/>
                    <a:p>
                      <a:pPr algn="ctr">
                        <a:lnSpc>
                          <a:spcPct val="115000"/>
                        </a:lnSpc>
                        <a:spcAft>
                          <a:spcPts val="0"/>
                        </a:spcAft>
                      </a:pPr>
                      <a:r>
                        <a:rPr lang="en-US" sz="1600" b="1" dirty="0" smtClean="0">
                          <a:solidFill>
                            <a:srgbClr val="000000"/>
                          </a:solidFill>
                          <a:latin typeface="Arial" pitchFamily="34" charset="0"/>
                          <a:ea typeface="Times New Roman"/>
                          <a:cs typeface="Arial" pitchFamily="34" charset="0"/>
                        </a:rPr>
                        <a:t>#2</a:t>
                      </a:r>
                      <a:endParaRPr lang="ru-RU" sz="1600" b="1" dirty="0">
                        <a:latin typeface="Arial" pitchFamily="34" charset="0"/>
                        <a:ea typeface="Calibri"/>
                        <a:cs typeface="Arial" pitchFamily="34" charset="0"/>
                      </a:endParaRPr>
                    </a:p>
                  </a:txBody>
                  <a:tcPr marL="68154" marR="681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60000"/>
                        <a:lumOff val="40000"/>
                      </a:schemeClr>
                    </a:solidFill>
                  </a:tcPr>
                </a:tc>
                <a:tc>
                  <a:txBody>
                    <a:bodyPr/>
                    <a:lstStyle/>
                    <a:p>
                      <a:pPr algn="ctr">
                        <a:lnSpc>
                          <a:spcPct val="115000"/>
                        </a:lnSpc>
                        <a:spcAft>
                          <a:spcPts val="0"/>
                        </a:spcAft>
                      </a:pPr>
                      <a:r>
                        <a:rPr lang="en-US" sz="1600" b="1" dirty="0" smtClean="0">
                          <a:solidFill>
                            <a:srgbClr val="000000"/>
                          </a:solidFill>
                          <a:latin typeface="Arial" pitchFamily="34" charset="0"/>
                          <a:ea typeface="Times New Roman"/>
                          <a:cs typeface="Arial" pitchFamily="34" charset="0"/>
                        </a:rPr>
                        <a:t>#3</a:t>
                      </a:r>
                      <a:endParaRPr lang="ru-RU" sz="1600" b="1" dirty="0">
                        <a:latin typeface="Arial" pitchFamily="34" charset="0"/>
                        <a:ea typeface="Calibri"/>
                        <a:cs typeface="Arial" pitchFamily="34" charset="0"/>
                      </a:endParaRPr>
                    </a:p>
                  </a:txBody>
                  <a:tcPr marL="68154" marR="681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60000"/>
                        <a:lumOff val="40000"/>
                      </a:schemeClr>
                    </a:solidFill>
                  </a:tcPr>
                </a:tc>
              </a:tr>
              <a:tr h="549189">
                <a:tc>
                  <a:txBody>
                    <a:bodyPr/>
                    <a:lstStyle/>
                    <a:p>
                      <a:pPr algn="ctr">
                        <a:lnSpc>
                          <a:spcPct val="115000"/>
                        </a:lnSpc>
                        <a:spcAft>
                          <a:spcPts val="0"/>
                        </a:spcAft>
                      </a:pPr>
                      <a:r>
                        <a:rPr lang="en-US" sz="1600" i="1" dirty="0" smtClean="0">
                          <a:solidFill>
                            <a:srgbClr val="000000"/>
                          </a:solidFill>
                          <a:latin typeface="Arial" pitchFamily="34" charset="0"/>
                          <a:ea typeface="Times New Roman"/>
                          <a:cs typeface="Arial" pitchFamily="34" charset="0"/>
                        </a:rPr>
                        <a:t>a</a:t>
                      </a:r>
                      <a:r>
                        <a:rPr lang="ru-RU" sz="1400" baseline="-25000" dirty="0" smtClean="0">
                          <a:solidFill>
                            <a:srgbClr val="000000"/>
                          </a:solidFill>
                          <a:latin typeface="Arial" pitchFamily="34" charset="0"/>
                          <a:ea typeface="Times New Roman"/>
                          <a:cs typeface="Arial" pitchFamily="34" charset="0"/>
                        </a:rPr>
                        <a:t>i</a:t>
                      </a:r>
                      <a:endParaRPr lang="ru-RU" sz="1400" dirty="0">
                        <a:latin typeface="Arial" pitchFamily="34" charset="0"/>
                        <a:ea typeface="Calibri"/>
                        <a:cs typeface="Arial" pitchFamily="34" charset="0"/>
                      </a:endParaRPr>
                    </a:p>
                  </a:txBody>
                  <a:tcPr marL="68154" marR="681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600" dirty="0" smtClean="0">
                          <a:solidFill>
                            <a:srgbClr val="000000"/>
                          </a:solidFill>
                          <a:latin typeface="Arial" pitchFamily="34" charset="0"/>
                          <a:ea typeface="Calibri"/>
                          <a:cs typeface="Arial" pitchFamily="34" charset="0"/>
                        </a:rPr>
                        <a:t>0,86</a:t>
                      </a:r>
                      <a:endParaRPr lang="ru-RU" sz="1600" dirty="0">
                        <a:latin typeface="Arial" pitchFamily="34" charset="0"/>
                        <a:ea typeface="Calibri"/>
                        <a:cs typeface="Arial" pitchFamily="34" charset="0"/>
                      </a:endParaRPr>
                    </a:p>
                  </a:txBody>
                  <a:tcPr marL="68154" marR="681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dirty="0" smtClean="0">
                          <a:solidFill>
                            <a:srgbClr val="000000"/>
                          </a:solidFill>
                          <a:latin typeface="Arial" pitchFamily="34" charset="0"/>
                          <a:ea typeface="Calibri"/>
                          <a:cs typeface="Arial" pitchFamily="34" charset="0"/>
                        </a:rPr>
                        <a:t>0</a:t>
                      </a:r>
                      <a:r>
                        <a:rPr lang="ru-RU" sz="1600" dirty="0" smtClean="0">
                          <a:solidFill>
                            <a:srgbClr val="000000"/>
                          </a:solidFill>
                          <a:latin typeface="Arial" pitchFamily="34" charset="0"/>
                          <a:ea typeface="Calibri"/>
                          <a:cs typeface="Arial" pitchFamily="34" charset="0"/>
                        </a:rPr>
                        <a:t>,</a:t>
                      </a:r>
                      <a:r>
                        <a:rPr lang="en-US" sz="1600" dirty="0" smtClean="0">
                          <a:solidFill>
                            <a:srgbClr val="000000"/>
                          </a:solidFill>
                          <a:latin typeface="Arial" pitchFamily="34" charset="0"/>
                          <a:ea typeface="Calibri"/>
                          <a:cs typeface="Arial" pitchFamily="34" charset="0"/>
                        </a:rPr>
                        <a:t>99</a:t>
                      </a:r>
                      <a:endParaRPr lang="ru-RU" sz="1600" dirty="0">
                        <a:latin typeface="Arial" pitchFamily="34" charset="0"/>
                        <a:ea typeface="Calibri"/>
                        <a:cs typeface="Arial" pitchFamily="34" charset="0"/>
                      </a:endParaRPr>
                    </a:p>
                  </a:txBody>
                  <a:tcPr marL="68154" marR="681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600" dirty="0" smtClean="0">
                          <a:solidFill>
                            <a:srgbClr val="000000"/>
                          </a:solidFill>
                          <a:latin typeface="Arial" pitchFamily="34" charset="0"/>
                          <a:ea typeface="Calibri"/>
                          <a:cs typeface="Arial" pitchFamily="34" charset="0"/>
                        </a:rPr>
                        <a:t>0,</a:t>
                      </a:r>
                      <a:r>
                        <a:rPr lang="en-US" sz="1600" dirty="0" smtClean="0">
                          <a:solidFill>
                            <a:srgbClr val="000000"/>
                          </a:solidFill>
                          <a:latin typeface="Arial" pitchFamily="34" charset="0"/>
                          <a:ea typeface="Calibri"/>
                          <a:cs typeface="Arial" pitchFamily="34" charset="0"/>
                        </a:rPr>
                        <a:t>6</a:t>
                      </a:r>
                      <a:r>
                        <a:rPr lang="ru-RU" sz="1600" dirty="0" smtClean="0">
                          <a:solidFill>
                            <a:srgbClr val="000000"/>
                          </a:solidFill>
                          <a:latin typeface="Arial" pitchFamily="34" charset="0"/>
                          <a:ea typeface="Calibri"/>
                          <a:cs typeface="Arial" pitchFamily="34" charset="0"/>
                        </a:rPr>
                        <a:t>5</a:t>
                      </a:r>
                      <a:endParaRPr lang="ru-RU" sz="1600" dirty="0">
                        <a:latin typeface="Arial" pitchFamily="34" charset="0"/>
                        <a:ea typeface="Calibri"/>
                        <a:cs typeface="Arial" pitchFamily="34" charset="0"/>
                      </a:endParaRPr>
                    </a:p>
                  </a:txBody>
                  <a:tcPr marL="68154" marR="681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9189">
                <a:tc>
                  <a:txBody>
                    <a:bodyPr/>
                    <a:lstStyle/>
                    <a:p>
                      <a:pPr algn="ctr">
                        <a:lnSpc>
                          <a:spcPct val="115000"/>
                        </a:lnSpc>
                        <a:spcAft>
                          <a:spcPts val="0"/>
                        </a:spcAft>
                      </a:pPr>
                      <a:r>
                        <a:rPr lang="en-US" sz="1600" i="1" dirty="0" smtClean="0">
                          <a:solidFill>
                            <a:srgbClr val="000000"/>
                          </a:solidFill>
                          <a:latin typeface="Arial" pitchFamily="34" charset="0"/>
                          <a:ea typeface="Times New Roman"/>
                          <a:cs typeface="Arial" pitchFamily="34" charset="0"/>
                        </a:rPr>
                        <a:t>b</a:t>
                      </a:r>
                      <a:r>
                        <a:rPr lang="ru-RU" sz="1400" baseline="-25000" dirty="0" smtClean="0">
                          <a:solidFill>
                            <a:srgbClr val="000000"/>
                          </a:solidFill>
                          <a:latin typeface="Arial" pitchFamily="34" charset="0"/>
                          <a:ea typeface="Times New Roman"/>
                          <a:cs typeface="Arial" pitchFamily="34" charset="0"/>
                        </a:rPr>
                        <a:t>i</a:t>
                      </a:r>
                      <a:endParaRPr lang="ru-RU" sz="1400" dirty="0">
                        <a:latin typeface="Arial" pitchFamily="34" charset="0"/>
                        <a:ea typeface="Calibri"/>
                        <a:cs typeface="Arial" pitchFamily="34" charset="0"/>
                      </a:endParaRPr>
                    </a:p>
                  </a:txBody>
                  <a:tcPr marL="68154" marR="681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600" dirty="0" smtClean="0">
                          <a:solidFill>
                            <a:srgbClr val="000000"/>
                          </a:solidFill>
                          <a:latin typeface="Arial" pitchFamily="34" charset="0"/>
                          <a:ea typeface="Calibri"/>
                          <a:cs typeface="Arial" pitchFamily="34" charset="0"/>
                        </a:rPr>
                        <a:t>0,</a:t>
                      </a:r>
                      <a:r>
                        <a:rPr lang="en-US" sz="1600" dirty="0" smtClean="0">
                          <a:solidFill>
                            <a:srgbClr val="000000"/>
                          </a:solidFill>
                          <a:latin typeface="Arial" pitchFamily="34" charset="0"/>
                          <a:ea typeface="Calibri"/>
                          <a:cs typeface="Arial" pitchFamily="34" charset="0"/>
                        </a:rPr>
                        <a:t>3</a:t>
                      </a:r>
                      <a:r>
                        <a:rPr lang="ru-RU" sz="1600" dirty="0" smtClean="0">
                          <a:solidFill>
                            <a:srgbClr val="000000"/>
                          </a:solidFill>
                          <a:latin typeface="Arial" pitchFamily="34" charset="0"/>
                          <a:ea typeface="Calibri"/>
                          <a:cs typeface="Arial" pitchFamily="34" charset="0"/>
                        </a:rPr>
                        <a:t>7</a:t>
                      </a:r>
                      <a:endParaRPr lang="ru-RU" sz="1600" dirty="0">
                        <a:latin typeface="Arial" pitchFamily="34" charset="0"/>
                        <a:ea typeface="Calibri"/>
                        <a:cs typeface="Arial" pitchFamily="34" charset="0"/>
                      </a:endParaRPr>
                    </a:p>
                  </a:txBody>
                  <a:tcPr marL="68154" marR="681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600" dirty="0" smtClean="0">
                          <a:solidFill>
                            <a:srgbClr val="000000"/>
                          </a:solidFill>
                          <a:latin typeface="Arial" pitchFamily="34" charset="0"/>
                          <a:ea typeface="Calibri"/>
                          <a:cs typeface="Arial" pitchFamily="34" charset="0"/>
                        </a:rPr>
                        <a:t>0,</a:t>
                      </a:r>
                      <a:r>
                        <a:rPr lang="en-US" sz="1600" dirty="0" smtClean="0">
                          <a:solidFill>
                            <a:srgbClr val="000000"/>
                          </a:solidFill>
                          <a:latin typeface="Arial" pitchFamily="34" charset="0"/>
                          <a:ea typeface="Calibri"/>
                          <a:cs typeface="Arial" pitchFamily="34" charset="0"/>
                        </a:rPr>
                        <a:t>7</a:t>
                      </a:r>
                      <a:r>
                        <a:rPr lang="ru-RU" sz="1600" dirty="0" smtClean="0">
                          <a:solidFill>
                            <a:srgbClr val="000000"/>
                          </a:solidFill>
                          <a:latin typeface="Arial" pitchFamily="34" charset="0"/>
                          <a:ea typeface="Calibri"/>
                          <a:cs typeface="Arial" pitchFamily="34" charset="0"/>
                        </a:rPr>
                        <a:t>3</a:t>
                      </a:r>
                      <a:endParaRPr lang="ru-RU" sz="1600" dirty="0">
                        <a:latin typeface="Arial" pitchFamily="34" charset="0"/>
                        <a:ea typeface="Calibri"/>
                        <a:cs typeface="Arial" pitchFamily="34" charset="0"/>
                      </a:endParaRPr>
                    </a:p>
                  </a:txBody>
                  <a:tcPr marL="68154" marR="681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600" dirty="0" smtClean="0">
                          <a:solidFill>
                            <a:srgbClr val="000000"/>
                          </a:solidFill>
                          <a:latin typeface="Arial" pitchFamily="34" charset="0"/>
                          <a:ea typeface="Calibri"/>
                          <a:cs typeface="Arial" pitchFamily="34" charset="0"/>
                        </a:rPr>
                        <a:t>0,</a:t>
                      </a:r>
                      <a:r>
                        <a:rPr lang="en-US" sz="1600" dirty="0" smtClean="0">
                          <a:solidFill>
                            <a:srgbClr val="000000"/>
                          </a:solidFill>
                          <a:latin typeface="Arial" pitchFamily="34" charset="0"/>
                          <a:ea typeface="Calibri"/>
                          <a:cs typeface="Arial" pitchFamily="34" charset="0"/>
                        </a:rPr>
                        <a:t>1</a:t>
                      </a:r>
                      <a:r>
                        <a:rPr lang="ru-RU" sz="1600" dirty="0" smtClean="0">
                          <a:solidFill>
                            <a:srgbClr val="000000"/>
                          </a:solidFill>
                          <a:latin typeface="Arial" pitchFamily="34" charset="0"/>
                          <a:ea typeface="Calibri"/>
                          <a:cs typeface="Arial" pitchFamily="34" charset="0"/>
                        </a:rPr>
                        <a:t>6</a:t>
                      </a:r>
                      <a:endParaRPr lang="ru-RU" sz="1600" dirty="0">
                        <a:latin typeface="Arial" pitchFamily="34" charset="0"/>
                        <a:ea typeface="Calibri"/>
                        <a:cs typeface="Arial" pitchFamily="34" charset="0"/>
                      </a:endParaRPr>
                    </a:p>
                  </a:txBody>
                  <a:tcPr marL="68154" marR="681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9189">
                <a:tc>
                  <a:txBody>
                    <a:bodyPr/>
                    <a:lstStyle/>
                    <a:p>
                      <a:pPr algn="ctr">
                        <a:lnSpc>
                          <a:spcPct val="115000"/>
                        </a:lnSpc>
                        <a:spcAft>
                          <a:spcPts val="0"/>
                        </a:spcAft>
                      </a:pPr>
                      <a:r>
                        <a:rPr lang="en-US" sz="1600" i="1" dirty="0" smtClean="0">
                          <a:solidFill>
                            <a:srgbClr val="000000"/>
                          </a:solidFill>
                          <a:latin typeface="Arial" pitchFamily="34" charset="0"/>
                          <a:ea typeface="Times New Roman"/>
                          <a:cs typeface="Arial" pitchFamily="34" charset="0"/>
                        </a:rPr>
                        <a:t>c</a:t>
                      </a:r>
                      <a:r>
                        <a:rPr lang="ru-RU" sz="1400" baseline="-25000" dirty="0" smtClean="0">
                          <a:solidFill>
                            <a:srgbClr val="000000"/>
                          </a:solidFill>
                          <a:latin typeface="Arial" pitchFamily="34" charset="0"/>
                          <a:ea typeface="Times New Roman"/>
                          <a:cs typeface="Arial" pitchFamily="34" charset="0"/>
                        </a:rPr>
                        <a:t>i</a:t>
                      </a:r>
                      <a:endParaRPr lang="ru-RU" sz="1400" dirty="0">
                        <a:latin typeface="Arial" pitchFamily="34" charset="0"/>
                        <a:ea typeface="Calibri"/>
                        <a:cs typeface="Arial" pitchFamily="34" charset="0"/>
                      </a:endParaRPr>
                    </a:p>
                  </a:txBody>
                  <a:tcPr marL="68154" marR="681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600" dirty="0" smtClean="0">
                          <a:solidFill>
                            <a:srgbClr val="000000"/>
                          </a:solidFill>
                          <a:latin typeface="Arial" pitchFamily="34" charset="0"/>
                          <a:ea typeface="Calibri"/>
                          <a:cs typeface="Arial" pitchFamily="34" charset="0"/>
                        </a:rPr>
                        <a:t>0,</a:t>
                      </a:r>
                      <a:r>
                        <a:rPr lang="en-US" sz="1600" dirty="0" smtClean="0">
                          <a:solidFill>
                            <a:srgbClr val="000000"/>
                          </a:solidFill>
                          <a:latin typeface="Arial" pitchFamily="34" charset="0"/>
                          <a:ea typeface="Calibri"/>
                          <a:cs typeface="Arial" pitchFamily="34" charset="0"/>
                        </a:rPr>
                        <a:t>6</a:t>
                      </a:r>
                      <a:r>
                        <a:rPr lang="ru-RU" sz="1600" dirty="0" smtClean="0">
                          <a:solidFill>
                            <a:srgbClr val="000000"/>
                          </a:solidFill>
                          <a:latin typeface="Arial" pitchFamily="34" charset="0"/>
                          <a:ea typeface="Calibri"/>
                          <a:cs typeface="Arial" pitchFamily="34" charset="0"/>
                        </a:rPr>
                        <a:t>3</a:t>
                      </a:r>
                      <a:endParaRPr lang="ru-RU" sz="1600" dirty="0">
                        <a:latin typeface="Arial" pitchFamily="34" charset="0"/>
                        <a:ea typeface="Calibri"/>
                        <a:cs typeface="Arial" pitchFamily="34" charset="0"/>
                      </a:endParaRPr>
                    </a:p>
                  </a:txBody>
                  <a:tcPr marL="68154" marR="681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600" dirty="0" smtClean="0">
                          <a:solidFill>
                            <a:srgbClr val="000000"/>
                          </a:solidFill>
                          <a:latin typeface="Arial" pitchFamily="34" charset="0"/>
                          <a:ea typeface="Calibri"/>
                          <a:cs typeface="Arial" pitchFamily="34" charset="0"/>
                        </a:rPr>
                        <a:t>0,</a:t>
                      </a:r>
                      <a:r>
                        <a:rPr lang="en-US" sz="1600" dirty="0" smtClean="0">
                          <a:solidFill>
                            <a:srgbClr val="000000"/>
                          </a:solidFill>
                          <a:latin typeface="Arial" pitchFamily="34" charset="0"/>
                          <a:ea typeface="Calibri"/>
                          <a:cs typeface="Arial" pitchFamily="34" charset="0"/>
                        </a:rPr>
                        <a:t>8</a:t>
                      </a:r>
                      <a:r>
                        <a:rPr lang="ru-RU" sz="1600" dirty="0" smtClean="0">
                          <a:solidFill>
                            <a:srgbClr val="000000"/>
                          </a:solidFill>
                          <a:latin typeface="Arial" pitchFamily="34" charset="0"/>
                          <a:ea typeface="Calibri"/>
                          <a:cs typeface="Arial" pitchFamily="34" charset="0"/>
                        </a:rPr>
                        <a:t>8</a:t>
                      </a:r>
                      <a:endParaRPr lang="ru-RU" sz="1600" dirty="0">
                        <a:latin typeface="Arial" pitchFamily="34" charset="0"/>
                        <a:ea typeface="Calibri"/>
                        <a:cs typeface="Arial" pitchFamily="34" charset="0"/>
                      </a:endParaRPr>
                    </a:p>
                  </a:txBody>
                  <a:tcPr marL="68154" marR="681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dirty="0" smtClean="0">
                          <a:solidFill>
                            <a:srgbClr val="000000"/>
                          </a:solidFill>
                          <a:latin typeface="Arial" pitchFamily="34" charset="0"/>
                          <a:ea typeface="Calibri"/>
                          <a:cs typeface="Arial" pitchFamily="34" charset="0"/>
                        </a:rPr>
                        <a:t>0</a:t>
                      </a:r>
                      <a:r>
                        <a:rPr lang="ru-RU" sz="1600" dirty="0" smtClean="0">
                          <a:solidFill>
                            <a:srgbClr val="000000"/>
                          </a:solidFill>
                          <a:latin typeface="Arial" pitchFamily="34" charset="0"/>
                          <a:ea typeface="Calibri"/>
                          <a:cs typeface="Arial" pitchFamily="34" charset="0"/>
                        </a:rPr>
                        <a:t>,</a:t>
                      </a:r>
                      <a:r>
                        <a:rPr lang="en-US" sz="1600" dirty="0" smtClean="0">
                          <a:solidFill>
                            <a:srgbClr val="000000"/>
                          </a:solidFill>
                          <a:latin typeface="Arial" pitchFamily="34" charset="0"/>
                          <a:ea typeface="Calibri"/>
                          <a:cs typeface="Arial" pitchFamily="34" charset="0"/>
                        </a:rPr>
                        <a:t>5</a:t>
                      </a:r>
                      <a:r>
                        <a:rPr lang="ru-RU" sz="1600" dirty="0" smtClean="0">
                          <a:solidFill>
                            <a:srgbClr val="000000"/>
                          </a:solidFill>
                          <a:latin typeface="Arial" pitchFamily="34" charset="0"/>
                          <a:ea typeface="Calibri"/>
                          <a:cs typeface="Arial" pitchFamily="34" charset="0"/>
                        </a:rPr>
                        <a:t>0</a:t>
                      </a:r>
                      <a:endParaRPr lang="ru-RU" sz="1600" dirty="0">
                        <a:latin typeface="Arial" pitchFamily="34" charset="0"/>
                        <a:ea typeface="Calibri"/>
                        <a:cs typeface="Arial" pitchFamily="34" charset="0"/>
                      </a:endParaRPr>
                    </a:p>
                  </a:txBody>
                  <a:tcPr marL="68154" marR="681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1517">
                <a:tc>
                  <a:txBody>
                    <a:bodyPr/>
                    <a:lstStyle/>
                    <a:p>
                      <a:pPr algn="ctr">
                        <a:lnSpc>
                          <a:spcPct val="115000"/>
                        </a:lnSpc>
                        <a:spcAft>
                          <a:spcPts val="0"/>
                        </a:spcAft>
                      </a:pPr>
                      <a:r>
                        <a:rPr lang="en-US" sz="1600" dirty="0" smtClean="0">
                          <a:latin typeface="Arial" pitchFamily="34" charset="0"/>
                          <a:ea typeface="Calibri"/>
                          <a:cs typeface="Arial" pitchFamily="34" charset="0"/>
                        </a:rPr>
                        <a:t>p</a:t>
                      </a:r>
                      <a:r>
                        <a:rPr lang="en-US" sz="900" dirty="0" smtClean="0">
                          <a:latin typeface="Arial" pitchFamily="34" charset="0"/>
                          <a:ea typeface="Calibri"/>
                          <a:cs typeface="Arial" pitchFamily="34" charset="0"/>
                        </a:rPr>
                        <a:t>i</a:t>
                      </a:r>
                      <a:endParaRPr lang="ru-RU" sz="1400" dirty="0">
                        <a:latin typeface="Arial" pitchFamily="34" charset="0"/>
                        <a:ea typeface="Calibri"/>
                        <a:cs typeface="Arial" pitchFamily="34" charset="0"/>
                      </a:endParaRPr>
                    </a:p>
                  </a:txBody>
                  <a:tcPr marL="68154" marR="681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dirty="0" smtClean="0">
                          <a:latin typeface="Arial" pitchFamily="34" charset="0"/>
                          <a:ea typeface="Calibri"/>
                          <a:cs typeface="Arial" pitchFamily="34" charset="0"/>
                        </a:rPr>
                        <a:t>1.365</a:t>
                      </a:r>
                      <a:endParaRPr lang="ru-RU" sz="1600" dirty="0">
                        <a:latin typeface="Arial" pitchFamily="34" charset="0"/>
                        <a:ea typeface="Calibri"/>
                        <a:cs typeface="Arial" pitchFamily="34" charset="0"/>
                      </a:endParaRPr>
                    </a:p>
                  </a:txBody>
                  <a:tcPr marL="68154" marR="681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dirty="0" smtClean="0">
                          <a:latin typeface="Arial" pitchFamily="34" charset="0"/>
                          <a:ea typeface="Calibri"/>
                          <a:cs typeface="Arial" pitchFamily="34" charset="0"/>
                        </a:rPr>
                        <a:t>1.85</a:t>
                      </a:r>
                      <a:endParaRPr lang="ru-RU" sz="1600" dirty="0">
                        <a:latin typeface="Arial" pitchFamily="34" charset="0"/>
                        <a:ea typeface="Calibri"/>
                        <a:cs typeface="Arial" pitchFamily="34" charset="0"/>
                      </a:endParaRPr>
                    </a:p>
                  </a:txBody>
                  <a:tcPr marL="68154" marR="681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dirty="0" smtClean="0">
                          <a:latin typeface="Arial" pitchFamily="34" charset="0"/>
                          <a:ea typeface="Calibri"/>
                          <a:cs typeface="Arial" pitchFamily="34" charset="0"/>
                        </a:rPr>
                        <a:t>1.01</a:t>
                      </a:r>
                      <a:endParaRPr lang="ru-RU" sz="1600" dirty="0">
                        <a:latin typeface="Arial" pitchFamily="34" charset="0"/>
                        <a:ea typeface="Calibri"/>
                        <a:cs typeface="Arial" pitchFamily="34" charset="0"/>
                      </a:endParaRPr>
                    </a:p>
                  </a:txBody>
                  <a:tcPr marL="68154" marR="681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1517">
                <a:tc>
                  <a:txBody>
                    <a:bodyPr/>
                    <a:lstStyle/>
                    <a:p>
                      <a:pPr algn="ctr">
                        <a:lnSpc>
                          <a:spcPct val="115000"/>
                        </a:lnSpc>
                        <a:spcAft>
                          <a:spcPts val="0"/>
                        </a:spcAft>
                      </a:pPr>
                      <a:r>
                        <a:rPr lang="en-US" sz="1800" b="1" dirty="0" smtClean="0">
                          <a:solidFill>
                            <a:schemeClr val="tx2"/>
                          </a:solidFill>
                          <a:latin typeface="Arial" pitchFamily="34" charset="0"/>
                          <a:ea typeface="Calibri"/>
                          <a:cs typeface="Arial" pitchFamily="34" charset="0"/>
                        </a:rPr>
                        <a:t>S</a:t>
                      </a:r>
                      <a:r>
                        <a:rPr lang="en-US" sz="900" b="1" dirty="0" smtClean="0">
                          <a:solidFill>
                            <a:schemeClr val="tx2"/>
                          </a:solidFill>
                          <a:latin typeface="Arial" pitchFamily="34" charset="0"/>
                          <a:ea typeface="Calibri"/>
                          <a:cs typeface="Arial" pitchFamily="34" charset="0"/>
                        </a:rPr>
                        <a:t>i</a:t>
                      </a:r>
                      <a:r>
                        <a:rPr lang="ru-RU" sz="900" b="1" dirty="0" smtClean="0">
                          <a:solidFill>
                            <a:schemeClr val="tx2"/>
                          </a:solidFill>
                          <a:latin typeface="Arial" pitchFamily="34" charset="0"/>
                          <a:ea typeface="Calibri"/>
                          <a:cs typeface="Arial" pitchFamily="34" charset="0"/>
                        </a:rPr>
                        <a:t> </a:t>
                      </a:r>
                      <a:r>
                        <a:rPr lang="ru-RU" sz="1800" b="1" dirty="0" smtClean="0">
                          <a:solidFill>
                            <a:schemeClr val="tx2"/>
                          </a:solidFill>
                          <a:latin typeface="Arial" pitchFamily="34" charset="0"/>
                          <a:ea typeface="Calibri"/>
                          <a:cs typeface="Arial" pitchFamily="34" charset="0"/>
                        </a:rPr>
                        <a:t>→</a:t>
                      </a:r>
                      <a:r>
                        <a:rPr lang="en-US" sz="1800" b="1" dirty="0" smtClean="0">
                          <a:solidFill>
                            <a:schemeClr val="tx2"/>
                          </a:solidFill>
                          <a:latin typeface="Arial" pitchFamily="34" charset="0"/>
                          <a:ea typeface="Calibri"/>
                          <a:cs typeface="Arial" pitchFamily="34" charset="0"/>
                        </a:rPr>
                        <a:t>min</a:t>
                      </a:r>
                      <a:endParaRPr lang="ru-RU" sz="1400" b="1" dirty="0">
                        <a:solidFill>
                          <a:schemeClr val="tx2"/>
                        </a:solidFill>
                        <a:latin typeface="Arial" pitchFamily="34" charset="0"/>
                        <a:ea typeface="Calibri"/>
                        <a:cs typeface="Arial" pitchFamily="34" charset="0"/>
                      </a:endParaRPr>
                    </a:p>
                  </a:txBody>
                  <a:tcPr marL="68154" marR="681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a:lnSpc>
                          <a:spcPct val="115000"/>
                        </a:lnSpc>
                        <a:spcAft>
                          <a:spcPts val="0"/>
                        </a:spcAft>
                      </a:pPr>
                      <a:r>
                        <a:rPr lang="en-US" sz="2000" b="1" dirty="0" smtClean="0">
                          <a:solidFill>
                            <a:schemeClr val="tx2"/>
                          </a:solidFill>
                          <a:latin typeface="Arial" pitchFamily="34" charset="0"/>
                          <a:ea typeface="Calibri"/>
                          <a:cs typeface="Arial" pitchFamily="34" charset="0"/>
                        </a:rPr>
                        <a:t>0.33</a:t>
                      </a:r>
                      <a:endParaRPr lang="ru-RU" sz="2000" b="1" dirty="0">
                        <a:solidFill>
                          <a:schemeClr val="tx2"/>
                        </a:solidFill>
                        <a:latin typeface="Arial" pitchFamily="34" charset="0"/>
                        <a:ea typeface="Calibri"/>
                        <a:cs typeface="Arial" pitchFamily="34" charset="0"/>
                      </a:endParaRPr>
                    </a:p>
                  </a:txBody>
                  <a:tcPr marL="68154" marR="681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a:lnSpc>
                          <a:spcPct val="115000"/>
                        </a:lnSpc>
                        <a:spcAft>
                          <a:spcPts val="0"/>
                        </a:spcAft>
                      </a:pPr>
                      <a:r>
                        <a:rPr lang="en-US" sz="2000" b="1" dirty="0" smtClean="0">
                          <a:solidFill>
                            <a:srgbClr val="FF0000"/>
                          </a:solidFill>
                          <a:latin typeface="Arial" pitchFamily="34" charset="0"/>
                          <a:ea typeface="Calibri"/>
                          <a:cs typeface="Arial" pitchFamily="34" charset="0"/>
                        </a:rPr>
                        <a:t>0.65</a:t>
                      </a:r>
                      <a:endParaRPr lang="ru-RU" sz="2000" b="1" dirty="0">
                        <a:solidFill>
                          <a:srgbClr val="FF0000"/>
                        </a:solidFill>
                        <a:latin typeface="Arial" pitchFamily="34" charset="0"/>
                        <a:ea typeface="Calibri"/>
                        <a:cs typeface="Arial" pitchFamily="34" charset="0"/>
                      </a:endParaRPr>
                    </a:p>
                  </a:txBody>
                  <a:tcPr marL="68154" marR="681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a:lnSpc>
                          <a:spcPct val="115000"/>
                        </a:lnSpc>
                        <a:spcAft>
                          <a:spcPts val="0"/>
                        </a:spcAft>
                      </a:pPr>
                      <a:r>
                        <a:rPr lang="en-US" sz="2000" b="1" dirty="0" smtClean="0">
                          <a:solidFill>
                            <a:srgbClr val="00B050"/>
                          </a:solidFill>
                          <a:latin typeface="Arial" pitchFamily="34" charset="0"/>
                          <a:ea typeface="Calibri"/>
                          <a:cs typeface="Arial" pitchFamily="34" charset="0"/>
                        </a:rPr>
                        <a:t>0.18</a:t>
                      </a:r>
                      <a:endParaRPr lang="ru-RU" sz="2000" b="1" dirty="0">
                        <a:solidFill>
                          <a:srgbClr val="00B050"/>
                        </a:solidFill>
                        <a:latin typeface="Arial" pitchFamily="34" charset="0"/>
                        <a:ea typeface="Calibri"/>
                        <a:cs typeface="Arial" pitchFamily="34" charset="0"/>
                      </a:endParaRPr>
                    </a:p>
                  </a:txBody>
                  <a:tcPr marL="68154" marR="681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en-US" sz="2400" b="1" dirty="0" smtClean="0">
                <a:solidFill>
                  <a:schemeClr val="tx2"/>
                </a:solidFill>
              </a:rPr>
              <a:t>The third principle of sustainability measurement is that evaluations should</a:t>
            </a:r>
            <a:r>
              <a:rPr lang="ru-RU" sz="2400" b="1" dirty="0" smtClean="0">
                <a:solidFill>
                  <a:schemeClr val="tx2"/>
                </a:solidFill>
              </a:rPr>
              <a:t> </a:t>
            </a:r>
            <a:r>
              <a:rPr lang="en-US" sz="2400" b="1" dirty="0" smtClean="0">
                <a:solidFill>
                  <a:schemeClr val="tx2"/>
                </a:solidFill>
              </a:rPr>
              <a:t>systematically consider each stage in the product life cycle</a:t>
            </a:r>
            <a:br>
              <a:rPr lang="en-US" sz="2400" b="1" dirty="0" smtClean="0">
                <a:solidFill>
                  <a:schemeClr val="tx2"/>
                </a:solidFill>
              </a:rPr>
            </a:br>
            <a:endParaRPr lang="ru-RU" sz="2400" b="1" dirty="0">
              <a:solidFill>
                <a:schemeClr val="tx2"/>
              </a:solidFill>
            </a:endParaRPr>
          </a:p>
        </p:txBody>
      </p:sp>
      <p:pic>
        <p:nvPicPr>
          <p:cNvPr id="1025" name="Picture 1"/>
          <p:cNvPicPr>
            <a:picLocks noChangeAspect="1" noChangeArrowheads="1"/>
          </p:cNvPicPr>
          <p:nvPr/>
        </p:nvPicPr>
        <p:blipFill>
          <a:blip r:embed="rId2" cstate="print"/>
          <a:srcRect/>
          <a:stretch>
            <a:fillRect/>
          </a:stretch>
        </p:blipFill>
        <p:spPr bwMode="auto">
          <a:xfrm>
            <a:off x="2123728" y="1340768"/>
            <a:ext cx="4838700" cy="4905375"/>
          </a:xfrm>
          <a:prstGeom prst="rect">
            <a:avLst/>
          </a:prstGeom>
          <a:noFill/>
          <a:ln w="9525">
            <a:noFill/>
            <a:miter lim="800000"/>
            <a:headEnd/>
            <a:tailEnd/>
          </a:ln>
        </p:spPr>
      </p:pic>
      <p:sp>
        <p:nvSpPr>
          <p:cNvPr id="5" name="Rechteck 4"/>
          <p:cNvSpPr/>
          <p:nvPr/>
        </p:nvSpPr>
        <p:spPr>
          <a:xfrm>
            <a:off x="539552" y="6309320"/>
            <a:ext cx="8136904" cy="553998"/>
          </a:xfrm>
          <a:prstGeom prst="rect">
            <a:avLst/>
          </a:prstGeom>
        </p:spPr>
        <p:txBody>
          <a:bodyPr wrap="square">
            <a:spAutoFit/>
          </a:bodyPr>
          <a:lstStyle/>
          <a:p>
            <a:r>
              <a:rPr lang="ro-RO" dirty="0" smtClean="0"/>
              <a:t>Schema of enterprise environmental performance</a:t>
            </a:r>
            <a:r>
              <a:rPr lang="en-US" dirty="0" smtClean="0"/>
              <a:t> </a:t>
            </a:r>
            <a:r>
              <a:rPr lang="ro-RO" dirty="0" smtClean="0"/>
              <a:t>evaluation process </a:t>
            </a:r>
            <a:endParaRPr lang="de-DE" dirty="0" smtClean="0"/>
          </a:p>
          <a:p>
            <a:r>
              <a:rPr lang="ro-RO" sz="1200" dirty="0" smtClean="0"/>
              <a:t>[</a:t>
            </a:r>
            <a:r>
              <a:rPr lang="en-US" sz="1200" dirty="0" smtClean="0"/>
              <a:t>by: </a:t>
            </a:r>
            <a:r>
              <a:rPr lang="fr-FR" sz="1200" dirty="0" err="1" smtClean="0"/>
              <a:t>PN</a:t>
            </a:r>
            <a:r>
              <a:rPr lang="fr-FR" sz="1200" dirty="0" smtClean="0"/>
              <a:t>-EN ISO 14031:2002 </a:t>
            </a:r>
            <a:r>
              <a:rPr lang="fr-FR" sz="1200" dirty="0" err="1" smtClean="0"/>
              <a:t>Environmental</a:t>
            </a:r>
            <a:r>
              <a:rPr lang="fr-FR" sz="1200" dirty="0" smtClean="0"/>
              <a:t> management - </a:t>
            </a:r>
            <a:r>
              <a:rPr lang="fr-FR" sz="1200" dirty="0" err="1" smtClean="0"/>
              <a:t>environmental</a:t>
            </a:r>
            <a:r>
              <a:rPr lang="fr-FR" sz="1200" dirty="0" smtClean="0"/>
              <a:t> performance </a:t>
            </a:r>
            <a:r>
              <a:rPr lang="fr-FR" sz="1200" dirty="0" err="1" smtClean="0"/>
              <a:t>evaluation</a:t>
            </a:r>
            <a:r>
              <a:rPr lang="fr-FR" sz="1200" dirty="0" smtClean="0"/>
              <a:t> – Guidelines</a:t>
            </a:r>
            <a:r>
              <a:rPr lang="ro-RO" sz="1200" dirty="0" smtClean="0"/>
              <a:t>] </a:t>
            </a:r>
            <a:endParaRPr lang="ro-RO" sz="12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b="1" dirty="0">
                <a:solidFill>
                  <a:srgbClr val="002060"/>
                </a:solidFill>
              </a:rPr>
              <a:t>Methodology </a:t>
            </a:r>
            <a:endParaRPr lang="de-DE" b="1" dirty="0">
              <a:solidFill>
                <a:srgbClr val="002060"/>
              </a:solidFill>
            </a:endParaRPr>
          </a:p>
        </p:txBody>
      </p:sp>
      <p:sp>
        <p:nvSpPr>
          <p:cNvPr id="5" name="Rechteck 4"/>
          <p:cNvSpPr/>
          <p:nvPr/>
        </p:nvSpPr>
        <p:spPr>
          <a:xfrm>
            <a:off x="457200" y="1233255"/>
            <a:ext cx="8507288" cy="5624745"/>
          </a:xfrm>
          <a:prstGeom prst="rect">
            <a:avLst/>
          </a:prstGeom>
        </p:spPr>
        <p:txBody>
          <a:bodyPr wrap="square">
            <a:spAutoFit/>
          </a:bodyPr>
          <a:lstStyle/>
          <a:p>
            <a:pPr marL="457200" indent="-457200">
              <a:lnSpc>
                <a:spcPct val="107000"/>
              </a:lnSpc>
              <a:spcAft>
                <a:spcPts val="0"/>
              </a:spcAft>
              <a:buAutoNum type="arabicPeriod"/>
            </a:pPr>
            <a:r>
              <a:rPr lang="en-US" sz="2400" dirty="0" smtClean="0">
                <a:latin typeface="Arial" panose="020B0604020202020204" pitchFamily="34" charset="0"/>
                <a:ea typeface="Times New Roman" panose="02020603050405020304" pitchFamily="18" charset="0"/>
                <a:cs typeface="Arial" panose="020B0604020202020204" pitchFamily="34" charset="0"/>
              </a:rPr>
              <a:t>Interviews </a:t>
            </a:r>
            <a:r>
              <a:rPr lang="en-US" sz="2400" dirty="0">
                <a:latin typeface="Arial" panose="020B0604020202020204" pitchFamily="34" charset="0"/>
                <a:ea typeface="Times New Roman" panose="02020603050405020304" pitchFamily="18" charset="0"/>
                <a:cs typeface="Arial" panose="020B0604020202020204" pitchFamily="34" charset="0"/>
              </a:rPr>
              <a:t>with relevant personnel of enterprise  (for example 10 individuals including employees and external contractors at the corporate level); </a:t>
            </a:r>
            <a:endParaRPr lang="en-US" sz="2400" dirty="0" smtClean="0">
              <a:latin typeface="Arial" panose="020B0604020202020204" pitchFamily="34" charset="0"/>
              <a:ea typeface="Times New Roman" panose="02020603050405020304" pitchFamily="18" charset="0"/>
              <a:cs typeface="Arial" panose="020B0604020202020204" pitchFamily="34" charset="0"/>
            </a:endParaRPr>
          </a:p>
          <a:p>
            <a:pPr>
              <a:lnSpc>
                <a:spcPct val="107000"/>
              </a:lnSpc>
              <a:spcAft>
                <a:spcPts val="0"/>
              </a:spcAft>
            </a:pPr>
            <a:endParaRPr lang="de-DE" sz="2400" dirty="0">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0"/>
              </a:spcAft>
            </a:pPr>
            <a:r>
              <a:rPr lang="en-US" sz="2400" dirty="0">
                <a:latin typeface="Arial" panose="020B0604020202020204" pitchFamily="34" charset="0"/>
                <a:ea typeface="Times New Roman" panose="02020603050405020304" pitchFamily="18" charset="0"/>
                <a:cs typeface="Arial" panose="020B0604020202020204" pitchFamily="34" charset="0"/>
              </a:rPr>
              <a:t>2. Review of internal and external documentary evidence produced by enterprise; </a:t>
            </a:r>
            <a:endParaRPr lang="en-US" sz="2400" dirty="0" smtClean="0">
              <a:latin typeface="Arial" panose="020B0604020202020204" pitchFamily="34" charset="0"/>
              <a:ea typeface="Times New Roman" panose="02020603050405020304" pitchFamily="18" charset="0"/>
              <a:cs typeface="Arial" panose="020B0604020202020204" pitchFamily="34" charset="0"/>
            </a:endParaRPr>
          </a:p>
          <a:p>
            <a:pPr>
              <a:lnSpc>
                <a:spcPct val="107000"/>
              </a:lnSpc>
              <a:spcAft>
                <a:spcPts val="0"/>
              </a:spcAft>
            </a:pPr>
            <a:endParaRPr lang="de-DE" sz="2400" dirty="0">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0"/>
              </a:spcAft>
            </a:pPr>
            <a:r>
              <a:rPr lang="en-US" sz="2400" dirty="0">
                <a:latin typeface="Arial" panose="020B0604020202020204" pitchFamily="34" charset="0"/>
                <a:ea typeface="Times New Roman" panose="02020603050405020304" pitchFamily="18" charset="0"/>
                <a:cs typeface="Arial" panose="020B0604020202020204" pitchFamily="34" charset="0"/>
              </a:rPr>
              <a:t>3. Audit of environmental performance data presented in the Report, including a detailed review of a sample of data against source data</a:t>
            </a:r>
            <a:r>
              <a:rPr lang="en-US" sz="2400" dirty="0" smtClean="0">
                <a:latin typeface="Arial" panose="020B0604020202020204" pitchFamily="34" charset="0"/>
                <a:ea typeface="Times New Roman" panose="02020603050405020304" pitchFamily="18" charset="0"/>
                <a:cs typeface="Arial" panose="020B0604020202020204" pitchFamily="34" charset="0"/>
              </a:rPr>
              <a:t>;</a:t>
            </a:r>
          </a:p>
          <a:p>
            <a:pPr>
              <a:lnSpc>
                <a:spcPct val="107000"/>
              </a:lnSpc>
              <a:spcAft>
                <a:spcPts val="0"/>
              </a:spcAft>
            </a:pPr>
            <a:endParaRPr lang="de-DE" sz="2400" dirty="0">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0"/>
              </a:spcAft>
            </a:pPr>
            <a:r>
              <a:rPr lang="en-US" sz="2400" dirty="0">
                <a:latin typeface="Arial" panose="020B0604020202020204" pitchFamily="34" charset="0"/>
                <a:ea typeface="Times New Roman" panose="02020603050405020304" pitchFamily="18" charset="0"/>
                <a:cs typeface="Arial" panose="020B0604020202020204" pitchFamily="34" charset="0"/>
              </a:rPr>
              <a:t>4. Review of enterprise’s information systems for collection, aggregation, analysis and internal verification and review of environmental data</a:t>
            </a:r>
            <a:endParaRPr lang="de-DE" sz="2400"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868305527"/>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1252</Words>
  <Application>Microsoft Office PowerPoint</Application>
  <PresentationFormat>Bildschirmpräsentation (4:3)</PresentationFormat>
  <Paragraphs>212</Paragraphs>
  <Slides>16</Slides>
  <Notes>1</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16</vt:i4>
      </vt:variant>
    </vt:vector>
  </HeadingPairs>
  <TitlesOfParts>
    <vt:vector size="20" baseType="lpstr">
      <vt:lpstr>Arial</vt:lpstr>
      <vt:lpstr>Calibri</vt:lpstr>
      <vt:lpstr>Times New Roman</vt:lpstr>
      <vt:lpstr>Тема Office</vt:lpstr>
      <vt:lpstr>Valuating the Sustainable Enterprise Development:  principles, models, approaches </vt:lpstr>
      <vt:lpstr>PowerPoint-Präsentation</vt:lpstr>
      <vt:lpstr>Principles of sustainability measurement</vt:lpstr>
      <vt:lpstr>The first principle of sustainability measurement is that evaluations should address the dual perspectives of resource consumption and value creation </vt:lpstr>
      <vt:lpstr>The second principle of sustainability measurement is that evaluations should include economic, environmental, and societal aspects </vt:lpstr>
      <vt:lpstr>PowerPoint-Präsentation</vt:lpstr>
      <vt:lpstr>PowerPoint-Präsentation</vt:lpstr>
      <vt:lpstr>The third principle of sustainability measurement is that evaluations should systematically consider each stage in the product life cycle </vt:lpstr>
      <vt:lpstr>Methodology </vt:lpstr>
      <vt:lpstr>Check and Act </vt:lpstr>
      <vt:lpstr>The fourth principle of sustainability measurement is that evaluations should combine both leading and lagging indicators of performance </vt:lpstr>
      <vt:lpstr>PowerPoint-Präsentation</vt:lpstr>
      <vt:lpstr>PowerPoint-Präsentation</vt:lpstr>
      <vt:lpstr>How our carbon footprint informs our thinking</vt:lpstr>
      <vt:lpstr>PowerPoint-Präsentation</vt:lpstr>
      <vt:lpstr>PowerPoint-Präsentation</vt:lpstr>
    </vt:vector>
  </TitlesOfParts>
  <Company>MultiDVD Team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Estimation of Sustainable Enterprise Development: principles, models, approaches </dc:title>
  <dc:creator>Юрий</dc:creator>
  <cp:lastModifiedBy>user</cp:lastModifiedBy>
  <cp:revision>73</cp:revision>
  <dcterms:created xsi:type="dcterms:W3CDTF">2015-03-22T10:13:18Z</dcterms:created>
  <dcterms:modified xsi:type="dcterms:W3CDTF">2016-04-18T12:58:06Z</dcterms:modified>
</cp:coreProperties>
</file>