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0" r:id="rId9"/>
    <p:sldId id="275" r:id="rId10"/>
    <p:sldId id="271" r:id="rId11"/>
    <p:sldId id="272" r:id="rId12"/>
    <p:sldId id="276" r:id="rId13"/>
    <p:sldId id="277" r:id="rId14"/>
    <p:sldId id="278" r:id="rId15"/>
    <p:sldId id="281" r:id="rId16"/>
    <p:sldId id="269" r:id="rId17"/>
    <p:sldId id="263" r:id="rId18"/>
    <p:sldId id="266" r:id="rId19"/>
    <p:sldId id="267" r:id="rId20"/>
    <p:sldId id="268" r:id="rId21"/>
    <p:sldId id="279" r:id="rId22"/>
    <p:sldId id="280" r:id="rId23"/>
    <p:sldId id="282" r:id="rId24"/>
    <p:sldId id="283" r:id="rId25"/>
    <p:sldId id="285" r:id="rId26"/>
    <p:sldId id="273" r:id="rId27"/>
    <p:sldId id="274"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BF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D9A09C7-9F9D-4FA5-8F34-A7036452B1C4}" type="datetimeFigureOut">
              <a:rPr lang="ru-RU" smtClean="0"/>
              <a:pPr/>
              <a:t>27.04.2016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D82FF6-0DA7-48D4-8F45-397DD61B0F56}" type="slidenum">
              <a:rPr lang="ru-RU" smtClean="0"/>
              <a:pPr/>
              <a:t>‹Nr.›</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9A09C7-9F9D-4FA5-8F34-A7036452B1C4}" type="datetimeFigureOut">
              <a:rPr lang="ru-RU" smtClean="0"/>
              <a:pPr/>
              <a:t>27.04.2016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D82FF6-0DA7-48D4-8F45-397DD61B0F56}" type="slidenum">
              <a:rPr lang="ru-RU" smtClean="0"/>
              <a:pPr/>
              <a:t>‹Nr.›</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9A09C7-9F9D-4FA5-8F34-A7036452B1C4}" type="datetimeFigureOut">
              <a:rPr lang="ru-RU" smtClean="0"/>
              <a:pPr/>
              <a:t>27.04.2016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D82FF6-0DA7-48D4-8F45-397DD61B0F56}" type="slidenum">
              <a:rPr lang="ru-RU" smtClean="0"/>
              <a:pPr/>
              <a:t>‹Nr.›</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9A09C7-9F9D-4FA5-8F34-A7036452B1C4}" type="datetimeFigureOut">
              <a:rPr lang="ru-RU" smtClean="0"/>
              <a:pPr/>
              <a:t>27.04.2016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D82FF6-0DA7-48D4-8F45-397DD61B0F56}" type="slidenum">
              <a:rPr lang="ru-RU" smtClean="0"/>
              <a:pPr/>
              <a:t>‹Nr.›</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D9A09C7-9F9D-4FA5-8F34-A7036452B1C4}" type="datetimeFigureOut">
              <a:rPr lang="ru-RU" smtClean="0"/>
              <a:pPr/>
              <a:t>27.04.2016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D82FF6-0DA7-48D4-8F45-397DD61B0F56}" type="slidenum">
              <a:rPr lang="ru-RU" smtClean="0"/>
              <a:pPr/>
              <a:t>‹Nr.›</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D9A09C7-9F9D-4FA5-8F34-A7036452B1C4}" type="datetimeFigureOut">
              <a:rPr lang="ru-RU" smtClean="0"/>
              <a:pPr/>
              <a:t>27.04.2016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BD82FF6-0DA7-48D4-8F45-397DD61B0F56}" type="slidenum">
              <a:rPr lang="ru-RU" smtClean="0"/>
              <a:pPr/>
              <a:t>‹Nr.›</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D9A09C7-9F9D-4FA5-8F34-A7036452B1C4}" type="datetimeFigureOut">
              <a:rPr lang="ru-RU" smtClean="0"/>
              <a:pPr/>
              <a:t>27.04.2016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BD82FF6-0DA7-48D4-8F45-397DD61B0F56}" type="slidenum">
              <a:rPr lang="ru-RU" smtClean="0"/>
              <a:pPr/>
              <a:t>‹Nr.›</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D9A09C7-9F9D-4FA5-8F34-A7036452B1C4}" type="datetimeFigureOut">
              <a:rPr lang="ru-RU" smtClean="0"/>
              <a:pPr/>
              <a:t>27.04.2016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BD82FF6-0DA7-48D4-8F45-397DD61B0F56}" type="slidenum">
              <a:rPr lang="ru-RU" smtClean="0"/>
              <a:pPr/>
              <a:t>‹Nr.›</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9A09C7-9F9D-4FA5-8F34-A7036452B1C4}" type="datetimeFigureOut">
              <a:rPr lang="ru-RU" smtClean="0"/>
              <a:pPr/>
              <a:t>27.04.2016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BD82FF6-0DA7-48D4-8F45-397DD61B0F56}" type="slidenum">
              <a:rPr lang="ru-RU" smtClean="0"/>
              <a:pPr/>
              <a:t>‹Nr.›</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9A09C7-9F9D-4FA5-8F34-A7036452B1C4}" type="datetimeFigureOut">
              <a:rPr lang="ru-RU" smtClean="0"/>
              <a:pPr/>
              <a:t>27.04.2016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BD82FF6-0DA7-48D4-8F45-397DD61B0F56}" type="slidenum">
              <a:rPr lang="ru-RU" smtClean="0"/>
              <a:pPr/>
              <a:t>‹Nr.›</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9A09C7-9F9D-4FA5-8F34-A7036452B1C4}" type="datetimeFigureOut">
              <a:rPr lang="ru-RU" smtClean="0"/>
              <a:pPr/>
              <a:t>27.04.2016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BD82FF6-0DA7-48D4-8F45-397DD61B0F56}" type="slidenum">
              <a:rPr lang="ru-RU" smtClean="0"/>
              <a:pPr/>
              <a:t>‹Nr.›</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9A09C7-9F9D-4FA5-8F34-A7036452B1C4}" type="datetimeFigureOut">
              <a:rPr lang="ru-RU" smtClean="0"/>
              <a:pPr/>
              <a:t>27.04.2016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82FF6-0DA7-48D4-8F45-397DD61B0F56}" type="slidenum">
              <a:rPr lang="ru-RU" smtClean="0"/>
              <a:pPr/>
              <a:t>‹Nr.›</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ooordhunt.ru/word/capital" TargetMode="External"/><Relationship Id="rId2" Type="http://schemas.openxmlformats.org/officeDocument/2006/relationships/hyperlink" Target="http://wooordhunt.ru/word/growth"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2130425"/>
            <a:ext cx="8424936" cy="1470025"/>
          </a:xfrm>
        </p:spPr>
        <p:txBody>
          <a:bodyPr>
            <a:normAutofit fontScale="90000"/>
          </a:bodyPr>
          <a:lstStyle/>
          <a:p>
            <a:r>
              <a:rPr lang="en-US" b="1" dirty="0" smtClean="0">
                <a:solidFill>
                  <a:schemeClr val="tx2">
                    <a:lumMod val="75000"/>
                  </a:schemeClr>
                </a:solidFill>
                <a:effectLst>
                  <a:outerShdw blurRad="38100" dist="38100" dir="2700000" algn="tl">
                    <a:srgbClr val="000000">
                      <a:alpha val="43137"/>
                    </a:srgbClr>
                  </a:outerShdw>
                </a:effectLst>
              </a:rPr>
              <a:t>Financial and investment Aspects </a:t>
            </a:r>
            <a:r>
              <a:rPr lang="ru-RU" b="1" dirty="0" smtClean="0">
                <a:solidFill>
                  <a:schemeClr val="tx2">
                    <a:lumMod val="75000"/>
                  </a:schemeClr>
                </a:solidFill>
                <a:effectLst>
                  <a:outerShdw blurRad="38100" dist="38100" dir="2700000" algn="tl">
                    <a:srgbClr val="000000">
                      <a:alpha val="43137"/>
                    </a:srgbClr>
                  </a:outerShdw>
                </a:effectLst>
              </a:rPr>
              <a:t/>
            </a:r>
            <a:br>
              <a:rPr lang="ru-RU" b="1" dirty="0" smtClean="0">
                <a:solidFill>
                  <a:schemeClr val="tx2">
                    <a:lumMod val="75000"/>
                  </a:schemeClr>
                </a:solidFill>
                <a:effectLst>
                  <a:outerShdw blurRad="38100" dist="38100" dir="2700000" algn="tl">
                    <a:srgbClr val="000000">
                      <a:alpha val="43137"/>
                    </a:srgbClr>
                  </a:outerShdw>
                </a:effectLst>
              </a:rPr>
            </a:br>
            <a:r>
              <a:rPr lang="en-US" b="1" dirty="0" smtClean="0">
                <a:solidFill>
                  <a:schemeClr val="tx2">
                    <a:lumMod val="75000"/>
                  </a:schemeClr>
                </a:solidFill>
                <a:effectLst>
                  <a:outerShdw blurRad="38100" dist="38100" dir="2700000" algn="tl">
                    <a:srgbClr val="000000">
                      <a:alpha val="43137"/>
                    </a:srgbClr>
                  </a:outerShdw>
                </a:effectLst>
              </a:rPr>
              <a:t>of Sustainable Enterprise Development</a:t>
            </a:r>
            <a:r>
              <a:rPr lang="en-US" dirty="0" smtClean="0"/>
              <a:t/>
            </a:r>
            <a:br>
              <a:rPr lang="en-US" dirty="0" smtClean="0"/>
            </a:br>
            <a:endParaRPr lang="ru-RU" dirty="0"/>
          </a:p>
        </p:txBody>
      </p:sp>
      <p:sp>
        <p:nvSpPr>
          <p:cNvPr id="3" name="Подзаголовок 2"/>
          <p:cNvSpPr>
            <a:spLocks noGrp="1"/>
          </p:cNvSpPr>
          <p:nvPr>
            <p:ph type="subTitle" idx="1"/>
          </p:nvPr>
        </p:nvSpPr>
        <p:spPr/>
        <p:txBody>
          <a:bodyPr/>
          <a:lstStyle/>
          <a:p>
            <a:pPr algn="r"/>
            <a:r>
              <a:rPr lang="de-DE" b="1" dirty="0" smtClean="0">
                <a:solidFill>
                  <a:schemeClr val="tx2"/>
                </a:solidFill>
                <a:effectLst>
                  <a:outerShdw blurRad="38100" dist="38100" dir="2700000" algn="tl">
                    <a:srgbClr val="000000">
                      <a:alpha val="43137"/>
                    </a:srgbClr>
                  </a:outerShdw>
                </a:effectLst>
              </a:rPr>
              <a:t>Prof. Dr. Olga Popova</a:t>
            </a:r>
            <a:endParaRPr lang="ru-RU" b="1" dirty="0" smtClean="0">
              <a:solidFill>
                <a:schemeClr val="tx2"/>
              </a:solidFill>
              <a:effectLst>
                <a:outerShdw blurRad="38100" dist="38100" dir="2700000" algn="tl">
                  <a:srgbClr val="000000">
                    <a:alpha val="43137"/>
                  </a:srgbClr>
                </a:outerShdw>
              </a:effectLst>
            </a:endParaRP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323528" y="1444486"/>
            <a:ext cx="8106825" cy="4432786"/>
          </a:xfrm>
          <a:prstGeom prst="rect">
            <a:avLst/>
          </a:prstGeom>
        </p:spPr>
      </p:pic>
      <p:sp>
        <p:nvSpPr>
          <p:cNvPr id="5" name="Rechteck 4"/>
          <p:cNvSpPr/>
          <p:nvPr/>
        </p:nvSpPr>
        <p:spPr>
          <a:xfrm>
            <a:off x="0" y="6642556"/>
            <a:ext cx="7746785" cy="215444"/>
          </a:xfrm>
          <a:prstGeom prst="rect">
            <a:avLst/>
          </a:prstGeom>
        </p:spPr>
        <p:txBody>
          <a:bodyPr wrap="square">
            <a:spAutoFit/>
          </a:bodyPr>
          <a:lstStyle/>
          <a:p>
            <a:r>
              <a:rPr lang="de-DE" sz="800" dirty="0"/>
              <a:t>http://www.frankfurt-school.de/content/en/newsroom/sonnemann/newsletter_mae12/fokusthema_mae12/abstract_files/file/unternehmensphasen_en.jpg</a:t>
            </a:r>
          </a:p>
        </p:txBody>
      </p:sp>
    </p:spTree>
    <p:extLst>
      <p:ext uri="{BB962C8B-B14F-4D97-AF65-F5344CB8AC3E}">
        <p14:creationId xmlns:p14="http://schemas.microsoft.com/office/powerpoint/2010/main" val="1834564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606685" y="22570"/>
            <a:ext cx="7930629" cy="6103593"/>
          </a:xfrm>
          <a:prstGeom prst="rect">
            <a:avLst/>
          </a:prstGeom>
        </p:spPr>
      </p:pic>
    </p:spTree>
    <p:extLst>
      <p:ext uri="{BB962C8B-B14F-4D97-AF65-F5344CB8AC3E}">
        <p14:creationId xmlns:p14="http://schemas.microsoft.com/office/powerpoint/2010/main" val="259386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899592" y="1134739"/>
            <a:ext cx="7115175" cy="5723261"/>
          </a:xfrm>
          <a:prstGeom prst="rect">
            <a:avLst/>
          </a:prstGeom>
        </p:spPr>
      </p:pic>
      <p:pic>
        <p:nvPicPr>
          <p:cNvPr id="6" name="Grafik 5"/>
          <p:cNvPicPr>
            <a:picLocks noChangeAspect="1"/>
          </p:cNvPicPr>
          <p:nvPr/>
        </p:nvPicPr>
        <p:blipFill>
          <a:blip r:embed="rId3"/>
          <a:stretch>
            <a:fillRect/>
          </a:stretch>
        </p:blipFill>
        <p:spPr>
          <a:xfrm>
            <a:off x="890498" y="0"/>
            <a:ext cx="3286125" cy="1131094"/>
          </a:xfrm>
          <a:prstGeom prst="rect">
            <a:avLst/>
          </a:prstGeom>
        </p:spPr>
      </p:pic>
      <p:sp>
        <p:nvSpPr>
          <p:cNvPr id="7" name="Rechteck 6"/>
          <p:cNvSpPr/>
          <p:nvPr/>
        </p:nvSpPr>
        <p:spPr>
          <a:xfrm>
            <a:off x="0" y="6627168"/>
            <a:ext cx="1757212" cy="230832"/>
          </a:xfrm>
          <a:prstGeom prst="rect">
            <a:avLst/>
          </a:prstGeom>
        </p:spPr>
        <p:txBody>
          <a:bodyPr wrap="none">
            <a:spAutoFit/>
          </a:bodyPr>
          <a:lstStyle/>
          <a:p>
            <a:r>
              <a:rPr lang="de-DE" sz="900" dirty="0"/>
              <a:t>https://www.kfw.de/KfW-Group/</a:t>
            </a:r>
          </a:p>
        </p:txBody>
      </p:sp>
    </p:spTree>
    <p:extLst>
      <p:ext uri="{BB962C8B-B14F-4D97-AF65-F5344CB8AC3E}">
        <p14:creationId xmlns:p14="http://schemas.microsoft.com/office/powerpoint/2010/main" val="21555021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5" name="Grafik 4"/>
          <p:cNvPicPr>
            <a:picLocks noChangeAspect="1"/>
          </p:cNvPicPr>
          <p:nvPr/>
        </p:nvPicPr>
        <p:blipFill>
          <a:blip r:embed="rId2"/>
          <a:stretch>
            <a:fillRect/>
          </a:stretch>
        </p:blipFill>
        <p:spPr>
          <a:xfrm>
            <a:off x="58796" y="0"/>
            <a:ext cx="8643938" cy="6680646"/>
          </a:xfrm>
          <a:prstGeom prst="rect">
            <a:avLst/>
          </a:prstGeom>
        </p:spPr>
      </p:pic>
    </p:spTree>
    <p:extLst>
      <p:ext uri="{BB962C8B-B14F-4D97-AF65-F5344CB8AC3E}">
        <p14:creationId xmlns:p14="http://schemas.microsoft.com/office/powerpoint/2010/main" val="11569655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1043608" y="620688"/>
            <a:ext cx="6619875" cy="5095875"/>
          </a:xfrm>
          <a:prstGeom prst="rect">
            <a:avLst/>
          </a:prstGeom>
        </p:spPr>
      </p:pic>
      <p:sp>
        <p:nvSpPr>
          <p:cNvPr id="5" name="Rechteck 4"/>
          <p:cNvSpPr/>
          <p:nvPr/>
        </p:nvSpPr>
        <p:spPr>
          <a:xfrm>
            <a:off x="0" y="6511765"/>
            <a:ext cx="4572000" cy="338554"/>
          </a:xfrm>
          <a:prstGeom prst="rect">
            <a:avLst/>
          </a:prstGeom>
        </p:spPr>
        <p:txBody>
          <a:bodyPr>
            <a:spAutoFit/>
          </a:bodyPr>
          <a:lstStyle/>
          <a:p>
            <a:r>
              <a:rPr lang="de-DE" sz="800" dirty="0"/>
              <a:t>http://www.bmwi.de/English/Redaktion/Pdf/helping-to-finance-innovation-and-growth,property=pdf,bereich=bmwi2012,sprache=en,rwb=true.pdf</a:t>
            </a:r>
          </a:p>
        </p:txBody>
      </p:sp>
    </p:spTree>
    <p:extLst>
      <p:ext uri="{BB962C8B-B14F-4D97-AF65-F5344CB8AC3E}">
        <p14:creationId xmlns:p14="http://schemas.microsoft.com/office/powerpoint/2010/main" val="42906048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1980728" y="-1179512"/>
            <a:ext cx="24993600" cy="8572500"/>
          </a:xfrm>
          <a:prstGeom prst="rect">
            <a:avLst/>
          </a:prstGeom>
        </p:spPr>
      </p:pic>
    </p:spTree>
    <p:extLst>
      <p:ext uri="{BB962C8B-B14F-4D97-AF65-F5344CB8AC3E}">
        <p14:creationId xmlns:p14="http://schemas.microsoft.com/office/powerpoint/2010/main" val="41514784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6"/>
          <p:cNvGraphicFramePr>
            <a:graphicFrameLocks noGrp="1"/>
          </p:cNvGraphicFramePr>
          <p:nvPr/>
        </p:nvGraphicFramePr>
        <p:xfrm>
          <a:off x="395536" y="692696"/>
          <a:ext cx="8352931" cy="1981200"/>
        </p:xfrm>
        <a:graphic>
          <a:graphicData uri="http://schemas.openxmlformats.org/drawingml/2006/table">
            <a:tbl>
              <a:tblPr/>
              <a:tblGrid>
                <a:gridCol w="720080"/>
                <a:gridCol w="1080120"/>
                <a:gridCol w="1008112"/>
                <a:gridCol w="1097248"/>
                <a:gridCol w="943976"/>
                <a:gridCol w="1415160"/>
                <a:gridCol w="976392"/>
                <a:gridCol w="1111843"/>
              </a:tblGrid>
              <a:tr h="418909">
                <a:tc>
                  <a:txBody>
                    <a:bodyPr/>
                    <a:lstStyle/>
                    <a:p>
                      <a:pPr indent="0" algn="ctr">
                        <a:spcAft>
                          <a:spcPts val="0"/>
                        </a:spcAft>
                      </a:pPr>
                      <a:r>
                        <a:rPr lang="ru-RU" sz="1400" dirty="0">
                          <a:latin typeface="Arial" pitchFamily="34" charset="0"/>
                          <a:ea typeface="Times New Roman"/>
                          <a:cs typeface="Arial" pitchFamily="34" charset="0"/>
                        </a:rPr>
                        <a:t>projects</a:t>
                      </a:r>
                    </a:p>
                  </a:txBody>
                  <a:tcPr marL="43636" marR="4363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smtClean="0">
                          <a:latin typeface="Arial" pitchFamily="34" charset="0"/>
                          <a:ea typeface="Calibri"/>
                          <a:cs typeface="Arial" pitchFamily="34" charset="0"/>
                        </a:rPr>
                        <a:t>Investment , </a:t>
                      </a:r>
                    </a:p>
                    <a:p>
                      <a:pPr algn="ctr">
                        <a:lnSpc>
                          <a:spcPct val="115000"/>
                        </a:lnSpc>
                        <a:spcAft>
                          <a:spcPts val="0"/>
                        </a:spcAft>
                      </a:pPr>
                      <a:r>
                        <a:rPr lang="en-US" sz="1400" dirty="0" err="1" smtClean="0">
                          <a:latin typeface="Arial" pitchFamily="34" charset="0"/>
                          <a:ea typeface="Calibri"/>
                          <a:cs typeface="Arial" pitchFamily="34" charset="0"/>
                        </a:rPr>
                        <a:t>thous</a:t>
                      </a:r>
                      <a:r>
                        <a:rPr lang="en-US" sz="1400" dirty="0" smtClean="0">
                          <a:latin typeface="Arial" pitchFamily="34" charset="0"/>
                          <a:ea typeface="Calibri"/>
                          <a:cs typeface="Arial" pitchFamily="34" charset="0"/>
                        </a:rPr>
                        <a:t>. €</a:t>
                      </a:r>
                      <a:endParaRPr lang="ru-RU" sz="1400" dirty="0" smtClean="0">
                        <a:latin typeface="Arial" pitchFamily="34" charset="0"/>
                        <a:ea typeface="Calibri"/>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ea typeface="Calibri"/>
                          <a:cs typeface="Arial" pitchFamily="34" charset="0"/>
                        </a:rPr>
                        <a:t>Investment Return</a:t>
                      </a:r>
                      <a:endParaRPr lang="ru-RU" sz="1400" dirty="0" smtClean="0">
                        <a:latin typeface="Arial" pitchFamily="34" charset="0"/>
                        <a:ea typeface="Calibri"/>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spcAft>
                          <a:spcPts val="0"/>
                        </a:spcAft>
                      </a:pPr>
                      <a:r>
                        <a:rPr lang="ru-RU" sz="1400" dirty="0" smtClean="0">
                          <a:latin typeface="Arial" pitchFamily="34" charset="0"/>
                          <a:ea typeface="Times New Roman"/>
                          <a:cs typeface="Arial" pitchFamily="34" charset="0"/>
                        </a:rPr>
                        <a:t>Сumulative </a:t>
                      </a:r>
                      <a:r>
                        <a:rPr lang="ru-RU" sz="1400" dirty="0">
                          <a:latin typeface="Arial" pitchFamily="34" charset="0"/>
                          <a:ea typeface="Times New Roman"/>
                          <a:cs typeface="Arial" pitchFamily="34" charset="0"/>
                        </a:rPr>
                        <a:t>sum</a:t>
                      </a: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spcAft>
                          <a:spcPts val="0"/>
                        </a:spcAft>
                      </a:pPr>
                      <a:r>
                        <a:rPr lang="en-US" sz="1400" dirty="0" smtClean="0">
                          <a:latin typeface="Arial" pitchFamily="34" charset="0"/>
                          <a:ea typeface="Times New Roman"/>
                          <a:cs typeface="Arial" pitchFamily="34" charset="0"/>
                        </a:rPr>
                        <a:t>Sources</a:t>
                      </a:r>
                      <a:r>
                        <a:rPr lang="en-US" sz="1400" baseline="0" dirty="0" smtClean="0">
                          <a:latin typeface="Arial" pitchFamily="34" charset="0"/>
                          <a:ea typeface="Times New Roman"/>
                          <a:cs typeface="Arial" pitchFamily="34" charset="0"/>
                        </a:rPr>
                        <a:t> of Capital </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ea typeface="Calibri"/>
                          <a:cs typeface="Arial" pitchFamily="34" charset="0"/>
                        </a:rPr>
                        <a:t>Supply of Capital,</a:t>
                      </a:r>
                      <a:r>
                        <a:rPr lang="en-US" sz="1400" baseline="0" dirty="0" smtClean="0">
                          <a:latin typeface="Arial" pitchFamily="34" charset="0"/>
                          <a:ea typeface="Calibri"/>
                          <a:cs typeface="Arial" pitchFamily="34" charset="0"/>
                        </a:rPr>
                        <a:t> </a:t>
                      </a:r>
                      <a:r>
                        <a:rPr lang="en-US" sz="1400" baseline="0" dirty="0" err="1" smtClean="0">
                          <a:latin typeface="Arial" pitchFamily="34" charset="0"/>
                          <a:ea typeface="Calibri"/>
                          <a:cs typeface="Arial" pitchFamily="34" charset="0"/>
                        </a:rPr>
                        <a:t>thous</a:t>
                      </a:r>
                      <a:r>
                        <a:rPr lang="en-US" sz="1400" baseline="0" dirty="0" smtClean="0">
                          <a:latin typeface="Arial" pitchFamily="34" charset="0"/>
                          <a:ea typeface="Calibri"/>
                          <a:cs typeface="Arial" pitchFamily="34" charset="0"/>
                        </a:rPr>
                        <a:t>. </a:t>
                      </a:r>
                      <a:r>
                        <a:rPr lang="en-US" sz="1400" dirty="0" smtClean="0">
                          <a:latin typeface="Arial" pitchFamily="34" charset="0"/>
                          <a:ea typeface="Calibri"/>
                          <a:cs typeface="Arial" pitchFamily="34" charset="0"/>
                        </a:rPr>
                        <a:t>€</a:t>
                      </a:r>
                      <a:endParaRPr lang="ru-RU" sz="1400" dirty="0" smtClean="0">
                        <a:latin typeface="Arial" pitchFamily="34" charset="0"/>
                        <a:ea typeface="Calibri"/>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cs typeface="Arial" pitchFamily="34" charset="0"/>
                        </a:rPr>
                        <a:t>R</a:t>
                      </a:r>
                      <a:r>
                        <a:rPr lang="ro-RO" sz="1400" dirty="0" smtClean="0">
                          <a:latin typeface="Arial" pitchFamily="34" charset="0"/>
                          <a:cs typeface="Arial" pitchFamily="34" charset="0"/>
                        </a:rPr>
                        <a:t>eturn on </a:t>
                      </a:r>
                      <a:r>
                        <a:rPr lang="en-US" sz="1400" dirty="0" smtClean="0">
                          <a:latin typeface="Arial" pitchFamily="34" charset="0"/>
                          <a:cs typeface="Arial" pitchFamily="34" charset="0"/>
                        </a:rPr>
                        <a:t>C</a:t>
                      </a:r>
                      <a:r>
                        <a:rPr lang="ro-RO" sz="1400" dirty="0" smtClean="0">
                          <a:latin typeface="Arial" pitchFamily="34" charset="0"/>
                          <a:cs typeface="Arial" pitchFamily="34" charset="0"/>
                        </a:rPr>
                        <a:t>apita</a:t>
                      </a:r>
                      <a:r>
                        <a:rPr lang="en-US" sz="1400" dirty="0" smtClean="0">
                          <a:latin typeface="Arial" pitchFamily="34" charset="0"/>
                          <a:cs typeface="Arial" pitchFamily="34" charset="0"/>
                        </a:rPr>
                        <a:t>l</a:t>
                      </a:r>
                      <a:endParaRPr lang="ru-RU" sz="1400" dirty="0" smtClean="0">
                        <a:latin typeface="Arial" pitchFamily="34" charset="0"/>
                        <a:ea typeface="Calibri"/>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latin typeface="Arial" pitchFamily="34" charset="0"/>
                          <a:ea typeface="Times New Roman"/>
                          <a:cs typeface="Arial" pitchFamily="34" charset="0"/>
                        </a:rPr>
                        <a:t>Сumulative sum</a:t>
                      </a:r>
                    </a:p>
                    <a:p>
                      <a:pPr marL="0" marR="0" indent="0" algn="ctr" defTabSz="914400" rtl="0" eaLnBrk="1" fontAlgn="auto" latinLnBrk="0" hangingPunct="1">
                        <a:lnSpc>
                          <a:spcPct val="100000"/>
                        </a:lnSpc>
                        <a:spcBef>
                          <a:spcPts val="0"/>
                        </a:spcBef>
                        <a:spcAft>
                          <a:spcPts val="0"/>
                        </a:spcAft>
                        <a:buClrTx/>
                        <a:buSzTx/>
                        <a:buFontTx/>
                        <a:buNone/>
                        <a:tabLst/>
                        <a:defRPr/>
                      </a:pPr>
                      <a:endParaRPr lang="ru-RU" sz="1400" dirty="0" smtClean="0">
                        <a:latin typeface="Arial" pitchFamily="34" charset="0"/>
                        <a:ea typeface="Calibri"/>
                        <a:cs typeface="Arial" pitchFamily="34" charset="0"/>
                      </a:endParaRPr>
                    </a:p>
                  </a:txBody>
                  <a:tcPr marL="43636" marR="4363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455">
                <a:tc>
                  <a:txBody>
                    <a:bodyPr/>
                    <a:lstStyle/>
                    <a:p>
                      <a:pPr indent="0" algn="ctr">
                        <a:spcAft>
                          <a:spcPts val="0"/>
                        </a:spcAft>
                      </a:pPr>
                      <a:r>
                        <a:rPr lang="uk-UA" sz="1400" dirty="0">
                          <a:latin typeface="Arial" pitchFamily="34" charset="0"/>
                          <a:ea typeface="Times New Roman"/>
                          <a:cs typeface="Arial" pitchFamily="34" charset="0"/>
                        </a:rPr>
                        <a:t>1</a:t>
                      </a:r>
                      <a:endParaRPr lang="ru-RU" sz="1400" dirty="0">
                        <a:latin typeface="Arial" pitchFamily="34" charset="0"/>
                        <a:ea typeface="Times New Roman"/>
                        <a:cs typeface="Arial" pitchFamily="34" charset="0"/>
                      </a:endParaRPr>
                    </a:p>
                  </a:txBody>
                  <a:tcPr marL="43636" marR="4363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69BF51"/>
                    </a:solidFill>
                  </a:tcPr>
                </a:tc>
                <a:tc>
                  <a:txBody>
                    <a:bodyPr/>
                    <a:lstStyle/>
                    <a:p>
                      <a:pPr indent="0" algn="ctr">
                        <a:spcAft>
                          <a:spcPts val="0"/>
                        </a:spcAft>
                      </a:pPr>
                      <a:r>
                        <a:rPr lang="uk-UA" sz="1400" dirty="0">
                          <a:latin typeface="Arial" pitchFamily="34" charset="0"/>
                          <a:ea typeface="Times New Roman"/>
                          <a:cs typeface="Arial" pitchFamily="34" charset="0"/>
                        </a:rPr>
                        <a:t>30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69BF51"/>
                    </a:solidFill>
                  </a:tcPr>
                </a:tc>
                <a:tc>
                  <a:txBody>
                    <a:bodyPr/>
                    <a:lstStyle/>
                    <a:p>
                      <a:pPr indent="0" algn="ctr">
                        <a:spcAft>
                          <a:spcPts val="0"/>
                        </a:spcAft>
                      </a:pPr>
                      <a:r>
                        <a:rPr lang="uk-UA" sz="1400" dirty="0">
                          <a:latin typeface="Arial" pitchFamily="34" charset="0"/>
                          <a:ea typeface="Times New Roman"/>
                          <a:cs typeface="Arial" pitchFamily="34" charset="0"/>
                        </a:rPr>
                        <a:t>50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69BF51"/>
                    </a:solidFill>
                  </a:tcPr>
                </a:tc>
                <a:tc>
                  <a:txBody>
                    <a:bodyPr/>
                    <a:lstStyle/>
                    <a:p>
                      <a:pPr indent="0" algn="ctr">
                        <a:spcAft>
                          <a:spcPts val="0"/>
                        </a:spcAft>
                      </a:pPr>
                      <a:r>
                        <a:rPr lang="uk-UA" sz="1400" dirty="0">
                          <a:latin typeface="Arial" pitchFamily="34" charset="0"/>
                          <a:ea typeface="Times New Roman"/>
                          <a:cs typeface="Arial" pitchFamily="34" charset="0"/>
                        </a:rPr>
                        <a:t>30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69BF51"/>
                    </a:solidFill>
                  </a:tcPr>
                </a:tc>
                <a:tc>
                  <a:txBody>
                    <a:bodyPr/>
                    <a:lstStyle/>
                    <a:p>
                      <a:pPr indent="0" algn="ctr">
                        <a:spcAft>
                          <a:spcPts val="0"/>
                        </a:spcAft>
                      </a:pPr>
                      <a:r>
                        <a:rPr lang="ru-RU" sz="1400" dirty="0" smtClean="0">
                          <a:latin typeface="Arial" pitchFamily="34" charset="0"/>
                          <a:ea typeface="Times New Roman"/>
                          <a:cs typeface="Arial" pitchFamily="34" charset="0"/>
                        </a:rPr>
                        <a:t>1</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69BF51"/>
                    </a:solidFill>
                  </a:tcPr>
                </a:tc>
                <a:tc>
                  <a:txBody>
                    <a:bodyPr/>
                    <a:lstStyle/>
                    <a:p>
                      <a:pPr indent="0" algn="ctr">
                        <a:spcAft>
                          <a:spcPts val="0"/>
                        </a:spcAft>
                      </a:pPr>
                      <a:r>
                        <a:rPr lang="ru-RU" sz="1400" dirty="0" smtClean="0">
                          <a:latin typeface="Arial" pitchFamily="34" charset="0"/>
                          <a:ea typeface="Times New Roman"/>
                          <a:cs typeface="Arial" pitchFamily="34" charset="0"/>
                        </a:rPr>
                        <a:t>40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69BF51"/>
                    </a:solidFill>
                  </a:tcPr>
                </a:tc>
                <a:tc>
                  <a:txBody>
                    <a:bodyPr/>
                    <a:lstStyle/>
                    <a:p>
                      <a:pPr indent="0" algn="ctr">
                        <a:spcAft>
                          <a:spcPts val="0"/>
                        </a:spcAft>
                      </a:pPr>
                      <a:r>
                        <a:rPr lang="en-US" sz="1400" dirty="0" smtClean="0">
                          <a:latin typeface="Arial" pitchFamily="34" charset="0"/>
                          <a:ea typeface="Times New Roman"/>
                          <a:cs typeface="Arial" pitchFamily="34" charset="0"/>
                        </a:rPr>
                        <a:t>10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69BF51"/>
                    </a:solidFill>
                  </a:tcPr>
                </a:tc>
                <a:tc>
                  <a:txBody>
                    <a:bodyPr/>
                    <a:lstStyle/>
                    <a:p>
                      <a:pPr indent="0" algn="ctr">
                        <a:spcAft>
                          <a:spcPts val="0"/>
                        </a:spcAft>
                      </a:pPr>
                      <a:r>
                        <a:rPr lang="en-US" sz="1400" dirty="0" smtClean="0">
                          <a:latin typeface="Arial" pitchFamily="34" charset="0"/>
                          <a:ea typeface="Times New Roman"/>
                          <a:cs typeface="Arial" pitchFamily="34" charset="0"/>
                        </a:rPr>
                        <a:t>40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69BF51"/>
                    </a:solidFill>
                  </a:tcPr>
                </a:tc>
              </a:tr>
              <a:tr h="209455">
                <a:tc>
                  <a:txBody>
                    <a:bodyPr/>
                    <a:lstStyle/>
                    <a:p>
                      <a:pPr indent="0" algn="ctr">
                        <a:spcAft>
                          <a:spcPts val="0"/>
                        </a:spcAft>
                      </a:pPr>
                      <a:r>
                        <a:rPr lang="uk-UA" sz="1400">
                          <a:latin typeface="Arial" pitchFamily="34" charset="0"/>
                          <a:ea typeface="Times New Roman"/>
                          <a:cs typeface="Arial" pitchFamily="34" charset="0"/>
                        </a:rPr>
                        <a:t>2</a:t>
                      </a:r>
                      <a:endParaRPr lang="ru-RU" sz="1400">
                        <a:latin typeface="Arial" pitchFamily="34" charset="0"/>
                        <a:ea typeface="Times New Roman"/>
                        <a:cs typeface="Arial" pitchFamily="34" charset="0"/>
                      </a:endParaRPr>
                    </a:p>
                  </a:txBody>
                  <a:tcPr marL="43636" marR="4363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pPr indent="0" algn="ctr">
                        <a:spcAft>
                          <a:spcPts val="0"/>
                        </a:spcAft>
                      </a:pPr>
                      <a:r>
                        <a:rPr lang="uk-UA" sz="1400" dirty="0">
                          <a:latin typeface="Arial" pitchFamily="34" charset="0"/>
                          <a:ea typeface="Times New Roman"/>
                          <a:cs typeface="Arial" pitchFamily="34" charset="0"/>
                        </a:rPr>
                        <a:t>10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pPr indent="0" algn="ctr">
                        <a:spcAft>
                          <a:spcPts val="0"/>
                        </a:spcAft>
                      </a:pPr>
                      <a:r>
                        <a:rPr lang="uk-UA" sz="1400" dirty="0">
                          <a:latin typeface="Arial" pitchFamily="34" charset="0"/>
                          <a:ea typeface="Times New Roman"/>
                          <a:cs typeface="Arial" pitchFamily="34" charset="0"/>
                        </a:rPr>
                        <a:t>30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pPr indent="0" algn="ctr">
                        <a:spcAft>
                          <a:spcPts val="0"/>
                        </a:spcAft>
                      </a:pPr>
                      <a:r>
                        <a:rPr lang="uk-UA" sz="1400" dirty="0">
                          <a:latin typeface="Arial" pitchFamily="34" charset="0"/>
                          <a:ea typeface="Times New Roman"/>
                          <a:cs typeface="Arial" pitchFamily="34" charset="0"/>
                        </a:rPr>
                        <a:t>40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endParaRPr lang="ru-RU" dirty="0"/>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endParaRPr lang="ru-RU" dirty="0"/>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endParaRPr lang="ru-RU" dirty="0"/>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endParaRPr lang="ru-RU" dirty="0"/>
                    </a:p>
                  </a:txBody>
                  <a:tcPr marL="43636" marR="4363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69BF51"/>
                    </a:solidFill>
                  </a:tcPr>
                </a:tc>
              </a:tr>
              <a:tr h="209455">
                <a:tc>
                  <a:txBody>
                    <a:bodyPr/>
                    <a:lstStyle/>
                    <a:p>
                      <a:pPr indent="0" algn="ctr">
                        <a:spcAft>
                          <a:spcPts val="0"/>
                        </a:spcAft>
                      </a:pPr>
                      <a:r>
                        <a:rPr lang="uk-UA" sz="1400">
                          <a:latin typeface="Arial" pitchFamily="34" charset="0"/>
                          <a:ea typeface="Times New Roman"/>
                          <a:cs typeface="Arial" pitchFamily="34" charset="0"/>
                        </a:rPr>
                        <a:t>3</a:t>
                      </a:r>
                      <a:endParaRPr lang="ru-RU" sz="1400">
                        <a:latin typeface="Arial" pitchFamily="34" charset="0"/>
                        <a:ea typeface="Times New Roman"/>
                        <a:cs typeface="Arial" pitchFamily="34" charset="0"/>
                      </a:endParaRPr>
                    </a:p>
                  </a:txBody>
                  <a:tcPr marL="43636" marR="4363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pPr indent="0" algn="ctr">
                        <a:spcAft>
                          <a:spcPts val="0"/>
                        </a:spcAft>
                      </a:pPr>
                      <a:r>
                        <a:rPr lang="uk-UA" sz="1400">
                          <a:latin typeface="Arial" pitchFamily="34" charset="0"/>
                          <a:ea typeface="Times New Roman"/>
                          <a:cs typeface="Arial" pitchFamily="34" charset="0"/>
                        </a:rPr>
                        <a:t>50</a:t>
                      </a:r>
                      <a:endParaRPr lang="ru-RU" sz="140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pPr indent="0" algn="ctr">
                        <a:spcAft>
                          <a:spcPts val="0"/>
                        </a:spcAft>
                      </a:pPr>
                      <a:r>
                        <a:rPr lang="uk-UA" sz="1400" dirty="0">
                          <a:latin typeface="Arial" pitchFamily="34" charset="0"/>
                          <a:ea typeface="Times New Roman"/>
                          <a:cs typeface="Arial" pitchFamily="34" charset="0"/>
                        </a:rPr>
                        <a:t>20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pPr indent="0" algn="ctr">
                        <a:spcAft>
                          <a:spcPts val="0"/>
                        </a:spcAft>
                      </a:pPr>
                      <a:r>
                        <a:rPr lang="uk-UA" sz="1400" dirty="0">
                          <a:latin typeface="Arial" pitchFamily="34" charset="0"/>
                          <a:ea typeface="Times New Roman"/>
                          <a:cs typeface="Arial" pitchFamily="34" charset="0"/>
                        </a:rPr>
                        <a:t>90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pPr indent="0" algn="ctr">
                        <a:spcAft>
                          <a:spcPts val="0"/>
                        </a:spcAft>
                      </a:pPr>
                      <a:r>
                        <a:rPr lang="ru-RU" sz="1400" dirty="0" smtClean="0">
                          <a:latin typeface="Arial" pitchFamily="34" charset="0"/>
                          <a:ea typeface="Times New Roman"/>
                          <a:cs typeface="Arial" pitchFamily="34" charset="0"/>
                        </a:rPr>
                        <a:t>2</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pPr indent="0" algn="ctr">
                        <a:spcAft>
                          <a:spcPts val="0"/>
                        </a:spcAft>
                      </a:pPr>
                      <a:r>
                        <a:rPr lang="ru-RU" sz="1400" dirty="0" smtClean="0">
                          <a:latin typeface="Arial" pitchFamily="34" charset="0"/>
                          <a:ea typeface="Times New Roman"/>
                          <a:cs typeface="Arial" pitchFamily="34" charset="0"/>
                        </a:rPr>
                        <a:t>90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pPr indent="0" algn="ctr">
                        <a:spcAft>
                          <a:spcPts val="0"/>
                        </a:spcAft>
                      </a:pPr>
                      <a:r>
                        <a:rPr lang="ru-RU" sz="1400" dirty="0" smtClean="0">
                          <a:latin typeface="Arial" pitchFamily="34" charset="0"/>
                          <a:ea typeface="Times New Roman"/>
                          <a:cs typeface="Arial" pitchFamily="34" charset="0"/>
                        </a:rPr>
                        <a:t>15</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9BF51"/>
                    </a:solidFill>
                  </a:tcPr>
                </a:tc>
                <a:tc>
                  <a:txBody>
                    <a:bodyPr/>
                    <a:lstStyle/>
                    <a:p>
                      <a:pPr indent="0" algn="ctr">
                        <a:spcAft>
                          <a:spcPts val="0"/>
                        </a:spcAft>
                      </a:pPr>
                      <a:r>
                        <a:rPr lang="en-US" sz="1400" dirty="0" smtClean="0">
                          <a:latin typeface="Arial" pitchFamily="34" charset="0"/>
                          <a:ea typeface="Times New Roman"/>
                          <a:cs typeface="Arial" pitchFamily="34" charset="0"/>
                        </a:rPr>
                        <a:t>130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69BF51"/>
                    </a:solidFill>
                  </a:tcPr>
                </a:tc>
              </a:tr>
              <a:tr h="209455">
                <a:tc>
                  <a:txBody>
                    <a:bodyPr/>
                    <a:lstStyle/>
                    <a:p>
                      <a:pPr indent="0" algn="ctr">
                        <a:spcAft>
                          <a:spcPts val="0"/>
                        </a:spcAft>
                      </a:pPr>
                      <a:r>
                        <a:rPr lang="uk-UA" sz="1400">
                          <a:latin typeface="Arial" pitchFamily="34" charset="0"/>
                          <a:ea typeface="Times New Roman"/>
                          <a:cs typeface="Arial" pitchFamily="34" charset="0"/>
                        </a:rPr>
                        <a:t>4</a:t>
                      </a:r>
                      <a:endParaRPr lang="ru-RU" sz="1400">
                        <a:latin typeface="Arial" pitchFamily="34" charset="0"/>
                        <a:ea typeface="Times New Roman"/>
                        <a:cs typeface="Arial" pitchFamily="34" charset="0"/>
                      </a:endParaRPr>
                    </a:p>
                  </a:txBody>
                  <a:tcPr marL="43636" marR="4363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69BF51"/>
                    </a:solidFill>
                  </a:tcPr>
                </a:tc>
                <a:tc>
                  <a:txBody>
                    <a:bodyPr/>
                    <a:lstStyle/>
                    <a:p>
                      <a:pPr indent="0" algn="ctr">
                        <a:spcAft>
                          <a:spcPts val="0"/>
                        </a:spcAft>
                      </a:pPr>
                      <a:r>
                        <a:rPr lang="uk-UA" sz="1400">
                          <a:latin typeface="Arial" pitchFamily="34" charset="0"/>
                          <a:ea typeface="Times New Roman"/>
                          <a:cs typeface="Arial" pitchFamily="34" charset="0"/>
                        </a:rPr>
                        <a:t>40</a:t>
                      </a:r>
                      <a:endParaRPr lang="ru-RU" sz="140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69BF51"/>
                    </a:solidFill>
                  </a:tcPr>
                </a:tc>
                <a:tc>
                  <a:txBody>
                    <a:bodyPr/>
                    <a:lstStyle/>
                    <a:p>
                      <a:pPr indent="0" algn="ctr">
                        <a:spcAft>
                          <a:spcPts val="0"/>
                        </a:spcAft>
                      </a:pPr>
                      <a:r>
                        <a:rPr lang="uk-UA" sz="1400" dirty="0" smtClean="0">
                          <a:latin typeface="Arial" pitchFamily="34" charset="0"/>
                          <a:ea typeface="Times New Roman"/>
                          <a:cs typeface="Arial" pitchFamily="34" charset="0"/>
                        </a:rPr>
                        <a:t>18</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69BF51"/>
                    </a:solidFill>
                  </a:tcPr>
                </a:tc>
                <a:tc>
                  <a:txBody>
                    <a:bodyPr/>
                    <a:lstStyle/>
                    <a:p>
                      <a:pPr indent="0" algn="ctr">
                        <a:spcAft>
                          <a:spcPts val="0"/>
                        </a:spcAft>
                      </a:pPr>
                      <a:r>
                        <a:rPr lang="uk-UA" sz="1400" dirty="0">
                          <a:latin typeface="Arial" pitchFamily="34" charset="0"/>
                          <a:ea typeface="Times New Roman"/>
                          <a:cs typeface="Arial" pitchFamily="34" charset="0"/>
                        </a:rPr>
                        <a:t>130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69BF51"/>
                    </a:solidFill>
                  </a:tcPr>
                </a:tc>
                <a:tc>
                  <a:txBody>
                    <a:bodyPr/>
                    <a:lstStyle/>
                    <a:p>
                      <a:pPr indent="0" algn="ctr">
                        <a:spcAft>
                          <a:spcPts val="0"/>
                        </a:spcAft>
                      </a:pP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69BF51"/>
                    </a:solidFill>
                  </a:tcPr>
                </a:tc>
                <a:tc>
                  <a:txBody>
                    <a:bodyPr/>
                    <a:lstStyle/>
                    <a:p>
                      <a:pPr indent="0" algn="ctr">
                        <a:spcAft>
                          <a:spcPts val="0"/>
                        </a:spcAft>
                      </a:pP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69BF51"/>
                    </a:solidFill>
                  </a:tcPr>
                </a:tc>
                <a:tc>
                  <a:txBody>
                    <a:bodyPr/>
                    <a:lstStyle/>
                    <a:p>
                      <a:pPr indent="0" algn="ctr">
                        <a:spcAft>
                          <a:spcPts val="0"/>
                        </a:spcAft>
                      </a:pP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69BF51"/>
                    </a:solidFill>
                  </a:tcPr>
                </a:tc>
                <a:tc>
                  <a:txBody>
                    <a:bodyPr/>
                    <a:lstStyle/>
                    <a:p>
                      <a:pPr indent="0" algn="ctr">
                        <a:spcAft>
                          <a:spcPts val="0"/>
                        </a:spcAft>
                      </a:pP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69BF51"/>
                    </a:solidFill>
                  </a:tcPr>
                </a:tc>
              </a:tr>
              <a:tr h="209455">
                <a:tc>
                  <a:txBody>
                    <a:bodyPr/>
                    <a:lstStyle/>
                    <a:p>
                      <a:pPr indent="0" algn="ctr">
                        <a:spcAft>
                          <a:spcPts val="0"/>
                        </a:spcAft>
                      </a:pPr>
                      <a:r>
                        <a:rPr lang="uk-UA" sz="1400" dirty="0">
                          <a:latin typeface="Arial" pitchFamily="34" charset="0"/>
                          <a:ea typeface="Times New Roman"/>
                          <a:cs typeface="Arial" pitchFamily="34" charset="0"/>
                        </a:rPr>
                        <a:t>5</a:t>
                      </a:r>
                      <a:endParaRPr lang="ru-RU" sz="1400" dirty="0">
                        <a:latin typeface="Arial" pitchFamily="34" charset="0"/>
                        <a:ea typeface="Times New Roman"/>
                        <a:cs typeface="Arial" pitchFamily="34" charset="0"/>
                      </a:endParaRPr>
                    </a:p>
                  </a:txBody>
                  <a:tcPr marL="43636" marR="4363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6">
                        <a:lumMod val="60000"/>
                        <a:lumOff val="40000"/>
                      </a:schemeClr>
                    </a:solidFill>
                  </a:tcPr>
                </a:tc>
                <a:tc>
                  <a:txBody>
                    <a:bodyPr/>
                    <a:lstStyle/>
                    <a:p>
                      <a:pPr indent="0" algn="ctr">
                        <a:spcAft>
                          <a:spcPts val="0"/>
                        </a:spcAft>
                      </a:pPr>
                      <a:r>
                        <a:rPr lang="uk-UA" sz="1400" dirty="0">
                          <a:latin typeface="Arial" pitchFamily="34" charset="0"/>
                          <a:ea typeface="Times New Roman"/>
                          <a:cs typeface="Arial" pitchFamily="34" charset="0"/>
                        </a:rPr>
                        <a:t>70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6">
                        <a:lumMod val="60000"/>
                        <a:lumOff val="40000"/>
                      </a:schemeClr>
                    </a:solidFill>
                  </a:tcPr>
                </a:tc>
                <a:tc>
                  <a:txBody>
                    <a:bodyPr/>
                    <a:lstStyle/>
                    <a:p>
                      <a:pPr indent="0" algn="ctr">
                        <a:spcAft>
                          <a:spcPts val="0"/>
                        </a:spcAft>
                      </a:pPr>
                      <a:r>
                        <a:rPr lang="uk-UA" sz="1400" dirty="0">
                          <a:latin typeface="Arial" pitchFamily="34" charset="0"/>
                          <a:ea typeface="Times New Roman"/>
                          <a:cs typeface="Arial" pitchFamily="34" charset="0"/>
                        </a:rPr>
                        <a:t>10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6">
                        <a:lumMod val="60000"/>
                        <a:lumOff val="40000"/>
                      </a:schemeClr>
                    </a:solidFill>
                  </a:tcPr>
                </a:tc>
                <a:tc>
                  <a:txBody>
                    <a:bodyPr/>
                    <a:lstStyle/>
                    <a:p>
                      <a:pPr indent="0" algn="ctr">
                        <a:spcAft>
                          <a:spcPts val="0"/>
                        </a:spcAft>
                      </a:pPr>
                      <a:r>
                        <a:rPr lang="uk-UA" sz="1400" dirty="0">
                          <a:latin typeface="Arial" pitchFamily="34" charset="0"/>
                          <a:ea typeface="Times New Roman"/>
                          <a:cs typeface="Arial" pitchFamily="34" charset="0"/>
                        </a:rPr>
                        <a:t>200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6">
                        <a:lumMod val="60000"/>
                        <a:lumOff val="40000"/>
                      </a:schemeClr>
                    </a:solidFill>
                  </a:tcPr>
                </a:tc>
                <a:tc>
                  <a:txBody>
                    <a:bodyPr/>
                    <a:lstStyle/>
                    <a:p>
                      <a:pPr indent="0" algn="ctr">
                        <a:spcAft>
                          <a:spcPts val="0"/>
                        </a:spcAft>
                      </a:pPr>
                      <a:r>
                        <a:rPr lang="ru-RU" sz="1400" dirty="0" smtClean="0">
                          <a:latin typeface="Arial" pitchFamily="34" charset="0"/>
                          <a:ea typeface="Times New Roman"/>
                          <a:cs typeface="Arial" pitchFamily="34" charset="0"/>
                        </a:rPr>
                        <a:t>3</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6">
                        <a:lumMod val="60000"/>
                        <a:lumOff val="40000"/>
                      </a:schemeClr>
                    </a:solidFill>
                  </a:tcPr>
                </a:tc>
                <a:tc>
                  <a:txBody>
                    <a:bodyPr/>
                    <a:lstStyle/>
                    <a:p>
                      <a:pPr indent="0" algn="ctr">
                        <a:spcAft>
                          <a:spcPts val="0"/>
                        </a:spcAft>
                      </a:pPr>
                      <a:r>
                        <a:rPr lang="ru-RU" sz="1400" dirty="0" smtClean="0">
                          <a:latin typeface="Arial" pitchFamily="34" charset="0"/>
                          <a:ea typeface="Times New Roman"/>
                          <a:cs typeface="Arial" pitchFamily="34" charset="0"/>
                        </a:rPr>
                        <a:t>160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6">
                        <a:lumMod val="60000"/>
                        <a:lumOff val="40000"/>
                      </a:schemeClr>
                    </a:solidFill>
                  </a:tcPr>
                </a:tc>
                <a:tc>
                  <a:txBody>
                    <a:bodyPr/>
                    <a:lstStyle/>
                    <a:p>
                      <a:pPr indent="0" algn="ctr">
                        <a:spcAft>
                          <a:spcPts val="0"/>
                        </a:spcAft>
                      </a:pPr>
                      <a:r>
                        <a:rPr lang="en-US" sz="1400" dirty="0" smtClean="0">
                          <a:latin typeface="Arial" pitchFamily="34" charset="0"/>
                          <a:ea typeface="Times New Roman"/>
                          <a:cs typeface="Arial" pitchFamily="34" charset="0"/>
                        </a:rPr>
                        <a:t>24</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6">
                        <a:lumMod val="60000"/>
                        <a:lumOff val="40000"/>
                      </a:schemeClr>
                    </a:solidFill>
                  </a:tcPr>
                </a:tc>
                <a:tc>
                  <a:txBody>
                    <a:bodyPr/>
                    <a:lstStyle/>
                    <a:p>
                      <a:pPr indent="0" algn="ctr">
                        <a:spcAft>
                          <a:spcPts val="0"/>
                        </a:spcAft>
                      </a:pPr>
                      <a:r>
                        <a:rPr lang="en-US" sz="1400" dirty="0" smtClean="0">
                          <a:latin typeface="Arial" pitchFamily="34" charset="0"/>
                          <a:ea typeface="Times New Roman"/>
                          <a:cs typeface="Arial" pitchFamily="34" charset="0"/>
                        </a:rPr>
                        <a:t>290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6">
                        <a:lumMod val="60000"/>
                        <a:lumOff val="40000"/>
                      </a:schemeClr>
                    </a:solidFill>
                  </a:tcPr>
                </a:tc>
              </a:tr>
              <a:tr h="209455">
                <a:tc>
                  <a:txBody>
                    <a:bodyPr/>
                    <a:lstStyle/>
                    <a:p>
                      <a:pPr indent="0" algn="ctr">
                        <a:spcAft>
                          <a:spcPts val="0"/>
                        </a:spcAft>
                      </a:pPr>
                      <a:r>
                        <a:rPr lang="uk-UA" sz="1400">
                          <a:latin typeface="Arial" pitchFamily="34" charset="0"/>
                          <a:ea typeface="Times New Roman"/>
                          <a:cs typeface="Arial" pitchFamily="34" charset="0"/>
                        </a:rPr>
                        <a:t>6</a:t>
                      </a:r>
                      <a:endParaRPr lang="ru-RU" sz="1400">
                        <a:latin typeface="Arial" pitchFamily="34" charset="0"/>
                        <a:ea typeface="Times New Roman"/>
                        <a:cs typeface="Arial" pitchFamily="34" charset="0"/>
                      </a:endParaRPr>
                    </a:p>
                  </a:txBody>
                  <a:tcPr marL="43636" marR="4363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uk-UA" sz="1400">
                          <a:latin typeface="Arial" pitchFamily="34" charset="0"/>
                          <a:ea typeface="Times New Roman"/>
                          <a:cs typeface="Arial" pitchFamily="34" charset="0"/>
                        </a:rPr>
                        <a:t>30</a:t>
                      </a:r>
                      <a:endParaRPr lang="ru-RU" sz="140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uk-UA" sz="1400" dirty="0">
                          <a:latin typeface="Arial" pitchFamily="34" charset="0"/>
                          <a:ea typeface="Times New Roman"/>
                          <a:cs typeface="Arial" pitchFamily="34" charset="0"/>
                        </a:rPr>
                        <a:t>5</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uk-UA" sz="1400" b="1" dirty="0">
                          <a:latin typeface="Arial" pitchFamily="34" charset="0"/>
                          <a:ea typeface="Times New Roman"/>
                          <a:cs typeface="Arial" pitchFamily="34" charset="0"/>
                        </a:rPr>
                        <a:t>230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ru-RU" sz="1400" dirty="0" smtClean="0">
                          <a:latin typeface="Arial" pitchFamily="34" charset="0"/>
                          <a:ea typeface="Times New Roman"/>
                          <a:cs typeface="Arial" pitchFamily="34" charset="0"/>
                        </a:rPr>
                        <a:t>4</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en-US" sz="1400" dirty="0" smtClean="0">
                          <a:latin typeface="Arial" pitchFamily="34" charset="0"/>
                          <a:ea typeface="Times New Roman"/>
                          <a:cs typeface="Arial" pitchFamily="34" charset="0"/>
                        </a:rPr>
                        <a:t>2</a:t>
                      </a:r>
                      <a:r>
                        <a:rPr lang="ru-RU" sz="1400" dirty="0" smtClean="0">
                          <a:latin typeface="Arial" pitchFamily="34" charset="0"/>
                          <a:ea typeface="Times New Roman"/>
                          <a:cs typeface="Arial" pitchFamily="34" charset="0"/>
                        </a:rPr>
                        <a:t>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en-US" sz="1400" dirty="0" smtClean="0">
                          <a:latin typeface="Arial" pitchFamily="34" charset="0"/>
                          <a:ea typeface="Times New Roman"/>
                          <a:cs typeface="Arial" pitchFamily="34" charset="0"/>
                        </a:rPr>
                        <a:t>30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en-US" sz="1400" dirty="0" smtClean="0">
                          <a:latin typeface="Arial" pitchFamily="34" charset="0"/>
                          <a:ea typeface="Times New Roman"/>
                          <a:cs typeface="Arial" pitchFamily="34" charset="0"/>
                        </a:rPr>
                        <a:t>310</a:t>
                      </a:r>
                      <a:endParaRPr lang="ru-RU" sz="1400" dirty="0">
                        <a:latin typeface="Arial" pitchFamily="34" charset="0"/>
                        <a:ea typeface="Times New Roman"/>
                        <a:cs typeface="Arial" pitchFamily="34" charset="0"/>
                      </a:endParaRPr>
                    </a:p>
                  </a:txBody>
                  <a:tcPr marL="43636" marR="4363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60000"/>
                        <a:lumOff val="40000"/>
                      </a:schemeClr>
                    </a:solidFill>
                  </a:tcPr>
                </a:tc>
              </a:tr>
            </a:tbl>
          </a:graphicData>
        </a:graphic>
      </p:graphicFrame>
      <p:pic>
        <p:nvPicPr>
          <p:cNvPr id="3073" name="Picture 1"/>
          <p:cNvPicPr>
            <a:picLocks noChangeAspect="1" noChangeArrowheads="1"/>
          </p:cNvPicPr>
          <p:nvPr/>
        </p:nvPicPr>
        <p:blipFill>
          <a:blip r:embed="rId2" cstate="print"/>
          <a:srcRect/>
          <a:stretch>
            <a:fillRect/>
          </a:stretch>
        </p:blipFill>
        <p:spPr bwMode="auto">
          <a:xfrm>
            <a:off x="2411760" y="3284984"/>
            <a:ext cx="4924425" cy="2619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3"/>
          <p:cNvPicPr>
            <a:picLocks noChangeAspect="1" noChangeArrowheads="1"/>
          </p:cNvPicPr>
          <p:nvPr/>
        </p:nvPicPr>
        <p:blipFill>
          <a:blip r:embed="rId2" cstate="print"/>
          <a:srcRect/>
          <a:stretch>
            <a:fillRect/>
          </a:stretch>
        </p:blipFill>
        <p:spPr bwMode="auto">
          <a:xfrm>
            <a:off x="1352550" y="895350"/>
            <a:ext cx="6437313" cy="5067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800" b="1" dirty="0" smtClean="0">
                <a:solidFill>
                  <a:schemeClr val="tx2"/>
                </a:solidFill>
              </a:rPr>
              <a:t>Decision Analysis on Inclusion the Project in the Program of Sustainable Enterprise Development </a:t>
            </a:r>
            <a:endParaRPr lang="ru-RU" sz="2800" b="1" dirty="0">
              <a:solidFill>
                <a:schemeClr val="tx2"/>
              </a:solidFill>
            </a:endParaRPr>
          </a:p>
        </p:txBody>
      </p:sp>
      <p:sp>
        <p:nvSpPr>
          <p:cNvPr id="3" name="Inhaltsplatzhalter 2"/>
          <p:cNvSpPr>
            <a:spLocks noGrp="1"/>
          </p:cNvSpPr>
          <p:nvPr>
            <p:ph idx="1"/>
          </p:nvPr>
        </p:nvSpPr>
        <p:spPr>
          <a:xfrm>
            <a:off x="467544" y="1484784"/>
            <a:ext cx="8229600" cy="5112568"/>
          </a:xfrm>
        </p:spPr>
        <p:txBody>
          <a:bodyPr>
            <a:normAutofit fontScale="62500" lnSpcReduction="20000"/>
          </a:bodyPr>
          <a:lstStyle/>
          <a:p>
            <a:pPr>
              <a:buNone/>
            </a:pPr>
            <a:r>
              <a:rPr lang="en-US" dirty="0" smtClean="0"/>
              <a:t>	1. to rank the projects in order to descending rate of return</a:t>
            </a:r>
          </a:p>
          <a:p>
            <a:pPr>
              <a:buNone/>
            </a:pPr>
            <a:r>
              <a:rPr lang="en-US" dirty="0" smtClean="0"/>
              <a:t/>
            </a:r>
            <a:br>
              <a:rPr lang="en-US" dirty="0" smtClean="0"/>
            </a:br>
            <a:r>
              <a:rPr lang="en-US" dirty="0" smtClean="0"/>
              <a:t>2. to rank investment in order to ascending rate of return </a:t>
            </a:r>
          </a:p>
          <a:p>
            <a:pPr>
              <a:buNone/>
            </a:pPr>
            <a:r>
              <a:rPr lang="en-US" dirty="0" smtClean="0"/>
              <a:t/>
            </a:r>
            <a:br>
              <a:rPr lang="en-US" dirty="0" smtClean="0"/>
            </a:br>
            <a:r>
              <a:rPr lang="en-US" dirty="0" smtClean="0"/>
              <a:t>3. to build a </a:t>
            </a:r>
            <a:r>
              <a:rPr lang="en-US" dirty="0" err="1" smtClean="0"/>
              <a:t>polyline</a:t>
            </a:r>
            <a:r>
              <a:rPr lang="en-US" dirty="0" smtClean="0"/>
              <a:t> of supply and demand </a:t>
            </a:r>
          </a:p>
          <a:p>
            <a:pPr>
              <a:buNone/>
            </a:pPr>
            <a:r>
              <a:rPr lang="en-US" dirty="0" smtClean="0"/>
              <a:t/>
            </a:r>
            <a:br>
              <a:rPr lang="en-US" dirty="0" smtClean="0"/>
            </a:br>
            <a:r>
              <a:rPr lang="en-US" dirty="0" smtClean="0"/>
              <a:t>4. visually to define the point of intersection </a:t>
            </a:r>
          </a:p>
          <a:p>
            <a:pPr>
              <a:buNone/>
            </a:pPr>
            <a:r>
              <a:rPr lang="en-US" dirty="0" smtClean="0"/>
              <a:t/>
            </a:r>
            <a:br>
              <a:rPr lang="en-US" dirty="0" smtClean="0"/>
            </a:br>
            <a:r>
              <a:rPr lang="en-US" dirty="0" smtClean="0"/>
              <a:t>5. Define a system of equations depending on the point of intersection </a:t>
            </a:r>
          </a:p>
          <a:p>
            <a:pPr>
              <a:buNone/>
            </a:pPr>
            <a:r>
              <a:rPr lang="en-US" dirty="0" smtClean="0"/>
              <a:t/>
            </a:r>
            <a:br>
              <a:rPr lang="en-US" dirty="0" smtClean="0"/>
            </a:br>
            <a:r>
              <a:rPr lang="en-US" dirty="0" smtClean="0"/>
              <a:t>6. Estimate  the dates </a:t>
            </a:r>
            <a:r>
              <a:rPr lang="en-US" dirty="0" err="1" smtClean="0"/>
              <a:t>S1</a:t>
            </a:r>
            <a:r>
              <a:rPr lang="en-US" dirty="0" smtClean="0"/>
              <a:t> and </a:t>
            </a:r>
            <a:r>
              <a:rPr lang="en-US" dirty="0" err="1" smtClean="0"/>
              <a:t>S2</a:t>
            </a:r>
            <a:endParaRPr lang="en-US" dirty="0" smtClean="0"/>
          </a:p>
          <a:p>
            <a:pPr>
              <a:buNone/>
            </a:pPr>
            <a:r>
              <a:rPr lang="en-US" dirty="0" smtClean="0"/>
              <a:t/>
            </a:r>
            <a:br>
              <a:rPr lang="en-US" dirty="0" smtClean="0"/>
            </a:br>
            <a:r>
              <a:rPr lang="en-US" dirty="0" smtClean="0"/>
              <a:t>7. Compare the dates </a:t>
            </a:r>
            <a:r>
              <a:rPr lang="en-US" dirty="0" err="1" smtClean="0"/>
              <a:t>S1</a:t>
            </a:r>
            <a:r>
              <a:rPr lang="en-US" dirty="0" smtClean="0"/>
              <a:t> and </a:t>
            </a:r>
            <a:r>
              <a:rPr lang="en-US" dirty="0" err="1" smtClean="0"/>
              <a:t>S2</a:t>
            </a:r>
            <a:endParaRPr lang="en-US" dirty="0" smtClean="0"/>
          </a:p>
          <a:p>
            <a:pPr>
              <a:buNone/>
            </a:pPr>
            <a:r>
              <a:rPr lang="en-US" dirty="0" smtClean="0"/>
              <a:t/>
            </a:r>
            <a:br>
              <a:rPr lang="en-US" dirty="0" smtClean="0"/>
            </a:br>
            <a:r>
              <a:rPr lang="en-US" dirty="0" smtClean="0"/>
              <a:t>8. If </a:t>
            </a:r>
            <a:r>
              <a:rPr lang="en-US" dirty="0" err="1" smtClean="0"/>
              <a:t>S1</a:t>
            </a:r>
            <a:r>
              <a:rPr lang="en-US" dirty="0" smtClean="0"/>
              <a:t> ≥ </a:t>
            </a:r>
            <a:r>
              <a:rPr lang="en-US" dirty="0" err="1" smtClean="0"/>
              <a:t>S2</a:t>
            </a:r>
            <a:r>
              <a:rPr lang="en-US" dirty="0" smtClean="0"/>
              <a:t>, </a:t>
            </a:r>
            <a:r>
              <a:rPr lang="en-US" dirty="0" err="1" smtClean="0"/>
              <a:t>E≥Emin</a:t>
            </a:r>
            <a:r>
              <a:rPr lang="en-US" dirty="0" smtClean="0"/>
              <a:t> then it is necessary to add the project </a:t>
            </a:r>
            <a:r>
              <a:rPr lang="en-US" dirty="0" err="1" smtClean="0"/>
              <a:t>j+1</a:t>
            </a:r>
            <a:r>
              <a:rPr lang="en-US" dirty="0" smtClean="0"/>
              <a:t> to Program of </a:t>
            </a:r>
            <a:r>
              <a:rPr lang="en-US" dirty="0" err="1" smtClean="0"/>
              <a:t>SED</a:t>
            </a:r>
            <a:r>
              <a:rPr lang="en-US" dirty="0" smtClean="0"/>
              <a:t>  and to determine the new date </a:t>
            </a:r>
            <a:r>
              <a:rPr lang="en-US" dirty="0" err="1" smtClean="0"/>
              <a:t>S2</a:t>
            </a:r>
            <a:endParaRPr lang="en-US" dirty="0" smtClean="0"/>
          </a:p>
          <a:p>
            <a:pPr>
              <a:buNone/>
            </a:pPr>
            <a:r>
              <a:rPr lang="en-US" dirty="0" smtClean="0"/>
              <a:t/>
            </a:r>
            <a:br>
              <a:rPr lang="en-US" dirty="0" smtClean="0"/>
            </a:br>
            <a:r>
              <a:rPr lang="en-US" dirty="0" smtClean="0"/>
              <a:t>9. If </a:t>
            </a:r>
            <a:r>
              <a:rPr lang="en-US" dirty="0" err="1" smtClean="0"/>
              <a:t>S1≤S2</a:t>
            </a:r>
            <a:r>
              <a:rPr lang="en-US" dirty="0" smtClean="0"/>
              <a:t>, </a:t>
            </a:r>
            <a:r>
              <a:rPr lang="en-US" dirty="0" err="1" smtClean="0"/>
              <a:t>E≤Emin</a:t>
            </a:r>
            <a:r>
              <a:rPr lang="en-US" dirty="0" smtClean="0"/>
              <a:t>, the review of another project is finished</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1" dirty="0" smtClean="0">
                <a:solidFill>
                  <a:schemeClr val="tx2"/>
                </a:solidFill>
              </a:rPr>
              <a:t>Practice Example 1 </a:t>
            </a:r>
            <a:endParaRPr lang="ru-RU" b="1" dirty="0">
              <a:solidFill>
                <a:schemeClr val="tx2"/>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3491431693"/>
              </p:ext>
            </p:extLst>
          </p:nvPr>
        </p:nvGraphicFramePr>
        <p:xfrm>
          <a:off x="467544" y="1484784"/>
          <a:ext cx="8208912" cy="2643934"/>
        </p:xfrm>
        <a:graphic>
          <a:graphicData uri="http://schemas.openxmlformats.org/drawingml/2006/table">
            <a:tbl>
              <a:tblPr/>
              <a:tblGrid>
                <a:gridCol w="1588315"/>
                <a:gridCol w="1677703"/>
                <a:gridCol w="1677703"/>
                <a:gridCol w="1609007"/>
                <a:gridCol w="1656184"/>
              </a:tblGrid>
              <a:tr h="1662478">
                <a:tc>
                  <a:txBody>
                    <a:bodyPr/>
                    <a:lstStyle/>
                    <a:p>
                      <a:pPr algn="ctr">
                        <a:lnSpc>
                          <a:spcPct val="115000"/>
                        </a:lnSpc>
                        <a:spcAft>
                          <a:spcPts val="0"/>
                        </a:spcAft>
                      </a:pPr>
                      <a:r>
                        <a:rPr lang="en-US" sz="1400" b="1" dirty="0" smtClean="0">
                          <a:latin typeface="Times New Roman"/>
                          <a:ea typeface="Calibri"/>
                          <a:cs typeface="Times New Roman"/>
                        </a:rPr>
                        <a:t>Projects </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en-US" sz="1400" b="1" dirty="0" smtClean="0">
                          <a:latin typeface="Times New Roman"/>
                          <a:ea typeface="Calibri"/>
                          <a:cs typeface="Times New Roman"/>
                        </a:rPr>
                        <a:t>Investment Return, % </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en-US" sz="1400" b="1" dirty="0" smtClean="0">
                          <a:latin typeface="Times New Roman"/>
                          <a:ea typeface="Calibri"/>
                          <a:cs typeface="Times New Roman"/>
                        </a:rPr>
                        <a:t>Investment , </a:t>
                      </a:r>
                    </a:p>
                    <a:p>
                      <a:pPr algn="ctr">
                        <a:lnSpc>
                          <a:spcPct val="115000"/>
                        </a:lnSpc>
                        <a:spcAft>
                          <a:spcPts val="0"/>
                        </a:spcAft>
                      </a:pPr>
                      <a:r>
                        <a:rPr lang="en-US" sz="1400" b="1" dirty="0" err="1" smtClean="0">
                          <a:latin typeface="Times New Roman"/>
                          <a:ea typeface="Calibri"/>
                          <a:cs typeface="Times New Roman"/>
                        </a:rPr>
                        <a:t>thous</a:t>
                      </a:r>
                      <a:r>
                        <a:rPr lang="en-US" sz="1400" b="1" dirty="0" smtClean="0">
                          <a:latin typeface="Times New Roman"/>
                          <a:ea typeface="Calibri"/>
                          <a:cs typeface="Times New Roman"/>
                        </a:rPr>
                        <a:t>. €</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en-US" sz="1400" b="1" dirty="0" smtClean="0"/>
                        <a:t>R</a:t>
                      </a:r>
                      <a:r>
                        <a:rPr lang="ro-RO" sz="1400" b="1" dirty="0" smtClean="0"/>
                        <a:t>eturn on </a:t>
                      </a:r>
                      <a:r>
                        <a:rPr lang="en-US" sz="1400" b="1" dirty="0" smtClean="0"/>
                        <a:t>C</a:t>
                      </a:r>
                      <a:r>
                        <a:rPr lang="ro-RO" sz="1400" b="1" dirty="0" smtClean="0"/>
                        <a:t>apital</a:t>
                      </a:r>
                      <a:r>
                        <a:rPr lang="de-DE" sz="1400" b="1" dirty="0" smtClean="0"/>
                        <a:t>, %</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en-US" sz="1400" b="1" dirty="0" smtClean="0">
                          <a:latin typeface="Times New Roman"/>
                          <a:ea typeface="Calibri"/>
                          <a:cs typeface="Times New Roman"/>
                        </a:rPr>
                        <a:t>Supply of Capital,</a:t>
                      </a:r>
                      <a:r>
                        <a:rPr lang="en-US" sz="1400" b="1" baseline="0" dirty="0" smtClean="0">
                          <a:latin typeface="Times New Roman"/>
                          <a:ea typeface="Calibri"/>
                          <a:cs typeface="Times New Roman"/>
                        </a:rPr>
                        <a:t> </a:t>
                      </a:r>
                      <a:r>
                        <a:rPr lang="en-US" sz="1400" b="1" baseline="0" dirty="0" err="1" smtClean="0">
                          <a:latin typeface="Times New Roman"/>
                          <a:ea typeface="Calibri"/>
                          <a:cs typeface="Times New Roman"/>
                        </a:rPr>
                        <a:t>thous</a:t>
                      </a:r>
                      <a:r>
                        <a:rPr lang="en-US" sz="1400" b="1" baseline="0" dirty="0" smtClean="0">
                          <a:latin typeface="Times New Roman"/>
                          <a:ea typeface="Calibri"/>
                          <a:cs typeface="Times New Roman"/>
                        </a:rPr>
                        <a:t>. </a:t>
                      </a:r>
                      <a:r>
                        <a:rPr lang="en-US" sz="1100" b="1" dirty="0" smtClean="0">
                          <a:latin typeface="Times New Roman"/>
                          <a:ea typeface="Calibri"/>
                          <a:cs typeface="Times New Roman"/>
                        </a:rPr>
                        <a:t>€</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237497">
                <a:tc>
                  <a:txBody>
                    <a:bodyPr/>
                    <a:lstStyle/>
                    <a:p>
                      <a:pPr algn="ctr">
                        <a:lnSpc>
                          <a:spcPct val="115000"/>
                        </a:lnSpc>
                        <a:spcAft>
                          <a:spcPts val="0"/>
                        </a:spcAft>
                      </a:pPr>
                      <a:r>
                        <a:rPr lang="uk-UA" sz="1400" b="1">
                          <a:latin typeface="Times New Roman"/>
                          <a:ea typeface="Calibri"/>
                          <a:cs typeface="Times New Roman"/>
                        </a:rPr>
                        <a:t>№ 1</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a:latin typeface="Times New Roman"/>
                          <a:ea typeface="Calibri"/>
                          <a:cs typeface="Times New Roman"/>
                        </a:rPr>
                        <a:t>0,51</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dirty="0">
                          <a:latin typeface="Times New Roman"/>
                          <a:ea typeface="Calibri"/>
                          <a:cs typeface="Times New Roman"/>
                        </a:rPr>
                        <a:t>6011</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a:latin typeface="Times New Roman"/>
                          <a:ea typeface="Calibri"/>
                          <a:cs typeface="Times New Roman"/>
                        </a:rPr>
                        <a:t>0,24</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dirty="0">
                          <a:latin typeface="Times New Roman"/>
                          <a:ea typeface="Calibri"/>
                          <a:cs typeface="Times New Roman"/>
                        </a:rPr>
                        <a:t>6400</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497">
                <a:tc>
                  <a:txBody>
                    <a:bodyPr/>
                    <a:lstStyle/>
                    <a:p>
                      <a:pPr algn="ctr">
                        <a:lnSpc>
                          <a:spcPct val="115000"/>
                        </a:lnSpc>
                        <a:spcAft>
                          <a:spcPts val="0"/>
                        </a:spcAft>
                      </a:pPr>
                      <a:r>
                        <a:rPr lang="uk-UA" sz="1400" b="1">
                          <a:latin typeface="Times New Roman"/>
                          <a:ea typeface="Calibri"/>
                          <a:cs typeface="Times New Roman"/>
                        </a:rPr>
                        <a:t>№ 2</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a:latin typeface="Times New Roman"/>
                          <a:ea typeface="Calibri"/>
                          <a:cs typeface="Times New Roman"/>
                        </a:rPr>
                        <a:t>0,25</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dirty="0">
                          <a:latin typeface="Times New Roman"/>
                          <a:ea typeface="Calibri"/>
                          <a:cs typeface="Times New Roman"/>
                        </a:rPr>
                        <a:t>2213</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a:latin typeface="Times New Roman"/>
                          <a:ea typeface="Calibri"/>
                          <a:cs typeface="Times New Roman"/>
                        </a:rPr>
                        <a:t>0,26</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dirty="0">
                          <a:latin typeface="Times New Roman"/>
                          <a:ea typeface="Calibri"/>
                          <a:cs typeface="Times New Roman"/>
                        </a:rPr>
                        <a:t>2300</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497">
                <a:tc>
                  <a:txBody>
                    <a:bodyPr/>
                    <a:lstStyle/>
                    <a:p>
                      <a:pPr algn="ctr">
                        <a:lnSpc>
                          <a:spcPct val="115000"/>
                        </a:lnSpc>
                        <a:spcAft>
                          <a:spcPts val="0"/>
                        </a:spcAft>
                      </a:pPr>
                      <a:r>
                        <a:rPr lang="uk-UA" sz="1400" b="1">
                          <a:latin typeface="Times New Roman"/>
                          <a:ea typeface="Calibri"/>
                          <a:cs typeface="Times New Roman"/>
                        </a:rPr>
                        <a:t>№ 3</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a:latin typeface="Times New Roman"/>
                          <a:ea typeface="Calibri"/>
                          <a:cs typeface="Times New Roman"/>
                        </a:rPr>
                        <a:t>0,18</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dirty="0">
                          <a:latin typeface="Times New Roman"/>
                          <a:ea typeface="Calibri"/>
                          <a:cs typeface="Times New Roman"/>
                        </a:rPr>
                        <a:t>2500</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a:latin typeface="Times New Roman"/>
                          <a:ea typeface="Calibri"/>
                          <a:cs typeface="Times New Roman"/>
                        </a:rPr>
                        <a:t>0,27</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dirty="0">
                          <a:latin typeface="Times New Roman"/>
                          <a:ea typeface="Calibri"/>
                          <a:cs typeface="Times New Roman"/>
                        </a:rPr>
                        <a:t>2600</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497">
                <a:tc>
                  <a:txBody>
                    <a:bodyPr/>
                    <a:lstStyle/>
                    <a:p>
                      <a:pPr algn="ctr">
                        <a:lnSpc>
                          <a:spcPct val="115000"/>
                        </a:lnSpc>
                        <a:spcAft>
                          <a:spcPts val="0"/>
                        </a:spcAft>
                      </a:pPr>
                      <a:r>
                        <a:rPr lang="uk-UA" sz="1400" b="1">
                          <a:latin typeface="Times New Roman"/>
                          <a:ea typeface="Calibri"/>
                          <a:cs typeface="Times New Roman"/>
                        </a:rPr>
                        <a:t>№ 4</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a:latin typeface="Times New Roman"/>
                          <a:ea typeface="Calibri"/>
                          <a:cs typeface="Times New Roman"/>
                        </a:rPr>
                        <a:t>0,15</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dirty="0">
                          <a:latin typeface="Times New Roman"/>
                          <a:ea typeface="Calibri"/>
                          <a:cs typeface="Times New Roman"/>
                        </a:rPr>
                        <a:t>1565</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a:latin typeface="Times New Roman"/>
                          <a:ea typeface="Calibri"/>
                          <a:cs typeface="Times New Roman"/>
                        </a:rPr>
                        <a:t>0,29</a:t>
                      </a:r>
                      <a:endParaRPr lang="ru-RU" sz="1100" b="1">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dirty="0">
                          <a:latin typeface="Times New Roman"/>
                          <a:ea typeface="Calibri"/>
                          <a:cs typeface="Times New Roman"/>
                        </a:rPr>
                        <a:t>1600</a:t>
                      </a:r>
                      <a:endParaRPr lang="ru-RU" sz="1100" b="1" dirty="0">
                        <a:latin typeface="Calibri"/>
                        <a:ea typeface="Calibri"/>
                        <a:cs typeface="Times New Roman"/>
                      </a:endParaRPr>
                    </a:p>
                  </a:txBody>
                  <a:tcPr marL="66381" marR="663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9" name="Gerade Verbindung mit Pfeil 8"/>
          <p:cNvCxnSpPr/>
          <p:nvPr/>
        </p:nvCxnSpPr>
        <p:spPr>
          <a:xfrm>
            <a:off x="3347864" y="3212976"/>
            <a:ext cx="0" cy="864096"/>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a:off x="6660232" y="3212976"/>
            <a:ext cx="0" cy="864096"/>
          </a:xfrm>
          <a:prstGeom prst="straightConnector1">
            <a:avLst/>
          </a:prstGeom>
          <a:ln w="25400">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172225" y="175274"/>
            <a:ext cx="8229600" cy="922114"/>
          </a:xfrm>
        </p:spPr>
        <p:txBody>
          <a:bodyPr>
            <a:normAutofit/>
          </a:bodyPr>
          <a:lstStyle/>
          <a:p>
            <a:r>
              <a:rPr lang="en-US" sz="3200" b="1" dirty="0" smtClean="0">
                <a:solidFill>
                  <a:schemeClr val="tx2">
                    <a:lumMod val="75000"/>
                  </a:schemeClr>
                </a:solidFill>
              </a:rPr>
              <a:t>Evolution the market demand for the product</a:t>
            </a:r>
            <a:endParaRPr lang="ru-RU" sz="3200" b="1" dirty="0">
              <a:solidFill>
                <a:schemeClr val="tx2">
                  <a:lumMod val="75000"/>
                </a:schemeClr>
              </a:solidFill>
            </a:endParaRPr>
          </a:p>
        </p:txBody>
      </p:sp>
      <p:grpSp>
        <p:nvGrpSpPr>
          <p:cNvPr id="5" name="Group 1"/>
          <p:cNvGrpSpPr>
            <a:grpSpLocks noChangeAspect="1"/>
          </p:cNvGrpSpPr>
          <p:nvPr/>
        </p:nvGrpSpPr>
        <p:grpSpPr bwMode="auto">
          <a:xfrm>
            <a:off x="251520" y="1601417"/>
            <a:ext cx="7920880" cy="5256583"/>
            <a:chOff x="2197" y="1271"/>
            <a:chExt cx="7914" cy="6638"/>
          </a:xfrm>
        </p:grpSpPr>
        <p:sp>
          <p:nvSpPr>
            <p:cNvPr id="6" name="AutoShape 58"/>
            <p:cNvSpPr>
              <a:spLocks noChangeAspect="1" noChangeArrowheads="1" noTextEdit="1"/>
            </p:cNvSpPr>
            <p:nvPr/>
          </p:nvSpPr>
          <p:spPr bwMode="auto">
            <a:xfrm>
              <a:off x="2197" y="1271"/>
              <a:ext cx="7776" cy="6638"/>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7" name="Line 57"/>
            <p:cNvSpPr>
              <a:spLocks noChangeShapeType="1"/>
            </p:cNvSpPr>
            <p:nvPr/>
          </p:nvSpPr>
          <p:spPr bwMode="auto">
            <a:xfrm>
              <a:off x="8389" y="2420"/>
              <a:ext cx="14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8" name="Line 56"/>
            <p:cNvSpPr>
              <a:spLocks noChangeShapeType="1"/>
            </p:cNvSpPr>
            <p:nvPr/>
          </p:nvSpPr>
          <p:spPr bwMode="auto">
            <a:xfrm>
              <a:off x="7237" y="2996"/>
              <a:ext cx="259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9" name="Line 55"/>
            <p:cNvSpPr>
              <a:spLocks noChangeShapeType="1"/>
            </p:cNvSpPr>
            <p:nvPr/>
          </p:nvSpPr>
          <p:spPr bwMode="auto">
            <a:xfrm>
              <a:off x="6085" y="3572"/>
              <a:ext cx="3744"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 name="Line 54"/>
            <p:cNvSpPr>
              <a:spLocks noChangeShapeType="1"/>
            </p:cNvSpPr>
            <p:nvPr/>
          </p:nvSpPr>
          <p:spPr bwMode="auto">
            <a:xfrm>
              <a:off x="3781" y="4724"/>
              <a:ext cx="6048"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 name="Line 53"/>
            <p:cNvSpPr>
              <a:spLocks noChangeShapeType="1"/>
            </p:cNvSpPr>
            <p:nvPr/>
          </p:nvSpPr>
          <p:spPr bwMode="auto">
            <a:xfrm>
              <a:off x="3781" y="5300"/>
              <a:ext cx="6048"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 name="Line 52"/>
            <p:cNvSpPr>
              <a:spLocks noChangeShapeType="1"/>
            </p:cNvSpPr>
            <p:nvPr/>
          </p:nvSpPr>
          <p:spPr bwMode="auto">
            <a:xfrm>
              <a:off x="4933" y="4148"/>
              <a:ext cx="4896" cy="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3" name="Text Box 51"/>
            <p:cNvSpPr txBox="1">
              <a:spLocks noChangeArrowheads="1"/>
            </p:cNvSpPr>
            <p:nvPr/>
          </p:nvSpPr>
          <p:spPr bwMode="auto">
            <a:xfrm>
              <a:off x="3925" y="6164"/>
              <a:ext cx="1152" cy="72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en-US" sz="1200" dirty="0" smtClean="0">
                  <a:latin typeface="Times New Roman" pitchFamily="18" charset="0"/>
                  <a:cs typeface="Times New Roman" pitchFamily="18" charset="0"/>
                </a:rPr>
                <a:t>Production of the desired quality</a:t>
              </a:r>
              <a:endParaRPr kumimoji="0" lang="uk-UA"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 name="Text Box 50"/>
            <p:cNvSpPr txBox="1">
              <a:spLocks noChangeArrowheads="1"/>
            </p:cNvSpPr>
            <p:nvPr/>
          </p:nvSpPr>
          <p:spPr bwMode="auto">
            <a:xfrm>
              <a:off x="9560" y="5732"/>
              <a:ext cx="551" cy="4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Time</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Text Box 49"/>
            <p:cNvSpPr txBox="1">
              <a:spLocks noChangeArrowheads="1"/>
            </p:cNvSpPr>
            <p:nvPr/>
          </p:nvSpPr>
          <p:spPr bwMode="auto">
            <a:xfrm>
              <a:off x="5077" y="6164"/>
              <a:ext cx="1152" cy="641"/>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en-US" sz="1200" dirty="0" smtClean="0">
                  <a:latin typeface="Times New Roman" pitchFamily="18" charset="0"/>
                  <a:cs typeface="Times New Roman" pitchFamily="18" charset="0"/>
                </a:rPr>
                <a:t>Flexible </a:t>
              </a:r>
            </a:p>
            <a:p>
              <a:pPr lvl="0" algn="ctr" fontAlgn="base">
                <a:spcBef>
                  <a:spcPct val="0"/>
                </a:spcBef>
                <a:spcAft>
                  <a:spcPct val="0"/>
                </a:spcAft>
              </a:pPr>
              <a:r>
                <a:rPr lang="en-US" sz="1200" dirty="0" smtClean="0">
                  <a:latin typeface="Times New Roman" pitchFamily="18" charset="0"/>
                  <a:cs typeface="Times New Roman" pitchFamily="18" charset="0"/>
                </a:rPr>
                <a:t>production</a:t>
              </a:r>
              <a:endParaRPr kumimoji="0" lang="uk-UA"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 name="Text Box 48"/>
            <p:cNvSpPr txBox="1">
              <a:spLocks noChangeArrowheads="1"/>
            </p:cNvSpPr>
            <p:nvPr/>
          </p:nvSpPr>
          <p:spPr bwMode="auto">
            <a:xfrm>
              <a:off x="6229" y="6164"/>
              <a:ext cx="1152" cy="641"/>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en-US" sz="1200" dirty="0" smtClean="0">
                  <a:latin typeface="Times New Roman" pitchFamily="18" charset="0"/>
                  <a:cs typeface="Times New Roman" pitchFamily="18" charset="0"/>
                </a:rPr>
                <a:t>High speed production </a:t>
              </a:r>
              <a:endParaRPr kumimoji="0" lang="uk-UA"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7" name="Text Box 47"/>
            <p:cNvSpPr txBox="1">
              <a:spLocks noChangeArrowheads="1"/>
            </p:cNvSpPr>
            <p:nvPr/>
          </p:nvSpPr>
          <p:spPr bwMode="auto">
            <a:xfrm>
              <a:off x="7381" y="6164"/>
              <a:ext cx="1152" cy="641"/>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en-US" sz="1200" dirty="0" smtClean="0">
                  <a:latin typeface="Times New Roman" pitchFamily="18" charset="0"/>
                  <a:cs typeface="Times New Roman" pitchFamily="18" charset="0"/>
                </a:rPr>
                <a:t>Innovative production</a:t>
              </a:r>
              <a:endParaRPr kumimoji="0" lang="uk-UA"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8" name="Line 46"/>
            <p:cNvSpPr>
              <a:spLocks noChangeShapeType="1"/>
            </p:cNvSpPr>
            <p:nvPr/>
          </p:nvSpPr>
          <p:spPr bwMode="auto">
            <a:xfrm flipV="1">
              <a:off x="2629" y="1700"/>
              <a:ext cx="1" cy="403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19" name="Line 45"/>
            <p:cNvSpPr>
              <a:spLocks noChangeShapeType="1"/>
            </p:cNvSpPr>
            <p:nvPr/>
          </p:nvSpPr>
          <p:spPr bwMode="auto">
            <a:xfrm>
              <a:off x="2629" y="5732"/>
              <a:ext cx="7056" cy="1"/>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 name="Text Box 44"/>
            <p:cNvSpPr txBox="1">
              <a:spLocks noChangeArrowheads="1"/>
            </p:cNvSpPr>
            <p:nvPr/>
          </p:nvSpPr>
          <p:spPr bwMode="auto">
            <a:xfrm>
              <a:off x="2773" y="5156"/>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ctr" anchorCtr="0" compatLnSpc="1">
              <a:prstTxWarp prst="textNoShape">
                <a:avLst/>
              </a:prstTxWarp>
            </a:bodyPr>
            <a:lstStyle/>
            <a:p>
              <a:pPr lvl="0" algn="ctr" fontAlgn="base">
                <a:spcBef>
                  <a:spcPct val="0"/>
                </a:spcBef>
                <a:spcAft>
                  <a:spcPct val="0"/>
                </a:spcAft>
              </a:pPr>
              <a:r>
                <a:rPr lang="de-DE" sz="1400" b="1" dirty="0" smtClean="0">
                  <a:solidFill>
                    <a:srgbClr val="FF0000"/>
                  </a:solidFill>
                  <a:latin typeface="Times New Roman" pitchFamily="18" charset="0"/>
                  <a:cs typeface="Times New Roman" pitchFamily="18" charset="0"/>
                </a:rPr>
                <a:t>P</a:t>
              </a:r>
              <a:r>
                <a:rPr lang="ro-RO" sz="1400" b="1" dirty="0" smtClean="0">
                  <a:solidFill>
                    <a:srgbClr val="FF0000"/>
                  </a:solidFill>
                  <a:latin typeface="Times New Roman" pitchFamily="18" charset="0"/>
                  <a:cs typeface="Times New Roman" pitchFamily="18" charset="0"/>
                </a:rPr>
                <a:t>roductivity</a:t>
              </a:r>
              <a:endParaRPr kumimoji="0" lang="uk-UA" sz="1800" b="1" i="0" u="none" strike="noStrike" cap="none" normalizeH="0" baseline="0" dirty="0" smtClean="0">
                <a:ln>
                  <a:noFill/>
                </a:ln>
                <a:solidFill>
                  <a:srgbClr val="FF0000"/>
                </a:solidFill>
                <a:effectLst/>
                <a:latin typeface="Times New Roman" pitchFamily="18" charset="0"/>
                <a:cs typeface="Times New Roman" pitchFamily="18" charset="0"/>
              </a:endParaRPr>
            </a:p>
          </p:txBody>
        </p:sp>
        <p:sp>
          <p:nvSpPr>
            <p:cNvPr id="21" name="Text Box 43"/>
            <p:cNvSpPr txBox="1">
              <a:spLocks noChangeArrowheads="1"/>
            </p:cNvSpPr>
            <p:nvPr/>
          </p:nvSpPr>
          <p:spPr bwMode="auto">
            <a:xfrm>
              <a:off x="3925" y="5156"/>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de-DE" sz="1200" b="1" dirty="0" smtClean="0">
                  <a:solidFill>
                    <a:srgbClr val="FF0000"/>
                  </a:solidFill>
                  <a:latin typeface="Times New Roman" pitchFamily="18" charset="0"/>
                  <a:cs typeface="Times New Roman" pitchFamily="18" charset="0"/>
                </a:rPr>
                <a:t>P</a:t>
              </a:r>
              <a:r>
                <a:rPr lang="ro-RO" sz="1200" b="1" dirty="0" smtClean="0">
                  <a:solidFill>
                    <a:srgbClr val="FF0000"/>
                  </a:solidFill>
                  <a:latin typeface="Times New Roman" pitchFamily="18" charset="0"/>
                  <a:cs typeface="Times New Roman" pitchFamily="18" charset="0"/>
                </a:rPr>
                <a:t>roductivity</a:t>
              </a:r>
              <a:endParaRPr lang="uk-UA" sz="1600" b="1" dirty="0" smtClean="0">
                <a:solidFill>
                  <a:srgbClr val="FF0000"/>
                </a:solidFill>
                <a:latin typeface="Times New Roman" pitchFamily="18" charset="0"/>
                <a:cs typeface="Times New Roman" pitchFamily="18" charset="0"/>
              </a:endParaRPr>
            </a:p>
          </p:txBody>
        </p:sp>
        <p:sp>
          <p:nvSpPr>
            <p:cNvPr id="22" name="Text Box 42"/>
            <p:cNvSpPr txBox="1">
              <a:spLocks noChangeArrowheads="1"/>
            </p:cNvSpPr>
            <p:nvPr/>
          </p:nvSpPr>
          <p:spPr bwMode="auto">
            <a:xfrm>
              <a:off x="3925" y="4580"/>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kumimoji="0" lang="de-DE" sz="1300" b="1"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Price</a:t>
              </a:r>
              <a:endParaRPr kumimoji="0" lang="uk-UA" sz="1800" b="1"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
          <p:nvSpPr>
            <p:cNvPr id="23" name="Text Box 41"/>
            <p:cNvSpPr txBox="1">
              <a:spLocks noChangeArrowheads="1"/>
            </p:cNvSpPr>
            <p:nvPr/>
          </p:nvSpPr>
          <p:spPr bwMode="auto">
            <a:xfrm>
              <a:off x="5077" y="5156"/>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algn="ctr" fontAlgn="base">
                <a:spcBef>
                  <a:spcPct val="0"/>
                </a:spcBef>
                <a:spcAft>
                  <a:spcPct val="0"/>
                </a:spcAft>
              </a:pPr>
              <a:r>
                <a:rPr lang="de-DE" sz="1200" b="1" dirty="0" smtClean="0">
                  <a:solidFill>
                    <a:srgbClr val="FF0000"/>
                  </a:solidFill>
                  <a:latin typeface="Times New Roman" pitchFamily="18" charset="0"/>
                  <a:cs typeface="Times New Roman" pitchFamily="18" charset="0"/>
                </a:rPr>
                <a:t>P</a:t>
              </a:r>
              <a:r>
                <a:rPr lang="ro-RO" sz="1200" b="1" dirty="0" smtClean="0">
                  <a:solidFill>
                    <a:srgbClr val="FF0000"/>
                  </a:solidFill>
                  <a:latin typeface="Times New Roman" pitchFamily="18" charset="0"/>
                  <a:cs typeface="Times New Roman" pitchFamily="18" charset="0"/>
                </a:rPr>
                <a:t>roductivity</a:t>
              </a:r>
              <a:endParaRPr lang="uk-UA" sz="1600" b="1" dirty="0" smtClean="0">
                <a:solidFill>
                  <a:srgbClr val="FF0000"/>
                </a:solidFill>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uk-UA" sz="1800" b="1" i="0" u="none" strike="noStrike" cap="none" normalizeH="0" baseline="0" dirty="0" smtClean="0">
                <a:ln>
                  <a:noFill/>
                </a:ln>
                <a:solidFill>
                  <a:srgbClr val="FF0000"/>
                </a:solidFill>
                <a:effectLst/>
                <a:latin typeface="Arial" pitchFamily="34" charset="0"/>
                <a:cs typeface="Arial" pitchFamily="34" charset="0"/>
              </a:endParaRPr>
            </a:p>
          </p:txBody>
        </p:sp>
        <p:sp>
          <p:nvSpPr>
            <p:cNvPr id="24" name="Text Box 40"/>
            <p:cNvSpPr txBox="1">
              <a:spLocks noChangeArrowheads="1"/>
            </p:cNvSpPr>
            <p:nvPr/>
          </p:nvSpPr>
          <p:spPr bwMode="auto">
            <a:xfrm>
              <a:off x="6229" y="5156"/>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de-DE" sz="1200" b="1" dirty="0" smtClean="0">
                  <a:solidFill>
                    <a:srgbClr val="FF0000"/>
                  </a:solidFill>
                  <a:latin typeface="Times New Roman" pitchFamily="18" charset="0"/>
                  <a:cs typeface="Times New Roman" pitchFamily="18" charset="0"/>
                </a:rPr>
                <a:t>P</a:t>
              </a:r>
              <a:r>
                <a:rPr lang="ro-RO" sz="1200" b="1" dirty="0" smtClean="0">
                  <a:solidFill>
                    <a:srgbClr val="FF0000"/>
                  </a:solidFill>
                  <a:latin typeface="Times New Roman" pitchFamily="18" charset="0"/>
                  <a:cs typeface="Times New Roman" pitchFamily="18" charset="0"/>
                </a:rPr>
                <a:t>roductivity</a:t>
              </a:r>
              <a:endParaRPr lang="uk-UA" sz="1600" b="1" dirty="0" smtClean="0">
                <a:solidFill>
                  <a:srgbClr val="FF0000"/>
                </a:solidFill>
                <a:latin typeface="Times New Roman" pitchFamily="18" charset="0"/>
                <a:cs typeface="Times New Roman" pitchFamily="18" charset="0"/>
              </a:endParaRPr>
            </a:p>
          </p:txBody>
        </p:sp>
        <p:sp>
          <p:nvSpPr>
            <p:cNvPr id="25" name="Text Box 39"/>
            <p:cNvSpPr txBox="1">
              <a:spLocks noChangeArrowheads="1"/>
            </p:cNvSpPr>
            <p:nvPr/>
          </p:nvSpPr>
          <p:spPr bwMode="auto">
            <a:xfrm>
              <a:off x="7381" y="5156"/>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de-DE" sz="1200" b="1" dirty="0" smtClean="0">
                  <a:solidFill>
                    <a:srgbClr val="FF0000"/>
                  </a:solidFill>
                  <a:latin typeface="Times New Roman" pitchFamily="18" charset="0"/>
                  <a:cs typeface="Times New Roman" pitchFamily="18" charset="0"/>
                </a:rPr>
                <a:t>P</a:t>
              </a:r>
              <a:r>
                <a:rPr lang="ro-RO" sz="1200" b="1" dirty="0" smtClean="0">
                  <a:solidFill>
                    <a:srgbClr val="FF0000"/>
                  </a:solidFill>
                  <a:latin typeface="Times New Roman" pitchFamily="18" charset="0"/>
                  <a:cs typeface="Times New Roman" pitchFamily="18" charset="0"/>
                </a:rPr>
                <a:t>roductivity</a:t>
              </a:r>
              <a:endParaRPr lang="uk-UA" sz="1600" b="1" dirty="0" smtClean="0">
                <a:solidFill>
                  <a:srgbClr val="FF0000"/>
                </a:solidFill>
                <a:latin typeface="Times New Roman" pitchFamily="18" charset="0"/>
                <a:cs typeface="Times New Roman" pitchFamily="18" charset="0"/>
              </a:endParaRPr>
            </a:p>
          </p:txBody>
        </p:sp>
        <p:sp>
          <p:nvSpPr>
            <p:cNvPr id="26" name="Text Box 38"/>
            <p:cNvSpPr txBox="1">
              <a:spLocks noChangeArrowheads="1"/>
            </p:cNvSpPr>
            <p:nvPr/>
          </p:nvSpPr>
          <p:spPr bwMode="auto">
            <a:xfrm>
              <a:off x="6229" y="4004"/>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kumimoji="0" lang="en-US" sz="1300" b="1" i="0" u="none" strike="noStrike" cap="none" normalizeH="0" baseline="0" dirty="0" smtClean="0">
                  <a:ln>
                    <a:noFill/>
                  </a:ln>
                  <a:solidFill>
                    <a:schemeClr val="accent4">
                      <a:lumMod val="75000"/>
                    </a:schemeClr>
                  </a:solidFill>
                  <a:effectLst/>
                  <a:latin typeface="Times New Roman" pitchFamily="18" charset="0"/>
                  <a:ea typeface="Calibri" pitchFamily="34" charset="0"/>
                  <a:cs typeface="Times New Roman" pitchFamily="18" charset="0"/>
                </a:rPr>
                <a:t>Quality</a:t>
              </a:r>
              <a:endParaRPr kumimoji="0" lang="uk-UA" sz="1800" b="1" i="0" u="none" strike="noStrike" cap="none" normalizeH="0" baseline="0" dirty="0" smtClean="0">
                <a:ln>
                  <a:noFill/>
                </a:ln>
                <a:solidFill>
                  <a:schemeClr val="accent4">
                    <a:lumMod val="75000"/>
                  </a:schemeClr>
                </a:solidFill>
                <a:effectLst/>
                <a:latin typeface="Arial" pitchFamily="34" charset="0"/>
                <a:cs typeface="Arial" pitchFamily="34" charset="0"/>
              </a:endParaRPr>
            </a:p>
          </p:txBody>
        </p:sp>
        <p:sp>
          <p:nvSpPr>
            <p:cNvPr id="27" name="Text Box 37"/>
            <p:cNvSpPr txBox="1">
              <a:spLocks noChangeArrowheads="1"/>
            </p:cNvSpPr>
            <p:nvPr/>
          </p:nvSpPr>
          <p:spPr bwMode="auto">
            <a:xfrm>
              <a:off x="5077" y="4004"/>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kumimoji="0" lang="en-US" sz="1300" b="1" i="0" u="none" strike="noStrike" cap="none" normalizeH="0" baseline="0" dirty="0" smtClean="0">
                  <a:ln>
                    <a:noFill/>
                  </a:ln>
                  <a:solidFill>
                    <a:schemeClr val="accent4">
                      <a:lumMod val="75000"/>
                    </a:schemeClr>
                  </a:solidFill>
                  <a:effectLst/>
                  <a:latin typeface="Times New Roman" pitchFamily="18" charset="0"/>
                  <a:ea typeface="Calibri" pitchFamily="34" charset="0"/>
                  <a:cs typeface="Times New Roman" pitchFamily="18" charset="0"/>
                </a:rPr>
                <a:t>Quality</a:t>
              </a:r>
              <a:endParaRPr kumimoji="0" lang="uk-UA" sz="1800" b="1" i="0" u="none" strike="noStrike" cap="none" normalizeH="0" baseline="0" dirty="0" smtClean="0">
                <a:ln>
                  <a:noFill/>
                </a:ln>
                <a:solidFill>
                  <a:schemeClr val="accent4">
                    <a:lumMod val="75000"/>
                  </a:schemeClr>
                </a:solidFill>
                <a:effectLst/>
                <a:latin typeface="Arial" pitchFamily="34" charset="0"/>
                <a:cs typeface="Arial" pitchFamily="34" charset="0"/>
              </a:endParaRPr>
            </a:p>
          </p:txBody>
        </p:sp>
        <p:sp>
          <p:nvSpPr>
            <p:cNvPr id="28" name="Text Box 36"/>
            <p:cNvSpPr txBox="1">
              <a:spLocks noChangeArrowheads="1"/>
            </p:cNvSpPr>
            <p:nvPr/>
          </p:nvSpPr>
          <p:spPr bwMode="auto">
            <a:xfrm>
              <a:off x="7381" y="4580"/>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kumimoji="0" lang="de-DE" sz="1300" b="1"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Price</a:t>
              </a:r>
              <a:endParaRPr kumimoji="0" lang="uk-UA" sz="1800" b="1"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
          <p:nvSpPr>
            <p:cNvPr id="29" name="Text Box 35"/>
            <p:cNvSpPr txBox="1">
              <a:spLocks noChangeArrowheads="1"/>
            </p:cNvSpPr>
            <p:nvPr/>
          </p:nvSpPr>
          <p:spPr bwMode="auto">
            <a:xfrm>
              <a:off x="6229" y="4580"/>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kumimoji="0" lang="de-DE" sz="1300" b="1"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Price</a:t>
              </a:r>
              <a:endParaRPr kumimoji="0" lang="uk-UA" sz="1800" b="1"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
          <p:nvSpPr>
            <p:cNvPr id="30" name="Text Box 34"/>
            <p:cNvSpPr txBox="1">
              <a:spLocks noChangeArrowheads="1"/>
            </p:cNvSpPr>
            <p:nvPr/>
          </p:nvSpPr>
          <p:spPr bwMode="auto">
            <a:xfrm>
              <a:off x="5077" y="4580"/>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kumimoji="0" lang="de-DE" sz="1300" b="1"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Price</a:t>
              </a:r>
              <a:endParaRPr kumimoji="0" lang="uk-UA" sz="1800" b="1"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
          <p:nvSpPr>
            <p:cNvPr id="31" name="Text Box 33"/>
            <p:cNvSpPr txBox="1">
              <a:spLocks noChangeArrowheads="1"/>
            </p:cNvSpPr>
            <p:nvPr/>
          </p:nvSpPr>
          <p:spPr bwMode="auto">
            <a:xfrm>
              <a:off x="7381" y="3428"/>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algn="ctr" fontAlgn="base">
                <a:spcBef>
                  <a:spcPct val="0"/>
                </a:spcBef>
                <a:spcAft>
                  <a:spcPct val="0"/>
                </a:spcAft>
              </a:pPr>
              <a:r>
                <a:rPr lang="de-DE" sz="1200" b="1" dirty="0" smtClean="0">
                  <a:solidFill>
                    <a:schemeClr val="accent3">
                      <a:lumMod val="50000"/>
                    </a:schemeClr>
                  </a:solidFill>
                  <a:latin typeface="Times New Roman" pitchFamily="18" charset="0"/>
                  <a:cs typeface="Times New Roman" pitchFamily="18" charset="0"/>
                </a:rPr>
                <a:t>F</a:t>
              </a:r>
              <a:r>
                <a:rPr lang="ro-RO" sz="1200" b="1" dirty="0" smtClean="0">
                  <a:solidFill>
                    <a:schemeClr val="accent3">
                      <a:lumMod val="50000"/>
                    </a:schemeClr>
                  </a:solidFill>
                  <a:latin typeface="Times New Roman" pitchFamily="18" charset="0"/>
                  <a:cs typeface="Times New Roman" pitchFamily="18" charset="0"/>
                </a:rPr>
                <a:t>lexibility</a:t>
              </a:r>
              <a:endParaRPr lang="uk-UA" sz="1600" b="1" dirty="0" smtClean="0">
                <a:solidFill>
                  <a:schemeClr val="accent3">
                    <a:lumMod val="50000"/>
                  </a:schemeClr>
                </a:solidFill>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uk-UA" sz="1800" b="1" i="0" u="none" strike="noStrike" cap="none" normalizeH="0" baseline="0" dirty="0" smtClean="0">
                <a:ln>
                  <a:noFill/>
                </a:ln>
                <a:solidFill>
                  <a:schemeClr val="accent3">
                    <a:lumMod val="50000"/>
                  </a:schemeClr>
                </a:solidFill>
                <a:effectLst/>
                <a:latin typeface="Arial" pitchFamily="34" charset="0"/>
                <a:cs typeface="Arial" pitchFamily="34" charset="0"/>
              </a:endParaRPr>
            </a:p>
          </p:txBody>
        </p:sp>
        <p:sp>
          <p:nvSpPr>
            <p:cNvPr id="32" name="Text Box 32"/>
            <p:cNvSpPr txBox="1">
              <a:spLocks noChangeArrowheads="1"/>
            </p:cNvSpPr>
            <p:nvPr/>
          </p:nvSpPr>
          <p:spPr bwMode="auto">
            <a:xfrm>
              <a:off x="7381" y="4004"/>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kumimoji="0" lang="en-US" sz="1300" b="1" i="0" u="none" strike="noStrike" cap="none" normalizeH="0" baseline="0" dirty="0" smtClean="0">
                  <a:ln>
                    <a:noFill/>
                  </a:ln>
                  <a:solidFill>
                    <a:schemeClr val="accent4">
                      <a:lumMod val="75000"/>
                    </a:schemeClr>
                  </a:solidFill>
                  <a:effectLst/>
                  <a:latin typeface="Times New Roman" pitchFamily="18" charset="0"/>
                  <a:ea typeface="Calibri" pitchFamily="34" charset="0"/>
                  <a:cs typeface="Times New Roman" pitchFamily="18" charset="0"/>
                </a:rPr>
                <a:t>Quality</a:t>
              </a:r>
              <a:endParaRPr kumimoji="0" lang="uk-UA" sz="1800" b="1" i="0" u="none" strike="noStrike" cap="none" normalizeH="0" baseline="0" dirty="0" smtClean="0">
                <a:ln>
                  <a:noFill/>
                </a:ln>
                <a:solidFill>
                  <a:schemeClr val="accent4">
                    <a:lumMod val="75000"/>
                  </a:schemeClr>
                </a:solidFill>
                <a:effectLst/>
                <a:latin typeface="Arial" pitchFamily="34" charset="0"/>
                <a:cs typeface="Arial" pitchFamily="34" charset="0"/>
              </a:endParaRPr>
            </a:p>
          </p:txBody>
        </p:sp>
        <p:sp>
          <p:nvSpPr>
            <p:cNvPr id="33" name="Text Box 31"/>
            <p:cNvSpPr txBox="1">
              <a:spLocks noChangeArrowheads="1"/>
            </p:cNvSpPr>
            <p:nvPr/>
          </p:nvSpPr>
          <p:spPr bwMode="auto">
            <a:xfrm>
              <a:off x="6229" y="3428"/>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algn="ctr" fontAlgn="base">
                <a:spcBef>
                  <a:spcPct val="0"/>
                </a:spcBef>
                <a:spcAft>
                  <a:spcPct val="0"/>
                </a:spcAft>
              </a:pPr>
              <a:r>
                <a:rPr lang="de-DE" sz="1200" b="1" dirty="0" smtClean="0">
                  <a:solidFill>
                    <a:schemeClr val="accent3">
                      <a:lumMod val="50000"/>
                    </a:schemeClr>
                  </a:solidFill>
                  <a:latin typeface="Times New Roman" pitchFamily="18" charset="0"/>
                  <a:cs typeface="Times New Roman" pitchFamily="18" charset="0"/>
                </a:rPr>
                <a:t>F</a:t>
              </a:r>
              <a:r>
                <a:rPr lang="ro-RO" sz="1200" b="1" dirty="0" smtClean="0">
                  <a:solidFill>
                    <a:schemeClr val="accent3">
                      <a:lumMod val="50000"/>
                    </a:schemeClr>
                  </a:solidFill>
                  <a:latin typeface="Times New Roman" pitchFamily="18" charset="0"/>
                  <a:cs typeface="Times New Roman" pitchFamily="18" charset="0"/>
                </a:rPr>
                <a:t>lexibility</a:t>
              </a:r>
              <a:endParaRPr lang="uk-UA" sz="1600" b="1" dirty="0" smtClean="0">
                <a:solidFill>
                  <a:schemeClr val="accent3">
                    <a:lumMod val="50000"/>
                  </a:schemeClr>
                </a:solidFill>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uk-UA" sz="1800" b="1" i="0" u="none" strike="noStrike" cap="none" normalizeH="0" baseline="0" dirty="0" smtClean="0">
                <a:ln>
                  <a:noFill/>
                </a:ln>
                <a:solidFill>
                  <a:schemeClr val="accent3">
                    <a:lumMod val="50000"/>
                  </a:schemeClr>
                </a:solidFill>
                <a:effectLst/>
                <a:latin typeface="Arial" pitchFamily="34" charset="0"/>
                <a:cs typeface="Arial" pitchFamily="34" charset="0"/>
              </a:endParaRPr>
            </a:p>
          </p:txBody>
        </p:sp>
        <p:sp>
          <p:nvSpPr>
            <p:cNvPr id="34" name="Text Box 30"/>
            <p:cNvSpPr txBox="1">
              <a:spLocks noChangeArrowheads="1"/>
            </p:cNvSpPr>
            <p:nvPr/>
          </p:nvSpPr>
          <p:spPr bwMode="auto">
            <a:xfrm>
              <a:off x="2773" y="4580"/>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300" b="1"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Price </a:t>
              </a:r>
              <a:endParaRPr kumimoji="0" lang="uk-UA" sz="1800" b="1"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
          <p:nvSpPr>
            <p:cNvPr id="35" name="Text Box 29"/>
            <p:cNvSpPr txBox="1">
              <a:spLocks noChangeArrowheads="1"/>
            </p:cNvSpPr>
            <p:nvPr/>
          </p:nvSpPr>
          <p:spPr bwMode="auto">
            <a:xfrm>
              <a:off x="3925" y="4004"/>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accent4">
                      <a:lumMod val="75000"/>
                    </a:schemeClr>
                  </a:solidFill>
                  <a:effectLst/>
                  <a:latin typeface="Times New Roman" pitchFamily="18" charset="0"/>
                  <a:ea typeface="Calibri" pitchFamily="34" charset="0"/>
                  <a:cs typeface="Times New Roman" pitchFamily="18" charset="0"/>
                </a:rPr>
                <a:t>Quality </a:t>
              </a:r>
              <a:endParaRPr kumimoji="0" lang="uk-UA" sz="1800" b="1" i="0" u="none" strike="noStrike" cap="none" normalizeH="0" baseline="0" dirty="0" smtClean="0">
                <a:ln>
                  <a:noFill/>
                </a:ln>
                <a:solidFill>
                  <a:schemeClr val="accent4">
                    <a:lumMod val="75000"/>
                  </a:schemeClr>
                </a:solidFill>
                <a:effectLst/>
                <a:latin typeface="Arial" pitchFamily="34" charset="0"/>
                <a:cs typeface="Arial" pitchFamily="34" charset="0"/>
              </a:endParaRPr>
            </a:p>
          </p:txBody>
        </p:sp>
        <p:sp>
          <p:nvSpPr>
            <p:cNvPr id="36" name="Text Box 28"/>
            <p:cNvSpPr txBox="1">
              <a:spLocks noChangeArrowheads="1"/>
            </p:cNvSpPr>
            <p:nvPr/>
          </p:nvSpPr>
          <p:spPr bwMode="auto">
            <a:xfrm>
              <a:off x="5077" y="3428"/>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algn="ctr" fontAlgn="base">
                <a:spcBef>
                  <a:spcPct val="0"/>
                </a:spcBef>
                <a:spcAft>
                  <a:spcPct val="0"/>
                </a:spcAft>
              </a:pPr>
              <a:r>
                <a:rPr lang="de-DE" sz="1200" b="1" dirty="0" smtClean="0">
                  <a:solidFill>
                    <a:schemeClr val="accent3">
                      <a:lumMod val="50000"/>
                    </a:schemeClr>
                  </a:solidFill>
                  <a:latin typeface="Times New Roman" pitchFamily="18" charset="0"/>
                  <a:cs typeface="Times New Roman" pitchFamily="18" charset="0"/>
                </a:rPr>
                <a:t>F</a:t>
              </a:r>
              <a:r>
                <a:rPr lang="ro-RO" sz="1200" b="1" dirty="0" smtClean="0">
                  <a:solidFill>
                    <a:schemeClr val="accent3">
                      <a:lumMod val="50000"/>
                    </a:schemeClr>
                  </a:solidFill>
                  <a:latin typeface="Times New Roman" pitchFamily="18" charset="0"/>
                  <a:cs typeface="Times New Roman" pitchFamily="18" charset="0"/>
                </a:rPr>
                <a:t>lexibility</a:t>
              </a:r>
              <a:endParaRPr lang="uk-UA" sz="1600" b="1" dirty="0" smtClean="0">
                <a:solidFill>
                  <a:schemeClr val="accent3">
                    <a:lumMod val="50000"/>
                  </a:schemeClr>
                </a:solidFill>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uk-UA" sz="1800" b="1" i="0" u="none" strike="noStrike" cap="none" normalizeH="0" baseline="0" dirty="0" smtClean="0">
                <a:ln>
                  <a:noFill/>
                </a:ln>
                <a:solidFill>
                  <a:schemeClr val="accent3">
                    <a:lumMod val="50000"/>
                  </a:schemeClr>
                </a:solidFill>
                <a:effectLst/>
                <a:latin typeface="Arial" pitchFamily="34" charset="0"/>
                <a:cs typeface="Arial" pitchFamily="34" charset="0"/>
              </a:endParaRPr>
            </a:p>
          </p:txBody>
        </p:sp>
        <p:sp>
          <p:nvSpPr>
            <p:cNvPr id="37" name="Text Box 27"/>
            <p:cNvSpPr txBox="1">
              <a:spLocks noChangeArrowheads="1"/>
            </p:cNvSpPr>
            <p:nvPr/>
          </p:nvSpPr>
          <p:spPr bwMode="auto">
            <a:xfrm>
              <a:off x="6229" y="2852"/>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Speed </a:t>
              </a:r>
              <a:endParaRPr kumimoji="0" lang="uk-UA" sz="1800" b="1"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sp>
          <p:nvSpPr>
            <p:cNvPr id="38" name="Text Box 26"/>
            <p:cNvSpPr txBox="1">
              <a:spLocks noChangeArrowheads="1"/>
            </p:cNvSpPr>
            <p:nvPr/>
          </p:nvSpPr>
          <p:spPr bwMode="auto">
            <a:xfrm>
              <a:off x="7381" y="2852"/>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Speed </a:t>
              </a:r>
              <a:endParaRPr kumimoji="0" lang="uk-UA" sz="1800" b="1"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sp>
          <p:nvSpPr>
            <p:cNvPr id="39" name="Text Box 25"/>
            <p:cNvSpPr txBox="1">
              <a:spLocks noChangeArrowheads="1"/>
            </p:cNvSpPr>
            <p:nvPr/>
          </p:nvSpPr>
          <p:spPr bwMode="auto">
            <a:xfrm>
              <a:off x="7381" y="2132"/>
              <a:ext cx="1008" cy="576"/>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accent6">
                      <a:lumMod val="75000"/>
                    </a:schemeClr>
                  </a:solidFill>
                  <a:effectLst/>
                  <a:latin typeface="Times New Roman" pitchFamily="18" charset="0"/>
                  <a:ea typeface="Calibri" pitchFamily="34" charset="0"/>
                  <a:cs typeface="Times New Roman" pitchFamily="18" charset="0"/>
                </a:rPr>
                <a:t>Unique </a:t>
              </a:r>
              <a:endParaRPr kumimoji="0" lang="uk-UA" sz="1800" b="1" i="0" u="none" strike="noStrike" cap="none" normalizeH="0" baseline="0" dirty="0" smtClean="0">
                <a:ln>
                  <a:noFill/>
                </a:ln>
                <a:solidFill>
                  <a:schemeClr val="accent6">
                    <a:lumMod val="75000"/>
                  </a:schemeClr>
                </a:solidFill>
                <a:effectLst/>
                <a:latin typeface="Arial" pitchFamily="34" charset="0"/>
                <a:cs typeface="Arial" pitchFamily="34" charset="0"/>
              </a:endParaRPr>
            </a:p>
          </p:txBody>
        </p:sp>
        <p:sp>
          <p:nvSpPr>
            <p:cNvPr id="40" name="Text Box 24"/>
            <p:cNvSpPr txBox="1">
              <a:spLocks noChangeArrowheads="1"/>
            </p:cNvSpPr>
            <p:nvPr/>
          </p:nvSpPr>
          <p:spPr bwMode="auto">
            <a:xfrm>
              <a:off x="2197" y="2132"/>
              <a:ext cx="344" cy="2223"/>
            </a:xfrm>
            <a:prstGeom prst="rect">
              <a:avLst/>
            </a:prstGeom>
            <a:solidFill>
              <a:srgbClr val="FFFFFF"/>
            </a:solidFill>
            <a:ln w="9525">
              <a:noFill/>
              <a:miter lim="800000"/>
              <a:headEnd/>
              <a:tailEnd/>
            </a:ln>
          </p:spPr>
          <p:txBody>
            <a:bodyPr vert="vert270"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Market requirements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1" name="AutoShape 23"/>
            <p:cNvSpPr>
              <a:spLocks noChangeArrowheads="1"/>
            </p:cNvSpPr>
            <p:nvPr/>
          </p:nvSpPr>
          <p:spPr bwMode="auto">
            <a:xfrm>
              <a:off x="7525" y="5732"/>
              <a:ext cx="720" cy="432"/>
            </a:xfrm>
            <a:prstGeom prst="up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42" name="AutoShape 22"/>
            <p:cNvSpPr>
              <a:spLocks noChangeArrowheads="1"/>
            </p:cNvSpPr>
            <p:nvPr/>
          </p:nvSpPr>
          <p:spPr bwMode="auto">
            <a:xfrm>
              <a:off x="6373" y="5732"/>
              <a:ext cx="720" cy="432"/>
            </a:xfrm>
            <a:prstGeom prst="up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43" name="AutoShape 21"/>
            <p:cNvSpPr>
              <a:spLocks noChangeArrowheads="1"/>
            </p:cNvSpPr>
            <p:nvPr/>
          </p:nvSpPr>
          <p:spPr bwMode="auto">
            <a:xfrm>
              <a:off x="5221" y="5732"/>
              <a:ext cx="720" cy="432"/>
            </a:xfrm>
            <a:prstGeom prst="up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44" name="AutoShape 20"/>
            <p:cNvSpPr>
              <a:spLocks noChangeArrowheads="1"/>
            </p:cNvSpPr>
            <p:nvPr/>
          </p:nvSpPr>
          <p:spPr bwMode="auto">
            <a:xfrm>
              <a:off x="4069" y="5732"/>
              <a:ext cx="720" cy="432"/>
            </a:xfrm>
            <a:prstGeom prst="up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45" name="Text Box 19"/>
            <p:cNvSpPr txBox="1">
              <a:spLocks noChangeArrowheads="1"/>
            </p:cNvSpPr>
            <p:nvPr/>
          </p:nvSpPr>
          <p:spPr bwMode="auto">
            <a:xfrm>
              <a:off x="2629" y="6164"/>
              <a:ext cx="1152" cy="641"/>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de-DE" sz="1200" dirty="0" smtClean="0">
                  <a:latin typeface="Times New Roman" pitchFamily="18" charset="0"/>
                  <a:cs typeface="Times New Roman" pitchFamily="18" charset="0"/>
                </a:rPr>
                <a:t>E</a:t>
              </a:r>
              <a:r>
                <a:rPr lang="ro-RO" sz="1200" dirty="0" smtClean="0">
                  <a:latin typeface="Times New Roman" pitchFamily="18" charset="0"/>
                  <a:cs typeface="Times New Roman" pitchFamily="18" charset="0"/>
                </a:rPr>
                <a:t>conomic production</a:t>
              </a:r>
              <a:endParaRPr kumimoji="0" lang="uk-UA"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 name="Line 18"/>
            <p:cNvSpPr>
              <a:spLocks noChangeShapeType="1"/>
            </p:cNvSpPr>
            <p:nvPr/>
          </p:nvSpPr>
          <p:spPr bwMode="auto">
            <a:xfrm>
              <a:off x="3925" y="5732"/>
              <a:ext cx="1" cy="115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47" name="Line 17"/>
            <p:cNvSpPr>
              <a:spLocks noChangeShapeType="1"/>
            </p:cNvSpPr>
            <p:nvPr/>
          </p:nvSpPr>
          <p:spPr bwMode="auto">
            <a:xfrm>
              <a:off x="5077" y="5732"/>
              <a:ext cx="1" cy="115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48" name="Line 16"/>
            <p:cNvSpPr>
              <a:spLocks noChangeShapeType="1"/>
            </p:cNvSpPr>
            <p:nvPr/>
          </p:nvSpPr>
          <p:spPr bwMode="auto">
            <a:xfrm>
              <a:off x="6229" y="5732"/>
              <a:ext cx="1" cy="115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49" name="AutoShape 14"/>
            <p:cNvSpPr>
              <a:spLocks noChangeArrowheads="1"/>
            </p:cNvSpPr>
            <p:nvPr/>
          </p:nvSpPr>
          <p:spPr bwMode="auto">
            <a:xfrm>
              <a:off x="2917" y="5732"/>
              <a:ext cx="720" cy="432"/>
            </a:xfrm>
            <a:prstGeom prst="up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50" name="Line 13"/>
            <p:cNvSpPr>
              <a:spLocks noChangeShapeType="1"/>
            </p:cNvSpPr>
            <p:nvPr/>
          </p:nvSpPr>
          <p:spPr bwMode="auto">
            <a:xfrm>
              <a:off x="7381" y="5732"/>
              <a:ext cx="1" cy="115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51" name="Text Box 12"/>
            <p:cNvSpPr txBox="1">
              <a:spLocks noChangeArrowheads="1"/>
            </p:cNvSpPr>
            <p:nvPr/>
          </p:nvSpPr>
          <p:spPr bwMode="auto">
            <a:xfrm>
              <a:off x="8677" y="6164"/>
              <a:ext cx="1152" cy="432"/>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en-US" sz="1200" dirty="0" smtClean="0">
                  <a:latin typeface="Times New Roman" pitchFamily="18" charset="0"/>
                  <a:cs typeface="Times New Roman" pitchFamily="18" charset="0"/>
                </a:rPr>
                <a:t>Modern </a:t>
              </a:r>
            </a:p>
            <a:p>
              <a:pPr lvl="0" algn="ctr" fontAlgn="base">
                <a:spcBef>
                  <a:spcPct val="0"/>
                </a:spcBef>
                <a:spcAft>
                  <a:spcPct val="0"/>
                </a:spcAft>
              </a:pPr>
              <a:r>
                <a:rPr lang="en-US" sz="1200" dirty="0" smtClean="0">
                  <a:latin typeface="Times New Roman" pitchFamily="18" charset="0"/>
                  <a:cs typeface="Times New Roman" pitchFamily="18" charset="0"/>
                </a:rPr>
                <a:t>production</a:t>
              </a:r>
              <a:endParaRPr kumimoji="0" lang="uk-UA"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 name="Text Box 11"/>
            <p:cNvSpPr txBox="1">
              <a:spLocks noChangeArrowheads="1"/>
            </p:cNvSpPr>
            <p:nvPr/>
          </p:nvSpPr>
          <p:spPr bwMode="auto">
            <a:xfrm>
              <a:off x="8677" y="5156"/>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de-DE" sz="1200" b="1" dirty="0" smtClean="0">
                  <a:solidFill>
                    <a:srgbClr val="FF0000"/>
                  </a:solidFill>
                  <a:latin typeface="Times New Roman" pitchFamily="18" charset="0"/>
                  <a:cs typeface="Times New Roman" pitchFamily="18" charset="0"/>
                </a:rPr>
                <a:t>P</a:t>
              </a:r>
              <a:r>
                <a:rPr lang="ro-RO" sz="1200" b="1" dirty="0" smtClean="0">
                  <a:solidFill>
                    <a:srgbClr val="FF0000"/>
                  </a:solidFill>
                  <a:latin typeface="Times New Roman" pitchFamily="18" charset="0"/>
                  <a:cs typeface="Times New Roman" pitchFamily="18" charset="0"/>
                </a:rPr>
                <a:t>roductivity</a:t>
              </a:r>
              <a:endParaRPr lang="uk-UA" sz="1600" b="1" dirty="0" smtClean="0">
                <a:solidFill>
                  <a:srgbClr val="FF0000"/>
                </a:solidFill>
                <a:latin typeface="Times New Roman" pitchFamily="18" charset="0"/>
                <a:cs typeface="Times New Roman" pitchFamily="18" charset="0"/>
              </a:endParaRPr>
            </a:p>
          </p:txBody>
        </p:sp>
        <p:sp>
          <p:nvSpPr>
            <p:cNvPr id="53" name="Text Box 10"/>
            <p:cNvSpPr txBox="1">
              <a:spLocks noChangeArrowheads="1"/>
            </p:cNvSpPr>
            <p:nvPr/>
          </p:nvSpPr>
          <p:spPr bwMode="auto">
            <a:xfrm>
              <a:off x="8677" y="4580"/>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kumimoji="0" lang="de-DE" sz="1300" b="1"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Price</a:t>
              </a:r>
              <a:endParaRPr kumimoji="0" lang="uk-UA" sz="1800" b="1"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
          <p:nvSpPr>
            <p:cNvPr id="54" name="Text Box 9"/>
            <p:cNvSpPr txBox="1">
              <a:spLocks noChangeArrowheads="1"/>
            </p:cNvSpPr>
            <p:nvPr/>
          </p:nvSpPr>
          <p:spPr bwMode="auto">
            <a:xfrm>
              <a:off x="8677" y="3428"/>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algn="ctr" fontAlgn="base">
                <a:spcBef>
                  <a:spcPct val="0"/>
                </a:spcBef>
                <a:spcAft>
                  <a:spcPct val="0"/>
                </a:spcAft>
              </a:pPr>
              <a:r>
                <a:rPr lang="de-DE" sz="1200" b="1" dirty="0" smtClean="0">
                  <a:solidFill>
                    <a:schemeClr val="accent3">
                      <a:lumMod val="50000"/>
                    </a:schemeClr>
                  </a:solidFill>
                  <a:latin typeface="Times New Roman" pitchFamily="18" charset="0"/>
                  <a:cs typeface="Times New Roman" pitchFamily="18" charset="0"/>
                </a:rPr>
                <a:t>F</a:t>
              </a:r>
              <a:r>
                <a:rPr lang="ro-RO" sz="1200" b="1" dirty="0" smtClean="0">
                  <a:solidFill>
                    <a:schemeClr val="accent3">
                      <a:lumMod val="50000"/>
                    </a:schemeClr>
                  </a:solidFill>
                  <a:latin typeface="Times New Roman" pitchFamily="18" charset="0"/>
                  <a:cs typeface="Times New Roman" pitchFamily="18" charset="0"/>
                </a:rPr>
                <a:t>lexibility</a:t>
              </a:r>
              <a:endParaRPr lang="uk-UA" sz="1600" b="1" dirty="0" smtClean="0">
                <a:solidFill>
                  <a:schemeClr val="accent3">
                    <a:lumMod val="50000"/>
                  </a:schemeClr>
                </a:solidFill>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uk-UA" sz="1800" b="1" i="0" u="none" strike="noStrike" cap="none" normalizeH="0" baseline="0" dirty="0" smtClean="0">
                <a:ln>
                  <a:noFill/>
                </a:ln>
                <a:solidFill>
                  <a:schemeClr val="accent3">
                    <a:lumMod val="50000"/>
                  </a:schemeClr>
                </a:solidFill>
                <a:effectLst/>
                <a:latin typeface="Arial" pitchFamily="34" charset="0"/>
                <a:cs typeface="Arial" pitchFamily="34" charset="0"/>
              </a:endParaRPr>
            </a:p>
          </p:txBody>
        </p:sp>
        <p:sp>
          <p:nvSpPr>
            <p:cNvPr id="55" name="Text Box 8"/>
            <p:cNvSpPr txBox="1">
              <a:spLocks noChangeArrowheads="1"/>
            </p:cNvSpPr>
            <p:nvPr/>
          </p:nvSpPr>
          <p:spPr bwMode="auto">
            <a:xfrm>
              <a:off x="8677" y="4004"/>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kumimoji="0" lang="en-US" sz="1300" b="1" i="0" u="none" strike="noStrike" cap="none" normalizeH="0" baseline="0" dirty="0" smtClean="0">
                  <a:ln>
                    <a:noFill/>
                  </a:ln>
                  <a:solidFill>
                    <a:schemeClr val="accent4">
                      <a:lumMod val="75000"/>
                    </a:schemeClr>
                  </a:solidFill>
                  <a:effectLst/>
                  <a:latin typeface="Times New Roman" pitchFamily="18" charset="0"/>
                  <a:ea typeface="Calibri" pitchFamily="34" charset="0"/>
                  <a:cs typeface="Times New Roman" pitchFamily="18" charset="0"/>
                </a:rPr>
                <a:t>Quality</a:t>
              </a:r>
              <a:endParaRPr kumimoji="0" lang="uk-UA" sz="1800" b="1" i="0" u="none" strike="noStrike" cap="none" normalizeH="0" baseline="0" dirty="0" smtClean="0">
                <a:ln>
                  <a:noFill/>
                </a:ln>
                <a:solidFill>
                  <a:schemeClr val="accent4">
                    <a:lumMod val="75000"/>
                  </a:schemeClr>
                </a:solidFill>
                <a:effectLst/>
                <a:latin typeface="Arial" pitchFamily="34" charset="0"/>
                <a:cs typeface="Arial" pitchFamily="34" charset="0"/>
              </a:endParaRPr>
            </a:p>
          </p:txBody>
        </p:sp>
        <p:sp>
          <p:nvSpPr>
            <p:cNvPr id="56" name="Text Box 7"/>
            <p:cNvSpPr txBox="1">
              <a:spLocks noChangeArrowheads="1"/>
            </p:cNvSpPr>
            <p:nvPr/>
          </p:nvSpPr>
          <p:spPr bwMode="auto">
            <a:xfrm>
              <a:off x="8677" y="2852"/>
              <a:ext cx="1008" cy="432"/>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Speed </a:t>
              </a:r>
              <a:endParaRPr kumimoji="0" lang="uk-UA" sz="1800" b="1"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sp>
          <p:nvSpPr>
            <p:cNvPr id="57" name="Text Box 6"/>
            <p:cNvSpPr txBox="1">
              <a:spLocks noChangeArrowheads="1"/>
            </p:cNvSpPr>
            <p:nvPr/>
          </p:nvSpPr>
          <p:spPr bwMode="auto">
            <a:xfrm>
              <a:off x="8677" y="2132"/>
              <a:ext cx="1008" cy="576"/>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t" anchorCtr="0" compatLnSpc="1">
              <a:prstTxWarp prst="textNoShape">
                <a:avLst/>
              </a:prstTxWarp>
            </a:bodyPr>
            <a:lstStyle/>
            <a:p>
              <a:pPr lvl="0" algn="ctr" fontAlgn="base">
                <a:spcBef>
                  <a:spcPct val="0"/>
                </a:spcBef>
                <a:spcAft>
                  <a:spcPct val="0"/>
                </a:spcAft>
              </a:pPr>
              <a:r>
                <a:rPr kumimoji="0" lang="en-US" sz="1300" b="1" i="0" u="none" strike="noStrike" cap="none" normalizeH="0" baseline="0" dirty="0" smtClean="0">
                  <a:ln>
                    <a:noFill/>
                  </a:ln>
                  <a:solidFill>
                    <a:schemeClr val="accent6">
                      <a:lumMod val="75000"/>
                    </a:schemeClr>
                  </a:solidFill>
                  <a:effectLst/>
                  <a:latin typeface="Times New Roman" pitchFamily="18" charset="0"/>
                  <a:ea typeface="Calibri" pitchFamily="34" charset="0"/>
                  <a:cs typeface="Times New Roman" pitchFamily="18" charset="0"/>
                </a:rPr>
                <a:t>Unique</a:t>
              </a:r>
              <a:endParaRPr kumimoji="0" lang="uk-UA" sz="1800" b="1" i="0" u="none" strike="noStrike" cap="none" normalizeH="0" baseline="0" dirty="0" smtClean="0">
                <a:ln>
                  <a:noFill/>
                </a:ln>
                <a:solidFill>
                  <a:schemeClr val="accent6">
                    <a:lumMod val="75000"/>
                  </a:schemeClr>
                </a:solidFill>
                <a:effectLst/>
                <a:latin typeface="Arial" pitchFamily="34" charset="0"/>
                <a:cs typeface="Arial" pitchFamily="34" charset="0"/>
              </a:endParaRPr>
            </a:p>
          </p:txBody>
        </p:sp>
        <p:sp>
          <p:nvSpPr>
            <p:cNvPr id="58" name="AutoShape 5"/>
            <p:cNvSpPr>
              <a:spLocks noChangeArrowheads="1"/>
            </p:cNvSpPr>
            <p:nvPr/>
          </p:nvSpPr>
          <p:spPr bwMode="auto">
            <a:xfrm>
              <a:off x="8821" y="5732"/>
              <a:ext cx="720" cy="432"/>
            </a:xfrm>
            <a:prstGeom prst="up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59" name="Line 4"/>
            <p:cNvSpPr>
              <a:spLocks noChangeShapeType="1"/>
            </p:cNvSpPr>
            <p:nvPr/>
          </p:nvSpPr>
          <p:spPr bwMode="auto">
            <a:xfrm>
              <a:off x="8677" y="5732"/>
              <a:ext cx="1" cy="115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60" name="Text Box 3"/>
            <p:cNvSpPr txBox="1">
              <a:spLocks noChangeArrowheads="1"/>
            </p:cNvSpPr>
            <p:nvPr/>
          </p:nvSpPr>
          <p:spPr bwMode="auto">
            <a:xfrm>
              <a:off x="8678" y="1448"/>
              <a:ext cx="1008" cy="576"/>
            </a:xfrm>
            <a:prstGeom prst="rect">
              <a:avLst/>
            </a:prstGeom>
            <a:solidFill>
              <a:srgbClr val="FFFFFF"/>
            </a:solidFill>
            <a:ln w="9525">
              <a:solidFill>
                <a:srgbClr val="000000"/>
              </a:solidFill>
              <a:miter lim="800000"/>
              <a:headEnd/>
              <a:tailEnd/>
            </a:ln>
            <a:scene3d>
              <a:camera prst="orthographicFront"/>
              <a:lightRig rig="threePt" dir="t"/>
            </a:scene3d>
            <a:sp3d prstMaterial="metal">
              <a:bevelB w="165100" prst="coolSlant"/>
            </a:sp3d>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00B050"/>
                  </a:solidFill>
                  <a:effectLst/>
                  <a:latin typeface="Times New Roman" pitchFamily="18" charset="0"/>
                  <a:ea typeface="Calibri" pitchFamily="34" charset="0"/>
                  <a:cs typeface="Times New Roman" pitchFamily="18" charset="0"/>
                </a:rPr>
                <a:t>Sustainable </a:t>
              </a:r>
              <a:endParaRPr kumimoji="0" lang="uk-UA" sz="1800" b="0" i="0" u="none" strike="noStrike" cap="none" normalizeH="0" baseline="0" dirty="0" smtClean="0">
                <a:ln>
                  <a:noFill/>
                </a:ln>
                <a:solidFill>
                  <a:srgbClr val="00B050"/>
                </a:solidFill>
                <a:effectLst/>
                <a:latin typeface="Arial" pitchFamily="34" charset="0"/>
                <a:cs typeface="Arial" pitchFamily="34" charset="0"/>
              </a:endParaRPr>
            </a:p>
          </p:txBody>
        </p:sp>
        <p:sp>
          <p:nvSpPr>
            <p:cNvPr id="61" name="Line 2"/>
            <p:cNvSpPr>
              <a:spLocks noChangeShapeType="1"/>
            </p:cNvSpPr>
            <p:nvPr/>
          </p:nvSpPr>
          <p:spPr bwMode="auto">
            <a:xfrm>
              <a:off x="9685" y="1700"/>
              <a:ext cx="144" cy="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sp>
        <p:nvSpPr>
          <p:cNvPr id="88" name="Text Box 3"/>
          <p:cNvSpPr txBox="1">
            <a:spLocks noChangeArrowheads="1"/>
          </p:cNvSpPr>
          <p:nvPr/>
        </p:nvSpPr>
        <p:spPr bwMode="auto">
          <a:xfrm>
            <a:off x="7956376" y="1196752"/>
            <a:ext cx="504056" cy="456130"/>
          </a:xfrm>
          <a:prstGeom prst="rect">
            <a:avLst/>
          </a:prstGeom>
          <a:solidFill>
            <a:srgbClr val="FFFFFF"/>
          </a:solidFill>
          <a:ln w="9525">
            <a:solidFill>
              <a:srgbClr val="C00000"/>
            </a:solidFill>
            <a:miter lim="800000"/>
            <a:headEnd/>
            <a:tailEnd/>
          </a:ln>
          <a:scene3d>
            <a:camera prst="orthographicFront"/>
            <a:lightRig rig="threePt" dir="t"/>
          </a:scene3d>
          <a:sp3d prstMaterial="metal">
            <a:bevelB w="165100" prst="coolSlant"/>
          </a:sp3d>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800" b="1" dirty="0" smtClean="0">
                <a:solidFill>
                  <a:srgbClr val="C00000"/>
                </a:solidFill>
                <a:latin typeface="Times New Roman" pitchFamily="18" charset="0"/>
                <a:cs typeface="Times New Roman" pitchFamily="18" charset="0"/>
              </a:rPr>
              <a:t>?</a:t>
            </a:r>
            <a:endParaRPr kumimoji="0" lang="uk-UA" sz="2800" b="0" i="0" u="none" strike="noStrike" cap="none" normalizeH="0" baseline="0" dirty="0" smtClean="0">
              <a:ln>
                <a:noFill/>
              </a:ln>
              <a:solidFill>
                <a:srgbClr val="C00000"/>
              </a:solidFill>
              <a:effectLst/>
              <a:latin typeface="Arial" pitchFamily="34" charset="0"/>
              <a:cs typeface="Arial" pitchFamily="34" charset="0"/>
            </a:endParaRPr>
          </a:p>
        </p:txBody>
      </p:sp>
      <p:sp>
        <p:nvSpPr>
          <p:cNvPr id="62" name="Text Box 12"/>
          <p:cNvSpPr txBox="1">
            <a:spLocks noChangeArrowheads="1"/>
          </p:cNvSpPr>
          <p:nvPr/>
        </p:nvSpPr>
        <p:spPr bwMode="auto">
          <a:xfrm>
            <a:off x="8100392" y="5517232"/>
            <a:ext cx="864096" cy="27009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algn="ctr" fontAlgn="base">
              <a:spcBef>
                <a:spcPct val="0"/>
              </a:spcBef>
              <a:spcAft>
                <a:spcPct val="0"/>
              </a:spcAft>
            </a:pPr>
            <a:r>
              <a:rPr lang="en-US" sz="1200" dirty="0" smtClean="0">
                <a:solidFill>
                  <a:srgbClr val="C00000"/>
                </a:solidFill>
                <a:latin typeface="Times New Roman" pitchFamily="18" charset="0"/>
                <a:cs typeface="Times New Roman" pitchFamily="18" charset="0"/>
              </a:rPr>
              <a:t>Future </a:t>
            </a:r>
            <a:endParaRPr kumimoji="0" lang="uk-UA" sz="1200" b="0" i="0" u="none" strike="noStrike" cap="none" normalizeH="0" baseline="0" dirty="0" smtClean="0">
              <a:ln>
                <a:noFill/>
              </a:ln>
              <a:solidFill>
                <a:srgbClr val="C00000"/>
              </a:solidFill>
              <a:effectLst/>
              <a:latin typeface="Times New Roman" pitchFamily="18" charset="0"/>
              <a:cs typeface="Times New Roman" pitchFamily="18" charset="0"/>
            </a:endParaRPr>
          </a:p>
        </p:txBody>
      </p:sp>
      <p:sp>
        <p:nvSpPr>
          <p:cNvPr id="63" name="Text Box 3"/>
          <p:cNvSpPr txBox="1">
            <a:spLocks noChangeArrowheads="1"/>
          </p:cNvSpPr>
          <p:nvPr/>
        </p:nvSpPr>
        <p:spPr bwMode="auto">
          <a:xfrm>
            <a:off x="8316416" y="620688"/>
            <a:ext cx="512763" cy="456130"/>
          </a:xfrm>
          <a:prstGeom prst="rect">
            <a:avLst/>
          </a:prstGeom>
          <a:solidFill>
            <a:srgbClr val="FFFFFF"/>
          </a:solidFill>
          <a:ln w="9525">
            <a:solidFill>
              <a:srgbClr val="C00000"/>
            </a:solidFill>
            <a:miter lim="800000"/>
            <a:headEnd/>
            <a:tailEnd/>
          </a:ln>
          <a:scene3d>
            <a:camera prst="orthographicFront"/>
            <a:lightRig rig="threePt" dir="t"/>
          </a:scene3d>
          <a:sp3d prstMaterial="metal">
            <a:bevelB w="165100" prst="coolSlant"/>
          </a:sp3d>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800" b="1" dirty="0" smtClean="0">
                <a:solidFill>
                  <a:srgbClr val="C00000"/>
                </a:solidFill>
                <a:latin typeface="Times New Roman" pitchFamily="18" charset="0"/>
                <a:cs typeface="Times New Roman" pitchFamily="18" charset="0"/>
              </a:rPr>
              <a:t>?</a:t>
            </a:r>
            <a:endParaRPr kumimoji="0" lang="uk-UA" sz="2800" b="0" i="0" u="none" strike="noStrike" cap="none" normalizeH="0" baseline="0" dirty="0" smtClean="0">
              <a:ln>
                <a:noFill/>
              </a:ln>
              <a:solidFill>
                <a:srgbClr val="C00000"/>
              </a:solidFill>
              <a:effectLst/>
              <a:latin typeface="Arial" pitchFamily="34" charset="0"/>
              <a:cs typeface="Arial" pitchFamily="34" charset="0"/>
            </a:endParaRPr>
          </a:p>
        </p:txBody>
      </p:sp>
      <p:sp>
        <p:nvSpPr>
          <p:cNvPr id="64" name="AutoShape 5"/>
          <p:cNvSpPr>
            <a:spLocks noChangeArrowheads="1"/>
          </p:cNvSpPr>
          <p:nvPr/>
        </p:nvSpPr>
        <p:spPr bwMode="auto">
          <a:xfrm>
            <a:off x="8172400" y="5157192"/>
            <a:ext cx="720626" cy="342098"/>
          </a:xfrm>
          <a:prstGeom prst="upArrow">
            <a:avLst>
              <a:gd name="adj1" fmla="val 50000"/>
              <a:gd name="adj2" fmla="val 25000"/>
            </a:avLst>
          </a:prstGeom>
          <a:solidFill>
            <a:srgbClr val="FFFFFF"/>
          </a:solidFill>
          <a:ln w="9525">
            <a:solidFill>
              <a:srgbClr val="C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1547664" y="1556792"/>
            <a:ext cx="6091238" cy="3140075"/>
            <a:chOff x="1232" y="4282"/>
            <a:chExt cx="9594" cy="4946"/>
          </a:xfrm>
        </p:grpSpPr>
        <p:sp>
          <p:nvSpPr>
            <p:cNvPr id="25603" name="Text Box 3"/>
            <p:cNvSpPr txBox="1">
              <a:spLocks noChangeArrowheads="1"/>
            </p:cNvSpPr>
            <p:nvPr/>
          </p:nvSpPr>
          <p:spPr bwMode="auto">
            <a:xfrm>
              <a:off x="1232" y="4282"/>
              <a:ext cx="642" cy="794"/>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r</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cxnSp>
          <p:nvCxnSpPr>
            <p:cNvPr id="25604" name="AutoShape 4"/>
            <p:cNvCxnSpPr>
              <a:cxnSpLocks noChangeShapeType="1"/>
            </p:cNvCxnSpPr>
            <p:nvPr/>
          </p:nvCxnSpPr>
          <p:spPr bwMode="auto">
            <a:xfrm flipV="1">
              <a:off x="2351" y="4282"/>
              <a:ext cx="0" cy="3007"/>
            </a:xfrm>
            <a:prstGeom prst="straightConnector1">
              <a:avLst/>
            </a:prstGeom>
            <a:noFill/>
            <a:ln w="9525">
              <a:solidFill>
                <a:srgbClr val="000000"/>
              </a:solidFill>
              <a:round/>
              <a:headEnd/>
              <a:tailEnd type="triangle" w="med" len="med"/>
            </a:ln>
          </p:spPr>
        </p:cxnSp>
        <p:cxnSp>
          <p:nvCxnSpPr>
            <p:cNvPr id="25605" name="AutoShape 5"/>
            <p:cNvCxnSpPr>
              <a:cxnSpLocks noChangeShapeType="1"/>
            </p:cNvCxnSpPr>
            <p:nvPr/>
          </p:nvCxnSpPr>
          <p:spPr bwMode="auto">
            <a:xfrm>
              <a:off x="2351" y="7289"/>
              <a:ext cx="8237" cy="0"/>
            </a:xfrm>
            <a:prstGeom prst="straightConnector1">
              <a:avLst/>
            </a:prstGeom>
            <a:noFill/>
            <a:ln w="9525">
              <a:solidFill>
                <a:srgbClr val="000000"/>
              </a:solidFill>
              <a:round/>
              <a:headEnd/>
              <a:tailEnd type="triangle" w="med" len="med"/>
            </a:ln>
          </p:spPr>
        </p:cxnSp>
        <p:grpSp>
          <p:nvGrpSpPr>
            <p:cNvPr id="25606" name="Group 6"/>
            <p:cNvGrpSpPr>
              <a:grpSpLocks/>
            </p:cNvGrpSpPr>
            <p:nvPr/>
          </p:nvGrpSpPr>
          <p:grpSpPr bwMode="auto">
            <a:xfrm>
              <a:off x="2351" y="4759"/>
              <a:ext cx="7856" cy="1949"/>
              <a:chOff x="2351" y="10694"/>
              <a:chExt cx="7856" cy="1949"/>
            </a:xfrm>
          </p:grpSpPr>
          <p:cxnSp>
            <p:nvCxnSpPr>
              <p:cNvPr id="25607" name="AutoShape 7"/>
              <p:cNvCxnSpPr>
                <a:cxnSpLocks noChangeShapeType="1"/>
              </p:cNvCxnSpPr>
              <p:nvPr/>
            </p:nvCxnSpPr>
            <p:spPr bwMode="auto">
              <a:xfrm>
                <a:off x="2351" y="10694"/>
                <a:ext cx="3896" cy="0"/>
              </a:xfrm>
              <a:prstGeom prst="straightConnector1">
                <a:avLst/>
              </a:prstGeom>
              <a:noFill/>
              <a:ln w="34925">
                <a:solidFill>
                  <a:schemeClr val="accent2">
                    <a:lumMod val="60000"/>
                    <a:lumOff val="40000"/>
                  </a:schemeClr>
                </a:solidFill>
                <a:prstDash val="dash"/>
                <a:round/>
                <a:headEnd/>
                <a:tailEnd/>
              </a:ln>
            </p:spPr>
          </p:cxnSp>
          <p:cxnSp>
            <p:nvCxnSpPr>
              <p:cNvPr id="25608" name="AutoShape 8"/>
              <p:cNvCxnSpPr>
                <a:cxnSpLocks noChangeShapeType="1"/>
              </p:cNvCxnSpPr>
              <p:nvPr/>
            </p:nvCxnSpPr>
            <p:spPr bwMode="auto">
              <a:xfrm>
                <a:off x="6247" y="10694"/>
                <a:ext cx="0" cy="1377"/>
              </a:xfrm>
              <a:prstGeom prst="straightConnector1">
                <a:avLst/>
              </a:prstGeom>
              <a:noFill/>
              <a:ln w="34925">
                <a:solidFill>
                  <a:schemeClr val="accent2">
                    <a:lumMod val="60000"/>
                    <a:lumOff val="40000"/>
                  </a:schemeClr>
                </a:solidFill>
                <a:prstDash val="dash"/>
                <a:round/>
                <a:headEnd/>
                <a:tailEnd/>
              </a:ln>
            </p:spPr>
          </p:cxnSp>
          <p:cxnSp>
            <p:nvCxnSpPr>
              <p:cNvPr id="25609" name="AutoShape 9"/>
              <p:cNvCxnSpPr>
                <a:cxnSpLocks noChangeShapeType="1"/>
              </p:cNvCxnSpPr>
              <p:nvPr/>
            </p:nvCxnSpPr>
            <p:spPr bwMode="auto">
              <a:xfrm>
                <a:off x="6247" y="12071"/>
                <a:ext cx="2647" cy="572"/>
              </a:xfrm>
              <a:prstGeom prst="bentConnector3">
                <a:avLst>
                  <a:gd name="adj1" fmla="val 49981"/>
                </a:avLst>
              </a:prstGeom>
              <a:noFill/>
              <a:ln w="34925">
                <a:solidFill>
                  <a:schemeClr val="accent2">
                    <a:lumMod val="60000"/>
                    <a:lumOff val="40000"/>
                  </a:schemeClr>
                </a:solidFill>
                <a:prstDash val="dash"/>
                <a:miter lim="800000"/>
                <a:headEnd/>
                <a:tailEnd/>
              </a:ln>
            </p:spPr>
          </p:cxnSp>
          <p:cxnSp>
            <p:nvCxnSpPr>
              <p:cNvPr id="25610" name="AutoShape 10"/>
              <p:cNvCxnSpPr>
                <a:cxnSpLocks noChangeShapeType="1"/>
              </p:cNvCxnSpPr>
              <p:nvPr/>
            </p:nvCxnSpPr>
            <p:spPr bwMode="auto">
              <a:xfrm>
                <a:off x="8894" y="12643"/>
                <a:ext cx="1313" cy="0"/>
              </a:xfrm>
              <a:prstGeom prst="straightConnector1">
                <a:avLst/>
              </a:prstGeom>
              <a:noFill/>
              <a:ln w="34925">
                <a:solidFill>
                  <a:schemeClr val="accent2">
                    <a:lumMod val="60000"/>
                    <a:lumOff val="40000"/>
                  </a:schemeClr>
                </a:solidFill>
                <a:prstDash val="dash"/>
                <a:round/>
                <a:headEnd/>
                <a:tailEnd/>
              </a:ln>
            </p:spPr>
          </p:cxnSp>
        </p:grpSp>
        <p:cxnSp>
          <p:nvCxnSpPr>
            <p:cNvPr id="25611" name="AutoShape 11"/>
            <p:cNvCxnSpPr>
              <a:cxnSpLocks noChangeShapeType="1"/>
            </p:cNvCxnSpPr>
            <p:nvPr/>
          </p:nvCxnSpPr>
          <p:spPr bwMode="auto">
            <a:xfrm>
              <a:off x="2351" y="6263"/>
              <a:ext cx="4129" cy="0"/>
            </a:xfrm>
            <a:prstGeom prst="straightConnector1">
              <a:avLst/>
            </a:prstGeom>
            <a:noFill/>
            <a:ln w="34925">
              <a:solidFill>
                <a:srgbClr val="00B050"/>
              </a:solidFill>
              <a:round/>
              <a:headEnd/>
              <a:tailEnd/>
            </a:ln>
          </p:spPr>
        </p:cxnSp>
        <p:cxnSp>
          <p:nvCxnSpPr>
            <p:cNvPr id="25612" name="AutoShape 12"/>
            <p:cNvCxnSpPr>
              <a:cxnSpLocks noChangeShapeType="1"/>
            </p:cNvCxnSpPr>
            <p:nvPr/>
          </p:nvCxnSpPr>
          <p:spPr bwMode="auto">
            <a:xfrm flipV="1">
              <a:off x="6480" y="6030"/>
              <a:ext cx="0" cy="233"/>
            </a:xfrm>
            <a:prstGeom prst="straightConnector1">
              <a:avLst/>
            </a:prstGeom>
            <a:noFill/>
            <a:ln w="9525">
              <a:solidFill>
                <a:srgbClr val="000000"/>
              </a:solidFill>
              <a:round/>
              <a:headEnd/>
              <a:tailEnd/>
            </a:ln>
          </p:spPr>
        </p:cxnSp>
        <p:cxnSp>
          <p:nvCxnSpPr>
            <p:cNvPr id="25613" name="AutoShape 13"/>
            <p:cNvCxnSpPr>
              <a:cxnSpLocks noChangeShapeType="1"/>
            </p:cNvCxnSpPr>
            <p:nvPr/>
          </p:nvCxnSpPr>
          <p:spPr bwMode="auto">
            <a:xfrm>
              <a:off x="6480" y="6030"/>
              <a:ext cx="1228" cy="0"/>
            </a:xfrm>
            <a:prstGeom prst="straightConnector1">
              <a:avLst/>
            </a:prstGeom>
            <a:noFill/>
            <a:ln w="34925">
              <a:solidFill>
                <a:srgbClr val="00B050"/>
              </a:solidFill>
              <a:round/>
              <a:headEnd/>
              <a:tailEnd/>
            </a:ln>
          </p:spPr>
        </p:cxnSp>
        <p:cxnSp>
          <p:nvCxnSpPr>
            <p:cNvPr id="25614" name="AutoShape 14"/>
            <p:cNvCxnSpPr>
              <a:cxnSpLocks noChangeShapeType="1"/>
            </p:cNvCxnSpPr>
            <p:nvPr/>
          </p:nvCxnSpPr>
          <p:spPr bwMode="auto">
            <a:xfrm>
              <a:off x="7708" y="5881"/>
              <a:ext cx="0" cy="149"/>
            </a:xfrm>
            <a:prstGeom prst="straightConnector1">
              <a:avLst/>
            </a:prstGeom>
            <a:noFill/>
            <a:ln w="9525">
              <a:solidFill>
                <a:srgbClr val="000000"/>
              </a:solidFill>
              <a:round/>
              <a:headEnd/>
              <a:tailEnd/>
            </a:ln>
          </p:spPr>
        </p:cxnSp>
        <p:cxnSp>
          <p:nvCxnSpPr>
            <p:cNvPr id="25615" name="AutoShape 15"/>
            <p:cNvCxnSpPr>
              <a:cxnSpLocks noChangeShapeType="1"/>
            </p:cNvCxnSpPr>
            <p:nvPr/>
          </p:nvCxnSpPr>
          <p:spPr bwMode="auto">
            <a:xfrm>
              <a:off x="7708" y="5881"/>
              <a:ext cx="2033" cy="0"/>
            </a:xfrm>
            <a:prstGeom prst="straightConnector1">
              <a:avLst/>
            </a:prstGeom>
            <a:noFill/>
            <a:ln w="34925">
              <a:solidFill>
                <a:srgbClr val="00B050"/>
              </a:solidFill>
              <a:round/>
              <a:headEnd/>
              <a:tailEnd/>
            </a:ln>
          </p:spPr>
        </p:cxnSp>
        <p:cxnSp>
          <p:nvCxnSpPr>
            <p:cNvPr id="25616" name="AutoShape 16"/>
            <p:cNvCxnSpPr>
              <a:cxnSpLocks noChangeShapeType="1"/>
            </p:cNvCxnSpPr>
            <p:nvPr/>
          </p:nvCxnSpPr>
          <p:spPr bwMode="auto">
            <a:xfrm>
              <a:off x="9741" y="5712"/>
              <a:ext cx="0" cy="169"/>
            </a:xfrm>
            <a:prstGeom prst="straightConnector1">
              <a:avLst/>
            </a:prstGeom>
            <a:noFill/>
            <a:ln w="9525">
              <a:solidFill>
                <a:srgbClr val="000000"/>
              </a:solidFill>
              <a:round/>
              <a:headEnd/>
              <a:tailEnd/>
            </a:ln>
          </p:spPr>
        </p:cxnSp>
        <p:cxnSp>
          <p:nvCxnSpPr>
            <p:cNvPr id="25617" name="AutoShape 17"/>
            <p:cNvCxnSpPr>
              <a:cxnSpLocks noChangeShapeType="1"/>
            </p:cNvCxnSpPr>
            <p:nvPr/>
          </p:nvCxnSpPr>
          <p:spPr bwMode="auto">
            <a:xfrm>
              <a:off x="9741" y="5712"/>
              <a:ext cx="466" cy="0"/>
            </a:xfrm>
            <a:prstGeom prst="straightConnector1">
              <a:avLst/>
            </a:prstGeom>
            <a:noFill/>
            <a:ln w="34925">
              <a:solidFill>
                <a:srgbClr val="00B050"/>
              </a:solidFill>
              <a:round/>
              <a:headEnd/>
              <a:tailEnd/>
            </a:ln>
          </p:spPr>
        </p:cxnSp>
        <p:cxnSp>
          <p:nvCxnSpPr>
            <p:cNvPr id="25618" name="AutoShape 18"/>
            <p:cNvCxnSpPr>
              <a:cxnSpLocks noChangeShapeType="1"/>
            </p:cNvCxnSpPr>
            <p:nvPr/>
          </p:nvCxnSpPr>
          <p:spPr bwMode="auto">
            <a:xfrm>
              <a:off x="5718" y="7172"/>
              <a:ext cx="0" cy="223"/>
            </a:xfrm>
            <a:prstGeom prst="straightConnector1">
              <a:avLst/>
            </a:prstGeom>
            <a:noFill/>
            <a:ln w="9525">
              <a:solidFill>
                <a:srgbClr val="000000"/>
              </a:solidFill>
              <a:round/>
              <a:headEnd/>
              <a:tailEnd/>
            </a:ln>
          </p:spPr>
        </p:cxnSp>
        <p:cxnSp>
          <p:nvCxnSpPr>
            <p:cNvPr id="25619" name="AutoShape 19"/>
            <p:cNvCxnSpPr>
              <a:cxnSpLocks noChangeShapeType="1"/>
            </p:cNvCxnSpPr>
            <p:nvPr/>
          </p:nvCxnSpPr>
          <p:spPr bwMode="auto">
            <a:xfrm>
              <a:off x="8894" y="7172"/>
              <a:ext cx="0" cy="223"/>
            </a:xfrm>
            <a:prstGeom prst="straightConnector1">
              <a:avLst/>
            </a:prstGeom>
            <a:noFill/>
            <a:ln w="9525">
              <a:solidFill>
                <a:srgbClr val="000000"/>
              </a:solidFill>
              <a:round/>
              <a:headEnd/>
              <a:tailEnd/>
            </a:ln>
          </p:spPr>
        </p:cxnSp>
        <p:cxnSp>
          <p:nvCxnSpPr>
            <p:cNvPr id="25620" name="AutoShape 20"/>
            <p:cNvCxnSpPr>
              <a:cxnSpLocks noChangeShapeType="1"/>
            </p:cNvCxnSpPr>
            <p:nvPr/>
          </p:nvCxnSpPr>
          <p:spPr bwMode="auto">
            <a:xfrm>
              <a:off x="2245" y="6708"/>
              <a:ext cx="219" cy="0"/>
            </a:xfrm>
            <a:prstGeom prst="straightConnector1">
              <a:avLst/>
            </a:prstGeom>
            <a:noFill/>
            <a:ln w="9525">
              <a:solidFill>
                <a:srgbClr val="000000"/>
              </a:solidFill>
              <a:round/>
              <a:headEnd/>
              <a:tailEnd/>
            </a:ln>
          </p:spPr>
        </p:cxnSp>
        <p:cxnSp>
          <p:nvCxnSpPr>
            <p:cNvPr id="25621" name="AutoShape 21"/>
            <p:cNvCxnSpPr>
              <a:cxnSpLocks noChangeShapeType="1"/>
            </p:cNvCxnSpPr>
            <p:nvPr/>
          </p:nvCxnSpPr>
          <p:spPr bwMode="auto">
            <a:xfrm>
              <a:off x="2245" y="6136"/>
              <a:ext cx="219" cy="0"/>
            </a:xfrm>
            <a:prstGeom prst="straightConnector1">
              <a:avLst/>
            </a:prstGeom>
            <a:noFill/>
            <a:ln w="9525">
              <a:solidFill>
                <a:srgbClr val="000000"/>
              </a:solidFill>
              <a:round/>
              <a:headEnd/>
              <a:tailEnd/>
            </a:ln>
          </p:spPr>
        </p:cxnSp>
        <p:cxnSp>
          <p:nvCxnSpPr>
            <p:cNvPr id="25622" name="AutoShape 22"/>
            <p:cNvCxnSpPr>
              <a:cxnSpLocks noChangeShapeType="1"/>
            </p:cNvCxnSpPr>
            <p:nvPr/>
          </p:nvCxnSpPr>
          <p:spPr bwMode="auto">
            <a:xfrm>
              <a:off x="2234" y="5620"/>
              <a:ext cx="219" cy="0"/>
            </a:xfrm>
            <a:prstGeom prst="straightConnector1">
              <a:avLst/>
            </a:prstGeom>
            <a:noFill/>
            <a:ln w="9525">
              <a:solidFill>
                <a:srgbClr val="000000"/>
              </a:solidFill>
              <a:round/>
              <a:headEnd/>
              <a:tailEnd/>
            </a:ln>
          </p:spPr>
        </p:cxnSp>
        <p:cxnSp>
          <p:nvCxnSpPr>
            <p:cNvPr id="25623" name="AutoShape 23"/>
            <p:cNvCxnSpPr>
              <a:cxnSpLocks noChangeShapeType="1"/>
            </p:cNvCxnSpPr>
            <p:nvPr/>
          </p:nvCxnSpPr>
          <p:spPr bwMode="auto">
            <a:xfrm>
              <a:off x="2245" y="5151"/>
              <a:ext cx="219" cy="0"/>
            </a:xfrm>
            <a:prstGeom prst="straightConnector1">
              <a:avLst/>
            </a:prstGeom>
            <a:noFill/>
            <a:ln w="9525">
              <a:solidFill>
                <a:srgbClr val="000000"/>
              </a:solidFill>
              <a:round/>
              <a:headEnd/>
              <a:tailEnd/>
            </a:ln>
          </p:spPr>
        </p:cxnSp>
        <p:cxnSp>
          <p:nvCxnSpPr>
            <p:cNvPr id="25624" name="AutoShape 24"/>
            <p:cNvCxnSpPr>
              <a:cxnSpLocks noChangeShapeType="1"/>
            </p:cNvCxnSpPr>
            <p:nvPr/>
          </p:nvCxnSpPr>
          <p:spPr bwMode="auto">
            <a:xfrm>
              <a:off x="2266" y="4596"/>
              <a:ext cx="219" cy="0"/>
            </a:xfrm>
            <a:prstGeom prst="straightConnector1">
              <a:avLst/>
            </a:prstGeom>
            <a:noFill/>
            <a:ln w="9525">
              <a:solidFill>
                <a:srgbClr val="000000"/>
              </a:solidFill>
              <a:round/>
              <a:headEnd/>
              <a:tailEnd/>
            </a:ln>
          </p:spPr>
        </p:cxnSp>
        <p:sp>
          <p:nvSpPr>
            <p:cNvPr id="25625" name="Text Box 25"/>
            <p:cNvSpPr txBox="1">
              <a:spLocks noChangeArrowheads="1"/>
            </p:cNvSpPr>
            <p:nvPr/>
          </p:nvSpPr>
          <p:spPr bwMode="auto">
            <a:xfrm>
              <a:off x="3919" y="5312"/>
              <a:ext cx="460" cy="40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2"/>
                  </a:solidFill>
                  <a:effectLst/>
                  <a:latin typeface="Times New Roman" pitchFamily="18" charset="0"/>
                  <a:cs typeface="Arial" pitchFamily="34" charset="0"/>
                </a:rPr>
                <a:t>S1</a:t>
              </a:r>
              <a:endParaRPr kumimoji="0" lang="ru-RU" sz="2000" b="1" i="0" u="none" strike="noStrike" cap="none" normalizeH="0" baseline="0" dirty="0" smtClean="0">
                <a:ln>
                  <a:noFill/>
                </a:ln>
                <a:solidFill>
                  <a:schemeClr val="tx2"/>
                </a:solidFill>
                <a:effectLst/>
                <a:latin typeface="Arial" pitchFamily="34" charset="0"/>
                <a:cs typeface="Arial" pitchFamily="34" charset="0"/>
              </a:endParaRPr>
            </a:p>
          </p:txBody>
        </p:sp>
        <p:sp>
          <p:nvSpPr>
            <p:cNvPr id="25626" name="Text Box 26"/>
            <p:cNvSpPr txBox="1">
              <a:spLocks noChangeArrowheads="1"/>
            </p:cNvSpPr>
            <p:nvPr/>
          </p:nvSpPr>
          <p:spPr bwMode="auto">
            <a:xfrm>
              <a:off x="8767" y="6030"/>
              <a:ext cx="460" cy="40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2"/>
                  </a:solidFill>
                  <a:effectLst/>
                  <a:latin typeface="Times New Roman" pitchFamily="18" charset="0"/>
                  <a:cs typeface="Arial" pitchFamily="34" charset="0"/>
                </a:rPr>
                <a:t>S2</a:t>
              </a:r>
              <a:endParaRPr kumimoji="0" lang="ru-RU" sz="2000" b="1" i="0" u="none" strike="noStrike" cap="none" normalizeH="0" baseline="0" dirty="0" smtClean="0">
                <a:ln>
                  <a:noFill/>
                </a:ln>
                <a:solidFill>
                  <a:schemeClr val="tx2"/>
                </a:solidFill>
                <a:effectLst/>
                <a:latin typeface="Arial" pitchFamily="34" charset="0"/>
                <a:cs typeface="Arial" pitchFamily="34" charset="0"/>
              </a:endParaRPr>
            </a:p>
          </p:txBody>
        </p:sp>
        <p:sp>
          <p:nvSpPr>
            <p:cNvPr id="25627" name="Text Box 27"/>
            <p:cNvSpPr txBox="1">
              <a:spLocks noChangeArrowheads="1"/>
            </p:cNvSpPr>
            <p:nvPr/>
          </p:nvSpPr>
          <p:spPr bwMode="auto">
            <a:xfrm>
              <a:off x="5427" y="7545"/>
              <a:ext cx="663" cy="40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Arial" pitchFamily="34" charset="0"/>
                </a:rPr>
                <a:t>5000</a:t>
              </a:r>
              <a:endParaRPr kumimoji="0" lang="ru-RU" sz="1800" b="1" i="0" u="none" strike="noStrike" cap="none" normalizeH="0" baseline="0" smtClean="0">
                <a:ln>
                  <a:noFill/>
                </a:ln>
                <a:solidFill>
                  <a:schemeClr val="tx1"/>
                </a:solidFill>
                <a:effectLst/>
                <a:latin typeface="Arial" pitchFamily="34" charset="0"/>
                <a:cs typeface="Arial" pitchFamily="34" charset="0"/>
              </a:endParaRPr>
            </a:p>
          </p:txBody>
        </p:sp>
        <p:sp>
          <p:nvSpPr>
            <p:cNvPr id="25628" name="Text Box 28"/>
            <p:cNvSpPr txBox="1">
              <a:spLocks noChangeArrowheads="1"/>
            </p:cNvSpPr>
            <p:nvPr/>
          </p:nvSpPr>
          <p:spPr bwMode="auto">
            <a:xfrm>
              <a:off x="8564" y="7545"/>
              <a:ext cx="663" cy="40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Arial" pitchFamily="34" charset="0"/>
                </a:rPr>
                <a:t>10000</a:t>
              </a:r>
              <a:endParaRPr kumimoji="0" lang="ru-RU" sz="1800" b="1" i="0" u="none" strike="noStrike" cap="none" normalizeH="0" baseline="0" smtClean="0">
                <a:ln>
                  <a:noFill/>
                </a:ln>
                <a:solidFill>
                  <a:schemeClr val="tx1"/>
                </a:solidFill>
                <a:effectLst/>
                <a:latin typeface="Arial" pitchFamily="34" charset="0"/>
                <a:cs typeface="Arial" pitchFamily="34" charset="0"/>
              </a:endParaRPr>
            </a:p>
          </p:txBody>
        </p:sp>
        <p:sp>
          <p:nvSpPr>
            <p:cNvPr id="25629" name="Text Box 29"/>
            <p:cNvSpPr txBox="1">
              <a:spLocks noChangeArrowheads="1"/>
            </p:cNvSpPr>
            <p:nvPr/>
          </p:nvSpPr>
          <p:spPr bwMode="auto">
            <a:xfrm>
              <a:off x="9227" y="7395"/>
              <a:ext cx="1599" cy="851"/>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Investment,</a:t>
              </a:r>
              <a:r>
                <a:rPr kumimoji="0" lang="en-US" sz="1200" b="1" i="0" u="none" strike="noStrike" cap="none" normalizeH="0" dirty="0" smtClean="0">
                  <a:ln>
                    <a:noFill/>
                  </a:ln>
                  <a:solidFill>
                    <a:schemeClr val="tx1"/>
                  </a:solidFill>
                  <a:effectLst/>
                  <a:latin typeface="Times New Roman" pitchFamily="18" charset="0"/>
                  <a:cs typeface="Arial" pitchFamily="34" charset="0"/>
                </a:rPr>
                <a:t> €</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30" name="Text Box 30"/>
            <p:cNvSpPr txBox="1">
              <a:spLocks noChangeArrowheads="1"/>
            </p:cNvSpPr>
            <p:nvPr/>
          </p:nvSpPr>
          <p:spPr bwMode="auto">
            <a:xfrm>
              <a:off x="1874" y="6538"/>
              <a:ext cx="360" cy="40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chemeClr val="tx1"/>
                  </a:solidFill>
                  <a:effectLst/>
                  <a:latin typeface="Times New Roman" pitchFamily="18" charset="0"/>
                  <a:cs typeface="Arial" pitchFamily="34" charset="0"/>
                </a:rPr>
                <a:t>0,1</a:t>
              </a:r>
              <a:endParaRPr kumimoji="0" lang="ru-RU" sz="1800" b="1" i="0" u="none" strike="noStrike" cap="none" normalizeH="0" baseline="0" smtClean="0">
                <a:ln>
                  <a:noFill/>
                </a:ln>
                <a:solidFill>
                  <a:schemeClr val="tx1"/>
                </a:solidFill>
                <a:effectLst/>
                <a:latin typeface="Arial" pitchFamily="34" charset="0"/>
                <a:cs typeface="Arial" pitchFamily="34" charset="0"/>
              </a:endParaRPr>
            </a:p>
          </p:txBody>
        </p:sp>
        <p:sp>
          <p:nvSpPr>
            <p:cNvPr id="25631" name="Text Box 31"/>
            <p:cNvSpPr txBox="1">
              <a:spLocks noChangeArrowheads="1"/>
            </p:cNvSpPr>
            <p:nvPr/>
          </p:nvSpPr>
          <p:spPr bwMode="auto">
            <a:xfrm>
              <a:off x="1874" y="5881"/>
              <a:ext cx="360" cy="40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chemeClr val="tx1"/>
                  </a:solidFill>
                  <a:effectLst/>
                  <a:latin typeface="Times New Roman" pitchFamily="18" charset="0"/>
                  <a:cs typeface="Arial" pitchFamily="34" charset="0"/>
                </a:rPr>
                <a:t>0,2</a:t>
              </a:r>
              <a:endParaRPr kumimoji="0" lang="ru-RU" sz="1800" b="1" i="0" u="none" strike="noStrike" cap="none" normalizeH="0" baseline="0" smtClean="0">
                <a:ln>
                  <a:noFill/>
                </a:ln>
                <a:solidFill>
                  <a:schemeClr val="tx1"/>
                </a:solidFill>
                <a:effectLst/>
                <a:latin typeface="Arial" pitchFamily="34" charset="0"/>
                <a:cs typeface="Arial" pitchFamily="34" charset="0"/>
              </a:endParaRPr>
            </a:p>
          </p:txBody>
        </p:sp>
        <p:sp>
          <p:nvSpPr>
            <p:cNvPr id="25632" name="Text Box 32"/>
            <p:cNvSpPr txBox="1">
              <a:spLocks noChangeArrowheads="1"/>
            </p:cNvSpPr>
            <p:nvPr/>
          </p:nvSpPr>
          <p:spPr bwMode="auto">
            <a:xfrm>
              <a:off x="1874" y="5481"/>
              <a:ext cx="360" cy="40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chemeClr val="tx1"/>
                  </a:solidFill>
                  <a:effectLst/>
                  <a:latin typeface="Times New Roman" pitchFamily="18" charset="0"/>
                  <a:cs typeface="Arial" pitchFamily="34" charset="0"/>
                </a:rPr>
                <a:t>0,3</a:t>
              </a:r>
              <a:endParaRPr kumimoji="0" lang="ru-RU" sz="1800" b="1" i="0" u="none" strike="noStrike" cap="none" normalizeH="0" baseline="0" smtClean="0">
                <a:ln>
                  <a:noFill/>
                </a:ln>
                <a:solidFill>
                  <a:schemeClr val="tx1"/>
                </a:solidFill>
                <a:effectLst/>
                <a:latin typeface="Arial" pitchFamily="34" charset="0"/>
                <a:cs typeface="Arial" pitchFamily="34" charset="0"/>
              </a:endParaRPr>
            </a:p>
          </p:txBody>
        </p:sp>
        <p:sp>
          <p:nvSpPr>
            <p:cNvPr id="25633" name="Text Box 33"/>
            <p:cNvSpPr txBox="1">
              <a:spLocks noChangeArrowheads="1"/>
            </p:cNvSpPr>
            <p:nvPr/>
          </p:nvSpPr>
          <p:spPr bwMode="auto">
            <a:xfrm>
              <a:off x="1874" y="4912"/>
              <a:ext cx="360" cy="40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chemeClr val="tx1"/>
                  </a:solidFill>
                  <a:effectLst/>
                  <a:latin typeface="Times New Roman" pitchFamily="18" charset="0"/>
                  <a:cs typeface="Arial" pitchFamily="34" charset="0"/>
                </a:rPr>
                <a:t>0,4</a:t>
              </a:r>
              <a:endParaRPr kumimoji="0" lang="ru-RU" sz="1800" b="1" i="0" u="none" strike="noStrike" cap="none" normalizeH="0" baseline="0" smtClean="0">
                <a:ln>
                  <a:noFill/>
                </a:ln>
                <a:solidFill>
                  <a:schemeClr val="tx1"/>
                </a:solidFill>
                <a:effectLst/>
                <a:latin typeface="Arial" pitchFamily="34" charset="0"/>
                <a:cs typeface="Arial" pitchFamily="34" charset="0"/>
              </a:endParaRPr>
            </a:p>
          </p:txBody>
        </p:sp>
        <p:sp>
          <p:nvSpPr>
            <p:cNvPr id="25634" name="Text Box 34"/>
            <p:cNvSpPr txBox="1">
              <a:spLocks noChangeArrowheads="1"/>
            </p:cNvSpPr>
            <p:nvPr/>
          </p:nvSpPr>
          <p:spPr bwMode="auto">
            <a:xfrm>
              <a:off x="1874" y="4359"/>
              <a:ext cx="360" cy="40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dirty="0" smtClean="0">
                  <a:ln>
                    <a:noFill/>
                  </a:ln>
                  <a:solidFill>
                    <a:schemeClr val="tx1"/>
                  </a:solidFill>
                  <a:effectLst/>
                  <a:latin typeface="Times New Roman" pitchFamily="18" charset="0"/>
                  <a:cs typeface="Arial" pitchFamily="34" charset="0"/>
                </a:rPr>
                <a:t>0,5</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cxnSp>
          <p:nvCxnSpPr>
            <p:cNvPr id="25635" name="AutoShape 35"/>
            <p:cNvCxnSpPr>
              <a:cxnSpLocks noChangeShapeType="1"/>
            </p:cNvCxnSpPr>
            <p:nvPr/>
          </p:nvCxnSpPr>
          <p:spPr bwMode="auto">
            <a:xfrm>
              <a:off x="2485" y="8569"/>
              <a:ext cx="1894" cy="0"/>
            </a:xfrm>
            <a:prstGeom prst="straightConnector1">
              <a:avLst/>
            </a:prstGeom>
            <a:noFill/>
            <a:ln w="31750">
              <a:solidFill>
                <a:srgbClr val="00B050"/>
              </a:solidFill>
              <a:round/>
              <a:headEnd/>
              <a:tailEnd/>
            </a:ln>
          </p:spPr>
        </p:cxnSp>
        <p:cxnSp>
          <p:nvCxnSpPr>
            <p:cNvPr id="25636" name="AutoShape 36"/>
            <p:cNvCxnSpPr>
              <a:cxnSpLocks noChangeShapeType="1"/>
            </p:cNvCxnSpPr>
            <p:nvPr/>
          </p:nvCxnSpPr>
          <p:spPr bwMode="auto">
            <a:xfrm>
              <a:off x="2453" y="9072"/>
              <a:ext cx="1926" cy="0"/>
            </a:xfrm>
            <a:prstGeom prst="straightConnector1">
              <a:avLst/>
            </a:prstGeom>
            <a:noFill/>
            <a:ln w="34925">
              <a:solidFill>
                <a:schemeClr val="accent2">
                  <a:lumMod val="60000"/>
                  <a:lumOff val="40000"/>
                </a:schemeClr>
              </a:solidFill>
              <a:prstDash val="dash"/>
              <a:round/>
              <a:headEnd/>
              <a:tailEnd/>
            </a:ln>
          </p:spPr>
        </p:cxnSp>
        <p:sp>
          <p:nvSpPr>
            <p:cNvPr id="25637" name="Text Box 37"/>
            <p:cNvSpPr txBox="1">
              <a:spLocks noChangeArrowheads="1"/>
            </p:cNvSpPr>
            <p:nvPr/>
          </p:nvSpPr>
          <p:spPr bwMode="auto">
            <a:xfrm>
              <a:off x="4748" y="8365"/>
              <a:ext cx="2380" cy="312"/>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Supply </a:t>
              </a:r>
              <a:r>
                <a:rPr kumimoji="0" lang="en-US" sz="1200" b="1" i="0" u="none" strike="noStrike" cap="none" normalizeH="0" dirty="0" smtClean="0">
                  <a:ln>
                    <a:noFill/>
                  </a:ln>
                  <a:solidFill>
                    <a:schemeClr val="tx1"/>
                  </a:solidFill>
                  <a:effectLst/>
                  <a:latin typeface="Times New Roman" pitchFamily="18" charset="0"/>
                  <a:cs typeface="Arial" pitchFamily="34" charset="0"/>
                </a:rPr>
                <a:t> </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5638" name="Text Box 38"/>
            <p:cNvSpPr txBox="1">
              <a:spLocks noChangeArrowheads="1"/>
            </p:cNvSpPr>
            <p:nvPr/>
          </p:nvSpPr>
          <p:spPr bwMode="auto">
            <a:xfrm>
              <a:off x="4827" y="8916"/>
              <a:ext cx="2380" cy="312"/>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Demand </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grpSp>
      <p:sp>
        <p:nvSpPr>
          <p:cNvPr id="42" name="Rechteck 41"/>
          <p:cNvSpPr/>
          <p:nvPr/>
        </p:nvSpPr>
        <p:spPr>
          <a:xfrm>
            <a:off x="971600" y="5661248"/>
            <a:ext cx="7611827" cy="523220"/>
          </a:xfrm>
          <a:prstGeom prst="rect">
            <a:avLst/>
          </a:prstGeom>
        </p:spPr>
        <p:txBody>
          <a:bodyPr wrap="none">
            <a:spAutoFit/>
          </a:bodyPr>
          <a:lstStyle/>
          <a:p>
            <a:r>
              <a:rPr lang="uk-UA" sz="2800" b="1" dirty="0" smtClean="0">
                <a:solidFill>
                  <a:schemeClr val="tx2"/>
                </a:solidFill>
                <a:latin typeface="Arial" pitchFamily="34" charset="0"/>
                <a:cs typeface="Arial" pitchFamily="34" charset="0"/>
              </a:rPr>
              <a:t>Е = </a:t>
            </a:r>
            <a:r>
              <a:rPr lang="en-US" sz="2800" b="1" dirty="0" err="1" smtClean="0">
                <a:solidFill>
                  <a:schemeClr val="tx2"/>
                </a:solidFill>
                <a:latin typeface="Arial" pitchFamily="34" charset="0"/>
                <a:cs typeface="Arial" pitchFamily="34" charset="0"/>
              </a:rPr>
              <a:t>S1-S2</a:t>
            </a:r>
            <a:r>
              <a:rPr lang="en-US" sz="2800" b="1" dirty="0" smtClean="0">
                <a:solidFill>
                  <a:schemeClr val="tx2"/>
                </a:solidFill>
                <a:latin typeface="Arial" pitchFamily="34" charset="0"/>
                <a:cs typeface="Arial" pitchFamily="34" charset="0"/>
              </a:rPr>
              <a:t> = </a:t>
            </a:r>
            <a:r>
              <a:rPr lang="uk-UA" sz="2800" b="1" dirty="0" smtClean="0">
                <a:solidFill>
                  <a:schemeClr val="tx2"/>
                </a:solidFill>
                <a:latin typeface="Arial" pitchFamily="34" charset="0"/>
                <a:cs typeface="Arial" pitchFamily="34" charset="0"/>
              </a:rPr>
              <a:t>4172,11-2930 = 1242,11</a:t>
            </a:r>
            <a:r>
              <a:rPr lang="en-US" sz="2800" b="1" dirty="0" smtClean="0">
                <a:solidFill>
                  <a:schemeClr val="tx2"/>
                </a:solidFill>
                <a:latin typeface="Arial" pitchFamily="34" charset="0"/>
                <a:cs typeface="Arial" pitchFamily="34" charset="0"/>
              </a:rPr>
              <a:t> </a:t>
            </a:r>
            <a:r>
              <a:rPr lang="de-DE" sz="2800" b="1" dirty="0" err="1" smtClean="0">
                <a:solidFill>
                  <a:schemeClr val="tx2"/>
                </a:solidFill>
                <a:latin typeface="Arial" pitchFamily="34" charset="0"/>
                <a:ea typeface="Calibri" pitchFamily="34" charset="0"/>
                <a:cs typeface="Arial" pitchFamily="34" charset="0"/>
              </a:rPr>
              <a:t>thous</a:t>
            </a:r>
            <a:r>
              <a:rPr lang="de-DE" sz="2800" b="1" dirty="0" smtClean="0">
                <a:solidFill>
                  <a:schemeClr val="tx2"/>
                </a:solidFill>
                <a:latin typeface="Arial" pitchFamily="34" charset="0"/>
                <a:ea typeface="Calibri" pitchFamily="34" charset="0"/>
                <a:cs typeface="Arial" pitchFamily="34" charset="0"/>
              </a:rPr>
              <a:t>. </a:t>
            </a:r>
            <a:r>
              <a:rPr lang="uk-UA" sz="2800" b="1" dirty="0" smtClean="0">
                <a:solidFill>
                  <a:schemeClr val="tx2"/>
                </a:solidFill>
                <a:latin typeface="Arial" pitchFamily="34" charset="0"/>
                <a:ea typeface="Calibri" pitchFamily="34" charset="0"/>
                <a:cs typeface="Arial" pitchFamily="34" charset="0"/>
              </a:rPr>
              <a:t>€</a:t>
            </a:r>
            <a:endParaRPr lang="ru-RU" sz="2800" b="1"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418058"/>
          </a:xfrm>
        </p:spPr>
        <p:txBody>
          <a:bodyPr>
            <a:normAutofit fontScale="90000"/>
          </a:bodyPr>
          <a:lstStyle/>
          <a:p>
            <a:r>
              <a:rPr lang="de-DE" b="1" dirty="0" smtClean="0">
                <a:solidFill>
                  <a:srgbClr val="002060"/>
                </a:solidFill>
              </a:rPr>
              <a:t>Investment Plan </a:t>
            </a:r>
            <a:endParaRPr lang="de-DE" b="1" dirty="0">
              <a:solidFill>
                <a:srgbClr val="002060"/>
              </a:solidFill>
            </a:endParaRP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421355940"/>
              </p:ext>
            </p:extLst>
          </p:nvPr>
        </p:nvGraphicFramePr>
        <p:xfrm>
          <a:off x="457200" y="846138"/>
          <a:ext cx="8372227" cy="5085009"/>
        </p:xfrm>
        <a:graphic>
          <a:graphicData uri="http://schemas.openxmlformats.org/drawingml/2006/table">
            <a:tbl>
              <a:tblPr firstRow="1" firstCol="1" bandRow="1" bandCol="1">
                <a:tableStyleId>{5C22544A-7EE6-4342-B048-85BDC9FD1C3A}</a:tableStyleId>
              </a:tblPr>
              <a:tblGrid>
                <a:gridCol w="3827569"/>
                <a:gridCol w="1150717"/>
                <a:gridCol w="1150717"/>
                <a:gridCol w="1019089"/>
                <a:gridCol w="1224135"/>
              </a:tblGrid>
              <a:tr h="722607">
                <a:tc>
                  <a:txBody>
                    <a:bodyPr/>
                    <a:lstStyle/>
                    <a:p>
                      <a:pPr indent="457200" algn="just">
                        <a:spcAft>
                          <a:spcPts val="0"/>
                        </a:spcAft>
                      </a:pPr>
                      <a:r>
                        <a:rPr lang="de-DE" sz="1800" b="0" i="0" u="none" dirty="0" smtClean="0">
                          <a:solidFill>
                            <a:schemeClr val="tx1"/>
                          </a:solidFill>
                          <a:effectLst/>
                          <a:latin typeface="Arial" panose="020B0604020202020204" pitchFamily="34" charset="0"/>
                          <a:cs typeface="Arial" panose="020B0604020202020204" pitchFamily="34" charset="0"/>
                        </a:rPr>
                        <a:t>                                     </a:t>
                      </a:r>
                      <a:r>
                        <a:rPr lang="de-DE" sz="1800" b="0" i="0" u="none" dirty="0" err="1" smtClean="0">
                          <a:solidFill>
                            <a:schemeClr val="tx1"/>
                          </a:solidFill>
                          <a:effectLst/>
                          <a:latin typeface="Arial" panose="020B0604020202020204" pitchFamily="34" charset="0"/>
                          <a:cs typeface="Arial" panose="020B0604020202020204" pitchFamily="34" charset="0"/>
                        </a:rPr>
                        <a:t>Periods</a:t>
                      </a:r>
                      <a:r>
                        <a:rPr lang="de-DE" sz="1800" b="0" i="0" u="none" dirty="0" smtClean="0">
                          <a:solidFill>
                            <a:schemeClr val="tx1"/>
                          </a:solidFill>
                          <a:effectLst/>
                          <a:latin typeface="Arial" panose="020B0604020202020204" pitchFamily="34" charset="0"/>
                          <a:cs typeface="Arial" panose="020B0604020202020204" pitchFamily="34" charset="0"/>
                        </a:rPr>
                        <a:t> </a:t>
                      </a:r>
                    </a:p>
                    <a:p>
                      <a:pPr indent="457200" algn="just">
                        <a:spcAft>
                          <a:spcPts val="0"/>
                        </a:spcAft>
                      </a:pPr>
                      <a:r>
                        <a:rPr lang="de-DE" sz="1800" b="0" i="0" u="none" dirty="0" smtClean="0">
                          <a:solidFill>
                            <a:schemeClr val="tx1"/>
                          </a:solidFill>
                          <a:effectLst/>
                          <a:latin typeface="Arial" panose="020B0604020202020204" pitchFamily="34" charset="0"/>
                          <a:cs typeface="Arial" panose="020B0604020202020204" pitchFamily="34" charset="0"/>
                        </a:rPr>
                        <a:t>Parameters (</a:t>
                      </a:r>
                      <a:r>
                        <a:rPr lang="de-DE" sz="1800" b="0" i="0" u="none" dirty="0" err="1" smtClean="0">
                          <a:solidFill>
                            <a:schemeClr val="tx1"/>
                          </a:solidFill>
                          <a:effectLst/>
                          <a:latin typeface="Arial" panose="020B0604020202020204" pitchFamily="34" charset="0"/>
                          <a:cs typeface="Arial" panose="020B0604020202020204" pitchFamily="34" charset="0"/>
                        </a:rPr>
                        <a:t>tous</a:t>
                      </a:r>
                      <a:r>
                        <a:rPr lang="de-DE" sz="1800" b="0" i="0" u="none" dirty="0" smtClean="0">
                          <a:solidFill>
                            <a:schemeClr val="tx1"/>
                          </a:solidFill>
                          <a:effectLst/>
                          <a:latin typeface="Arial" panose="020B0604020202020204" pitchFamily="34" charset="0"/>
                          <a:cs typeface="Arial" panose="020B0604020202020204" pitchFamily="34" charset="0"/>
                        </a:rPr>
                        <a:t>.</a:t>
                      </a:r>
                      <a:r>
                        <a:rPr lang="de-DE" sz="1800" b="0" i="0" u="none" baseline="0" dirty="0" smtClean="0">
                          <a:solidFill>
                            <a:schemeClr val="tx1"/>
                          </a:solidFill>
                          <a:effectLst/>
                          <a:latin typeface="Arial" panose="020B0604020202020204" pitchFamily="34" charset="0"/>
                          <a:cs typeface="Arial" panose="020B0604020202020204" pitchFamily="34" charset="0"/>
                        </a:rPr>
                        <a:t> €)</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0</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1</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2</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3</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r>
              <a:tr h="323370">
                <a:tc>
                  <a:txBody>
                    <a:bodyPr/>
                    <a:lstStyle/>
                    <a:p>
                      <a:pPr indent="457200" algn="ctr">
                        <a:spcAft>
                          <a:spcPts val="0"/>
                        </a:spcAft>
                      </a:pPr>
                      <a:r>
                        <a:rPr lang="uk-UA" sz="1800" b="1" i="0" u="none" dirty="0">
                          <a:solidFill>
                            <a:schemeClr val="tx1"/>
                          </a:solidFill>
                          <a:effectLst/>
                          <a:latin typeface="Arial" panose="020B0604020202020204" pitchFamily="34" charset="0"/>
                          <a:cs typeface="Arial" panose="020B0604020202020204" pitchFamily="34" charset="0"/>
                        </a:rPr>
                        <a:t> </a:t>
                      </a:r>
                      <a:r>
                        <a:rPr lang="de-DE" sz="1800" b="1" i="0" u="none" dirty="0" smtClean="0">
                          <a:solidFill>
                            <a:schemeClr val="tx1"/>
                          </a:solidFill>
                          <a:effectLst/>
                          <a:latin typeface="Arial" panose="020B0604020202020204" pitchFamily="34" charset="0"/>
                          <a:cs typeface="Arial" panose="020B0604020202020204" pitchFamily="34" charset="0"/>
                        </a:rPr>
                        <a:t>Equity </a:t>
                      </a:r>
                      <a:r>
                        <a:rPr lang="de-DE" sz="1800" b="1" i="0" u="none" dirty="0" err="1" smtClean="0">
                          <a:solidFill>
                            <a:schemeClr val="tx1"/>
                          </a:solidFill>
                          <a:effectLst/>
                          <a:latin typeface="Arial" panose="020B0604020202020204" pitchFamily="34" charset="0"/>
                          <a:cs typeface="Arial" panose="020B0604020202020204" pitchFamily="34" charset="0"/>
                        </a:rPr>
                        <a:t>capital</a:t>
                      </a:r>
                      <a:r>
                        <a:rPr lang="de-DE" sz="1800" b="1" i="0" u="none" dirty="0" smtClean="0">
                          <a:solidFill>
                            <a:schemeClr val="tx1"/>
                          </a:solidFill>
                          <a:effectLst/>
                          <a:latin typeface="Arial" panose="020B0604020202020204" pitchFamily="34" charset="0"/>
                          <a:cs typeface="Arial" panose="020B0604020202020204" pitchFamily="34" charset="0"/>
                        </a:rPr>
                        <a:t> </a:t>
                      </a:r>
                      <a:endParaRPr lang="de-DE" sz="1800" b="1"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5000</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 </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 </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 </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r>
              <a:tr h="323370">
                <a:tc>
                  <a:txBody>
                    <a:bodyPr/>
                    <a:lstStyle/>
                    <a:p>
                      <a:pPr algn="ctr"/>
                      <a:r>
                        <a:rPr lang="uk-UA" sz="1800" b="1" i="0" u="none" dirty="0">
                          <a:solidFill>
                            <a:schemeClr val="tx1"/>
                          </a:solidFill>
                          <a:effectLst/>
                          <a:latin typeface="Arial" panose="020B0604020202020204" pitchFamily="34" charset="0"/>
                          <a:cs typeface="Arial" panose="020B0604020202020204" pitchFamily="34" charset="0"/>
                        </a:rPr>
                        <a:t> </a:t>
                      </a:r>
                      <a:r>
                        <a:rPr lang="de-DE" sz="1800" b="1" i="0" u="none" dirty="0" err="1" smtClean="0">
                          <a:solidFill>
                            <a:schemeClr val="tx1"/>
                          </a:solidFill>
                          <a:effectLst/>
                          <a:latin typeface="Arial" panose="020B0604020202020204" pitchFamily="34" charset="0"/>
                          <a:cs typeface="Arial" panose="020B0604020202020204" pitchFamily="34" charset="0"/>
                        </a:rPr>
                        <a:t>Current</a:t>
                      </a:r>
                      <a:r>
                        <a:rPr lang="de-DE" sz="1800" b="1" i="0" u="none" dirty="0" smtClean="0">
                          <a:solidFill>
                            <a:schemeClr val="tx1"/>
                          </a:solidFill>
                          <a:effectLst/>
                          <a:latin typeface="Arial" panose="020B0604020202020204" pitchFamily="34" charset="0"/>
                          <a:cs typeface="Arial" panose="020B0604020202020204" pitchFamily="34" charset="0"/>
                        </a:rPr>
                        <a:t> </a:t>
                      </a:r>
                      <a:r>
                        <a:rPr lang="de-DE" sz="1800" b="1" i="0" u="none" dirty="0" err="1" smtClean="0">
                          <a:solidFill>
                            <a:schemeClr val="tx1"/>
                          </a:solidFill>
                          <a:effectLst/>
                          <a:latin typeface="Arial" panose="020B0604020202020204" pitchFamily="34" charset="0"/>
                          <a:cs typeface="Arial" panose="020B0604020202020204" pitchFamily="34" charset="0"/>
                        </a:rPr>
                        <a:t>Consumption</a:t>
                      </a:r>
                      <a:endParaRPr lang="de-DE" sz="1800" b="1" i="0" u="none" dirty="0" smtClean="0">
                        <a:solidFill>
                          <a:schemeClr val="tx1"/>
                        </a:solidFill>
                        <a:effectLst/>
                        <a:latin typeface="Arial" panose="020B0604020202020204" pitchFamily="34"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de-DE" sz="1800" b="0" i="0" u="none" dirty="0" smtClean="0">
                          <a:solidFill>
                            <a:schemeClr val="tx1"/>
                          </a:solidFill>
                          <a:effectLst/>
                          <a:latin typeface="Arial" panose="020B0604020202020204" pitchFamily="34" charset="0"/>
                          <a:cs typeface="Arial" panose="020B0604020202020204" pitchFamily="34" charset="0"/>
                        </a:rPr>
                        <a:t>0</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en-US" sz="1800" b="0" i="0" u="none" dirty="0" smtClean="0">
                          <a:solidFill>
                            <a:schemeClr val="tx1"/>
                          </a:solidFill>
                          <a:effectLst/>
                          <a:latin typeface="Arial" panose="020B0604020202020204" pitchFamily="34" charset="0"/>
                          <a:ea typeface="+mn-ea"/>
                          <a:cs typeface="Arial" panose="020B0604020202020204" pitchFamily="34" charset="0"/>
                        </a:rPr>
                        <a:t>0</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en-US" sz="1800" b="0" i="0" u="none" dirty="0" smtClean="0">
                          <a:solidFill>
                            <a:schemeClr val="tx1"/>
                          </a:solidFill>
                          <a:effectLst/>
                          <a:latin typeface="Arial" panose="020B0604020202020204" pitchFamily="34" charset="0"/>
                          <a:ea typeface="+mn-ea"/>
                          <a:cs typeface="Arial" panose="020B0604020202020204" pitchFamily="34" charset="0"/>
                        </a:rPr>
                        <a:t>0</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r>
                        <a:rPr lang="uk-UA" sz="1800" b="0" i="0" u="none" dirty="0" smtClean="0">
                          <a:solidFill>
                            <a:schemeClr val="tx1"/>
                          </a:solidFill>
                          <a:effectLst/>
                          <a:latin typeface="Arial" panose="020B0604020202020204" pitchFamily="34" charset="0"/>
                          <a:cs typeface="Arial" panose="020B0604020202020204" pitchFamily="34" charset="0"/>
                        </a:rPr>
                        <a:t>-</a:t>
                      </a:r>
                      <a:r>
                        <a:rPr lang="en-US" sz="1800" b="0" i="0" u="none" dirty="0" smtClean="0">
                          <a:solidFill>
                            <a:schemeClr val="tx1"/>
                          </a:solidFill>
                          <a:effectLst/>
                          <a:latin typeface="Arial" panose="020B0604020202020204" pitchFamily="34" charset="0"/>
                          <a:cs typeface="Arial" panose="020B0604020202020204" pitchFamily="34" charset="0"/>
                        </a:rPr>
                        <a:t> 100</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r>
              <a:tr h="528418">
                <a:tc>
                  <a:txBody>
                    <a:bodyPr/>
                    <a:lstStyle/>
                    <a:p>
                      <a:pPr algn="ctr" rtl="0"/>
                      <a:r>
                        <a:rPr lang="de-DE" sz="1800" b="1" i="0" u="none" dirty="0" smtClean="0">
                          <a:solidFill>
                            <a:schemeClr val="tx1"/>
                          </a:solidFill>
                          <a:latin typeface="Arial" panose="020B0604020202020204" pitchFamily="34" charset="0"/>
                          <a:cs typeface="Arial" panose="020B0604020202020204" pitchFamily="34" charset="0"/>
                        </a:rPr>
                        <a:t> </a:t>
                      </a:r>
                      <a:r>
                        <a:rPr lang="de-DE" sz="1800" b="1" i="0" u="none" dirty="0" err="1" smtClean="0">
                          <a:solidFill>
                            <a:schemeClr val="tx1"/>
                          </a:solidFill>
                          <a:latin typeface="Arial" panose="020B0604020202020204" pitchFamily="34" charset="0"/>
                          <a:cs typeface="Arial" panose="020B0604020202020204" pitchFamily="34" charset="0"/>
                        </a:rPr>
                        <a:t>Recurring</a:t>
                      </a:r>
                      <a:r>
                        <a:rPr lang="de-DE" sz="1800" b="1" i="0" u="none" dirty="0" smtClean="0">
                          <a:solidFill>
                            <a:schemeClr val="tx1"/>
                          </a:solidFill>
                          <a:latin typeface="Arial" panose="020B0604020202020204" pitchFamily="34" charset="0"/>
                          <a:cs typeface="Arial" panose="020B0604020202020204" pitchFamily="34" charset="0"/>
                        </a:rPr>
                        <a:t> </a:t>
                      </a:r>
                      <a:r>
                        <a:rPr lang="de-DE" sz="1800" b="1" i="0" u="none" dirty="0" smtClean="0">
                          <a:solidFill>
                            <a:schemeClr val="tx1"/>
                          </a:solidFill>
                          <a:effectLst/>
                          <a:latin typeface="Arial" panose="020B0604020202020204" pitchFamily="34" charset="0"/>
                          <a:cs typeface="Arial" panose="020B0604020202020204" pitchFamily="34" charset="0"/>
                        </a:rPr>
                        <a:t>Investment </a:t>
                      </a:r>
                      <a:r>
                        <a:rPr lang="de-DE" sz="1800" b="1" i="0" u="none" dirty="0" err="1" smtClean="0">
                          <a:solidFill>
                            <a:schemeClr val="tx1"/>
                          </a:solidFill>
                          <a:effectLst/>
                          <a:latin typeface="Arial" panose="020B0604020202020204" pitchFamily="34" charset="0"/>
                          <a:cs typeface="Arial" panose="020B0604020202020204" pitchFamily="34" charset="0"/>
                        </a:rPr>
                        <a:t>Fees</a:t>
                      </a:r>
                      <a:r>
                        <a:rPr lang="de-DE" sz="1800" b="1" i="0" u="none" dirty="0" smtClean="0">
                          <a:solidFill>
                            <a:schemeClr val="tx1"/>
                          </a:solidFill>
                          <a:effectLst/>
                          <a:latin typeface="Arial" panose="020B0604020202020204" pitchFamily="34" charset="0"/>
                          <a:cs typeface="Arial" panose="020B0604020202020204" pitchFamily="34" charset="0"/>
                        </a:rPr>
                        <a:t> </a:t>
                      </a:r>
                      <a:endParaRPr lang="de-DE" sz="1800" b="1" i="0" u="none" dirty="0">
                        <a:solidFill>
                          <a:schemeClr val="tx1"/>
                        </a:solidFill>
                        <a:effectLst/>
                        <a:latin typeface="Arial" panose="020B0604020202020204" pitchFamily="34"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 -10000</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 +5000</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 +8000</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 +3000</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r>
              <a:tr h="1345122">
                <a:tc>
                  <a:txBody>
                    <a:bodyPr/>
                    <a:lstStyle/>
                    <a:p>
                      <a:pPr indent="457200" algn="ctr">
                        <a:spcAft>
                          <a:spcPts val="0"/>
                        </a:spcAft>
                      </a:pPr>
                      <a:r>
                        <a:rPr lang="de-DE" sz="1800" b="1" dirty="0" smtClean="0">
                          <a:solidFill>
                            <a:schemeClr val="tx1"/>
                          </a:solidFill>
                          <a:latin typeface="Arial" panose="020B0604020202020204" pitchFamily="34" charset="0"/>
                          <a:cs typeface="Arial" panose="020B0604020202020204" pitchFamily="34" charset="0"/>
                        </a:rPr>
                        <a:t>CALL</a:t>
                      </a:r>
                      <a:r>
                        <a:rPr lang="de-DE" sz="1800" b="1" baseline="0" dirty="0" smtClean="0">
                          <a:solidFill>
                            <a:schemeClr val="tx1"/>
                          </a:solidFill>
                          <a:latin typeface="Arial" panose="020B0604020202020204" pitchFamily="34" charset="0"/>
                          <a:cs typeface="Arial" panose="020B0604020202020204" pitchFamily="34" charset="0"/>
                        </a:rPr>
                        <a:t> DEPOSIT ACCOUNT</a:t>
                      </a:r>
                      <a:r>
                        <a:rPr lang="en-US" sz="1800" b="1" baseline="0" dirty="0" smtClean="0">
                          <a:solidFill>
                            <a:schemeClr val="tx1"/>
                          </a:solidFill>
                          <a:latin typeface="Arial" panose="020B0604020202020204" pitchFamily="34" charset="0"/>
                          <a:cs typeface="Arial" panose="020B0604020202020204" pitchFamily="34" charset="0"/>
                        </a:rPr>
                        <a:t>:</a:t>
                      </a:r>
                      <a:endParaRPr lang="de-DE" sz="1800" b="1" baseline="0" dirty="0" smtClean="0">
                        <a:solidFill>
                          <a:schemeClr val="tx1"/>
                        </a:solidFill>
                        <a:latin typeface="Arial" panose="020B0604020202020204" pitchFamily="34" charset="0"/>
                        <a:cs typeface="Arial" panose="020B0604020202020204" pitchFamily="34" charset="0"/>
                      </a:endParaRPr>
                    </a:p>
                    <a:p>
                      <a:pPr indent="457200" algn="ctr">
                        <a:spcAft>
                          <a:spcPts val="0"/>
                        </a:spcAft>
                      </a:pPr>
                      <a:r>
                        <a:rPr lang="de-DE" sz="1800" b="0" dirty="0" err="1" smtClean="0">
                          <a:solidFill>
                            <a:schemeClr val="tx1"/>
                          </a:solidFill>
                          <a:latin typeface="Arial" panose="020B0604020202020204" pitchFamily="34" charset="0"/>
                          <a:cs typeface="Arial" panose="020B0604020202020204" pitchFamily="34" charset="0"/>
                        </a:rPr>
                        <a:t>deposit</a:t>
                      </a:r>
                      <a:r>
                        <a:rPr lang="de-DE" sz="1800" b="0" dirty="0" smtClean="0">
                          <a:solidFill>
                            <a:schemeClr val="tx1"/>
                          </a:solidFill>
                          <a:latin typeface="Arial" panose="020B0604020202020204" pitchFamily="34" charset="0"/>
                          <a:cs typeface="Arial" panose="020B0604020202020204" pitchFamily="34" charset="0"/>
                        </a:rPr>
                        <a:t> </a:t>
                      </a:r>
                      <a:r>
                        <a:rPr lang="de-DE" sz="1800" b="0" dirty="0" err="1" smtClean="0">
                          <a:solidFill>
                            <a:schemeClr val="tx1"/>
                          </a:solidFill>
                          <a:latin typeface="Arial" panose="020B0604020202020204" pitchFamily="34" charset="0"/>
                          <a:cs typeface="Arial" panose="020B0604020202020204" pitchFamily="34" charset="0"/>
                        </a:rPr>
                        <a:t>commitment</a:t>
                      </a:r>
                      <a:endParaRPr lang="de-DE" sz="1800" b="0" i="0" u="none" dirty="0">
                        <a:solidFill>
                          <a:schemeClr val="tx1"/>
                        </a:solidFill>
                        <a:effectLst/>
                        <a:latin typeface="Arial" panose="020B0604020202020204" pitchFamily="34" charset="0"/>
                        <a:cs typeface="Arial" panose="020B0604020202020204" pitchFamily="34" charset="0"/>
                      </a:endParaRPr>
                    </a:p>
                    <a:p>
                      <a:pPr indent="457200"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r>
                        <a:rPr lang="uk-UA" sz="1800" b="0" i="0" u="none" dirty="0" smtClean="0">
                          <a:solidFill>
                            <a:schemeClr val="tx1"/>
                          </a:solidFill>
                          <a:effectLst/>
                          <a:latin typeface="Arial" panose="020B0604020202020204" pitchFamily="34" charset="0"/>
                          <a:cs typeface="Arial" panose="020B0604020202020204" pitchFamily="34" charset="0"/>
                        </a:rPr>
                        <a:t> </a:t>
                      </a:r>
                      <a:r>
                        <a:rPr lang="de-DE" sz="1800" b="0" i="0" u="none" dirty="0" err="1" smtClean="0">
                          <a:solidFill>
                            <a:schemeClr val="tx1"/>
                          </a:solidFill>
                          <a:effectLst/>
                          <a:latin typeface="Arial" panose="020B0604020202020204" pitchFamily="34" charset="0"/>
                          <a:cs typeface="Arial" panose="020B0604020202020204" pitchFamily="34" charset="0"/>
                        </a:rPr>
                        <a:t>extinguish</a:t>
                      </a:r>
                      <a:r>
                        <a:rPr lang="de-DE" sz="1800" b="0" i="0" u="none" dirty="0" smtClean="0">
                          <a:solidFill>
                            <a:schemeClr val="tx1"/>
                          </a:solidFill>
                          <a:effectLst/>
                          <a:latin typeface="Arial" panose="020B0604020202020204" pitchFamily="34" charset="0"/>
                          <a:cs typeface="Arial" panose="020B0604020202020204" pitchFamily="34" charset="0"/>
                        </a:rPr>
                        <a:t> a </a:t>
                      </a:r>
                      <a:r>
                        <a:rPr lang="de-DE" sz="1800" b="0" i="0" u="none" dirty="0" err="1" smtClean="0">
                          <a:solidFill>
                            <a:schemeClr val="tx1"/>
                          </a:solidFill>
                          <a:effectLst/>
                          <a:latin typeface="Arial" panose="020B0604020202020204" pitchFamily="34" charset="0"/>
                          <a:cs typeface="Arial" panose="020B0604020202020204" pitchFamily="34" charset="0"/>
                        </a:rPr>
                        <a:t>deposit</a:t>
                      </a:r>
                      <a:endParaRPr lang="de-DE" sz="1800" b="0" i="0" u="none" dirty="0" smtClean="0">
                        <a:solidFill>
                          <a:schemeClr val="tx1"/>
                        </a:solidFill>
                        <a:effectLst/>
                        <a:latin typeface="Arial" panose="020B0604020202020204" pitchFamily="34" charset="0"/>
                        <a:cs typeface="Arial" panose="020B0604020202020204" pitchFamily="34" charset="0"/>
                      </a:endParaRPr>
                    </a:p>
                    <a:p>
                      <a:pPr indent="457200" algn="ctr">
                        <a:spcAft>
                          <a:spcPts val="0"/>
                        </a:spcAft>
                      </a:pPr>
                      <a:r>
                        <a:rPr lang="uk-UA" sz="1800" b="0" i="0" u="none" dirty="0" smtClean="0">
                          <a:solidFill>
                            <a:schemeClr val="tx1"/>
                          </a:solidFill>
                          <a:effectLst/>
                          <a:latin typeface="Arial" panose="020B0604020202020204" pitchFamily="34" charset="0"/>
                          <a:cs typeface="Arial" panose="020B0604020202020204" pitchFamily="34" charset="0"/>
                        </a:rPr>
                        <a:t> </a:t>
                      </a:r>
                      <a:r>
                        <a:rPr lang="de-DE" sz="1800" b="0" dirty="0" smtClean="0">
                          <a:solidFill>
                            <a:schemeClr val="tx1"/>
                          </a:solidFill>
                          <a:latin typeface="Arial" panose="020B0604020202020204" pitchFamily="34" charset="0"/>
                          <a:cs typeface="Arial" panose="020B0604020202020204" pitchFamily="34" charset="0"/>
                        </a:rPr>
                        <a:t>simple </a:t>
                      </a:r>
                      <a:r>
                        <a:rPr lang="de-DE" sz="1800" b="0" dirty="0" err="1" smtClean="0">
                          <a:solidFill>
                            <a:schemeClr val="tx1"/>
                          </a:solidFill>
                          <a:latin typeface="Arial" panose="020B0604020202020204" pitchFamily="34" charset="0"/>
                          <a:cs typeface="Arial" panose="020B0604020202020204" pitchFamily="34" charset="0"/>
                        </a:rPr>
                        <a:t>interests</a:t>
                      </a:r>
                      <a:r>
                        <a:rPr lang="ru-RU" sz="1800" b="0" i="0" u="none" dirty="0" smtClean="0">
                          <a:solidFill>
                            <a:schemeClr val="tx1"/>
                          </a:solidFill>
                          <a:effectLst/>
                          <a:latin typeface="Arial" panose="020B0604020202020204" pitchFamily="34" charset="0"/>
                          <a:cs typeface="Arial" panose="020B0604020202020204" pitchFamily="34" charset="0"/>
                        </a:rPr>
                        <a:t>*</a:t>
                      </a:r>
                      <a:r>
                        <a:rPr lang="uk-UA" sz="1800" b="0" i="0" u="none" dirty="0" smtClean="0">
                          <a:solidFill>
                            <a:schemeClr val="tx1"/>
                          </a:solidFill>
                          <a:effectLst/>
                          <a:latin typeface="Arial" panose="020B0604020202020204" pitchFamily="34" charset="0"/>
                          <a:cs typeface="Arial" panose="020B0604020202020204" pitchFamily="34" charset="0"/>
                        </a:rPr>
                        <a:t> </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endParaRPr lang="de-DE" sz="1800" b="0" i="0" u="none" dirty="0">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endParaRPr lang="de-DE" sz="1800" b="0" i="0" u="none" dirty="0">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dirty="0" smtClean="0">
                          <a:solidFill>
                            <a:schemeClr val="tx1"/>
                          </a:solidFill>
                          <a:effectLst/>
                          <a:latin typeface="Arial" panose="020B0604020202020204" pitchFamily="34" charset="0"/>
                          <a:cs typeface="Arial" panose="020B0604020202020204" pitchFamily="34" charset="0"/>
                        </a:rPr>
                        <a:t>-7137,5</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endParaRPr lang="de-DE" sz="1800" b="0" i="0" u="none" dirty="0">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endParaRPr lang="de-DE" sz="1800" b="0" i="0" u="none" dirty="0">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+7137,5</a:t>
                      </a:r>
                      <a:endParaRPr lang="de-DE" sz="1800" b="0" i="0" u="none" dirty="0">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+713,75</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r>
              <a:tr h="1293482">
                <a:tc>
                  <a:txBody>
                    <a:bodyPr/>
                    <a:lstStyle/>
                    <a:p>
                      <a:pPr indent="457200"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r>
                        <a:rPr lang="de-DE" sz="1800" b="1" i="0" u="none" dirty="0" smtClean="0">
                          <a:solidFill>
                            <a:schemeClr val="tx1"/>
                          </a:solidFill>
                          <a:effectLst/>
                          <a:latin typeface="Arial" panose="020B0604020202020204" pitchFamily="34" charset="0"/>
                          <a:cs typeface="Arial" panose="020B0604020202020204" pitchFamily="34" charset="0"/>
                        </a:rPr>
                        <a:t>DEBT CAPITAL</a:t>
                      </a:r>
                      <a:r>
                        <a:rPr lang="uk-UA" sz="1800" b="1" i="0" u="none" dirty="0" smtClean="0">
                          <a:solidFill>
                            <a:schemeClr val="tx1"/>
                          </a:solidFill>
                          <a:effectLst/>
                          <a:latin typeface="Arial" panose="020B0604020202020204" pitchFamily="34" charset="0"/>
                          <a:cs typeface="Arial" panose="020B0604020202020204" pitchFamily="34" charset="0"/>
                        </a:rPr>
                        <a:t>:</a:t>
                      </a:r>
                      <a:endParaRPr lang="de-DE" sz="1800" b="1" i="0" u="none" dirty="0" smtClean="0">
                        <a:solidFill>
                          <a:schemeClr val="tx1"/>
                        </a:solidFill>
                        <a:effectLst/>
                        <a:latin typeface="Arial" panose="020B0604020202020204" pitchFamily="34" charset="0"/>
                        <a:cs typeface="Arial" panose="020B0604020202020204" pitchFamily="34" charset="0"/>
                      </a:endParaRPr>
                    </a:p>
                    <a:p>
                      <a:pPr indent="457200" algn="ctr">
                        <a:spcAft>
                          <a:spcPts val="0"/>
                        </a:spcAft>
                      </a:pPr>
                      <a:r>
                        <a:rPr lang="uk-UA" sz="1800" b="0" i="0" u="none" dirty="0" smtClean="0">
                          <a:solidFill>
                            <a:schemeClr val="tx1"/>
                          </a:solidFill>
                          <a:effectLst/>
                          <a:latin typeface="Arial" panose="020B0604020202020204" pitchFamily="34" charset="0"/>
                          <a:cs typeface="Arial" panose="020B0604020202020204" pitchFamily="34" charset="0"/>
                        </a:rPr>
                        <a:t> </a:t>
                      </a:r>
                      <a:r>
                        <a:rPr lang="de-DE" sz="1800" b="0" dirty="0" err="1" smtClean="0">
                          <a:solidFill>
                            <a:schemeClr val="tx1"/>
                          </a:solidFill>
                          <a:latin typeface="Arial" panose="020B0604020202020204" pitchFamily="34" charset="0"/>
                          <a:cs typeface="Arial" panose="020B0604020202020204" pitchFamily="34" charset="0"/>
                        </a:rPr>
                        <a:t>operating</a:t>
                      </a:r>
                      <a:r>
                        <a:rPr lang="de-DE" sz="1800" b="0" dirty="0" smtClean="0">
                          <a:solidFill>
                            <a:schemeClr val="tx1"/>
                          </a:solidFill>
                          <a:latin typeface="Arial" panose="020B0604020202020204" pitchFamily="34" charset="0"/>
                          <a:cs typeface="Arial" panose="020B0604020202020204" pitchFamily="34" charset="0"/>
                        </a:rPr>
                        <a:t> </a:t>
                      </a:r>
                      <a:r>
                        <a:rPr lang="de-DE" sz="1800" b="0" dirty="0" err="1" smtClean="0">
                          <a:solidFill>
                            <a:schemeClr val="tx1"/>
                          </a:solidFill>
                          <a:latin typeface="Arial" panose="020B0604020202020204" pitchFamily="34" charset="0"/>
                          <a:cs typeface="Arial" panose="020B0604020202020204" pitchFamily="34" charset="0"/>
                        </a:rPr>
                        <a:t>credit</a:t>
                      </a:r>
                      <a:endParaRPr lang="de-DE" sz="1800" b="0" i="0" u="none" dirty="0">
                        <a:solidFill>
                          <a:schemeClr val="tx1"/>
                        </a:solidFill>
                        <a:effectLst/>
                        <a:latin typeface="Arial" panose="020B0604020202020204" pitchFamily="34" charset="0"/>
                        <a:cs typeface="Arial" panose="020B0604020202020204" pitchFamily="34" charset="0"/>
                      </a:endParaRPr>
                    </a:p>
                    <a:p>
                      <a:pPr indent="457200"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r>
                        <a:rPr lang="de-DE" sz="1800" b="0" dirty="0" err="1" smtClean="0">
                          <a:solidFill>
                            <a:schemeClr val="tx1"/>
                          </a:solidFill>
                          <a:latin typeface="Arial" panose="020B0604020202020204" pitchFamily="34" charset="0"/>
                          <a:cs typeface="Arial" panose="020B0604020202020204" pitchFamily="34" charset="0"/>
                        </a:rPr>
                        <a:t>redeem</a:t>
                      </a:r>
                      <a:r>
                        <a:rPr lang="de-DE" sz="1800" b="0" dirty="0" smtClean="0">
                          <a:solidFill>
                            <a:schemeClr val="tx1"/>
                          </a:solidFill>
                          <a:latin typeface="Arial" panose="020B0604020202020204" pitchFamily="34" charset="0"/>
                          <a:cs typeface="Arial" panose="020B0604020202020204" pitchFamily="34" charset="0"/>
                        </a:rPr>
                        <a:t> a </a:t>
                      </a:r>
                      <a:r>
                        <a:rPr lang="de-DE" sz="1800" b="0" dirty="0" err="1" smtClean="0">
                          <a:solidFill>
                            <a:schemeClr val="tx1"/>
                          </a:solidFill>
                          <a:latin typeface="Arial" panose="020B0604020202020204" pitchFamily="34" charset="0"/>
                          <a:cs typeface="Arial" panose="020B0604020202020204" pitchFamily="34" charset="0"/>
                        </a:rPr>
                        <a:t>credit</a:t>
                      </a:r>
                      <a:endParaRPr lang="ru-RU" sz="1800" b="0" dirty="0" smtClean="0">
                        <a:solidFill>
                          <a:schemeClr val="tx1"/>
                        </a:solidFill>
                        <a:latin typeface="Arial" panose="020B0604020202020204" pitchFamily="34" charset="0"/>
                        <a:cs typeface="Arial" panose="020B0604020202020204" pitchFamily="34" charset="0"/>
                      </a:endParaRPr>
                    </a:p>
                    <a:p>
                      <a:pPr indent="457200" algn="ctr">
                        <a:spcAft>
                          <a:spcPts val="0"/>
                        </a:spcAft>
                      </a:pPr>
                      <a:r>
                        <a:rPr lang="de-DE" sz="1800" b="0" dirty="0" smtClean="0">
                          <a:solidFill>
                            <a:schemeClr val="tx1"/>
                          </a:solidFill>
                          <a:latin typeface="Arial" panose="020B0604020202020204" pitchFamily="34" charset="0"/>
                          <a:cs typeface="Arial" panose="020B0604020202020204" pitchFamily="34" charset="0"/>
                        </a:rPr>
                        <a:t>simple </a:t>
                      </a:r>
                      <a:r>
                        <a:rPr lang="de-DE" sz="1800" b="0" dirty="0" err="1" smtClean="0">
                          <a:solidFill>
                            <a:schemeClr val="tx1"/>
                          </a:solidFill>
                          <a:latin typeface="Arial" panose="020B0604020202020204" pitchFamily="34" charset="0"/>
                          <a:cs typeface="Arial" panose="020B0604020202020204" pitchFamily="34" charset="0"/>
                        </a:rPr>
                        <a:t>interests</a:t>
                      </a:r>
                      <a:r>
                        <a:rPr lang="ru-RU" sz="1800" b="0" dirty="0" smtClean="0">
                          <a:solidFill>
                            <a:schemeClr val="tx1"/>
                          </a:solidFill>
                          <a:latin typeface="Arial" panose="020B0604020202020204" pitchFamily="34" charset="0"/>
                          <a:cs typeface="Arial" panose="020B0604020202020204" pitchFamily="34" charset="0"/>
                        </a:rPr>
                        <a:t> **</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 </a:t>
                      </a:r>
                      <a:endParaRPr lang="de-DE" sz="1800" b="0" i="0" u="none">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+5000</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 </a:t>
                      </a:r>
                      <a:endParaRPr lang="de-DE" sz="1800" b="0" i="0" u="none">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+750</a:t>
                      </a:r>
                      <a:endParaRPr lang="de-DE" sz="1800" b="0" i="0" u="none">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-5000</a:t>
                      </a:r>
                      <a:endParaRPr lang="de-DE" sz="1800" b="0" i="0" u="none">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-750</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 </a:t>
                      </a:r>
                      <a:endParaRPr lang="de-DE" sz="1800" b="0" i="0" u="none">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 </a:t>
                      </a:r>
                      <a:endParaRPr lang="de-DE" sz="1800" b="0" i="0" u="none">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-750</a:t>
                      </a:r>
                      <a:endParaRPr lang="de-DE" sz="1800" b="0" i="0" u="none">
                        <a:solidFill>
                          <a:schemeClr val="tx1"/>
                        </a:solidFill>
                        <a:effectLst/>
                        <a:latin typeface="Arial" panose="020B0604020202020204" pitchFamily="34" charset="0"/>
                        <a:cs typeface="Arial" panose="020B0604020202020204" pitchFamily="34" charset="0"/>
                      </a:endParaRPr>
                    </a:p>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-112,5</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r>
              <a:tr h="528418">
                <a:tc>
                  <a:txBody>
                    <a:bodyPr/>
                    <a:lstStyle/>
                    <a:p>
                      <a:pPr indent="457200"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r>
                        <a:rPr lang="de-DE" sz="1800" b="1" i="0" u="none" dirty="0" smtClean="0">
                          <a:solidFill>
                            <a:schemeClr val="tx1"/>
                          </a:solidFill>
                          <a:effectLst/>
                          <a:latin typeface="Arial" panose="020B0604020202020204" pitchFamily="34" charset="0"/>
                          <a:cs typeface="Arial" panose="020B0604020202020204" pitchFamily="34" charset="0"/>
                        </a:rPr>
                        <a:t>CURRENT VALUE OF  PROJECT</a:t>
                      </a:r>
                      <a:endParaRPr lang="de-DE" sz="1800" b="1"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0</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0</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a:solidFill>
                            <a:schemeClr val="tx1"/>
                          </a:solidFill>
                          <a:effectLst/>
                          <a:latin typeface="Arial" panose="020B0604020202020204" pitchFamily="34" charset="0"/>
                          <a:cs typeface="Arial" panose="020B0604020202020204" pitchFamily="34" charset="0"/>
                        </a:rPr>
                        <a:t>0</a:t>
                      </a:r>
                      <a:endParaRPr lang="de-DE" sz="1800" b="0" i="0" u="none">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c>
                  <a:txBody>
                    <a:bodyPr/>
                    <a:lstStyle/>
                    <a:p>
                      <a:pPr algn="ctr">
                        <a:spcAft>
                          <a:spcPts val="0"/>
                        </a:spcAft>
                      </a:pPr>
                      <a:r>
                        <a:rPr lang="uk-UA" sz="1800" b="0" i="0" u="none" dirty="0">
                          <a:solidFill>
                            <a:schemeClr val="tx1"/>
                          </a:solidFill>
                          <a:effectLst/>
                          <a:latin typeface="Arial" panose="020B0604020202020204" pitchFamily="34" charset="0"/>
                          <a:cs typeface="Arial" panose="020B0604020202020204" pitchFamily="34" charset="0"/>
                        </a:rPr>
                        <a:t> +</a:t>
                      </a:r>
                      <a:r>
                        <a:rPr lang="uk-UA" sz="1800" b="0" i="0" u="none" dirty="0" smtClean="0">
                          <a:solidFill>
                            <a:schemeClr val="tx1"/>
                          </a:solidFill>
                          <a:effectLst/>
                          <a:latin typeface="Arial" panose="020B0604020202020204" pitchFamily="34" charset="0"/>
                          <a:cs typeface="Arial" panose="020B0604020202020204" pitchFamily="34" charset="0"/>
                        </a:rPr>
                        <a:t>10</a:t>
                      </a:r>
                      <a:r>
                        <a:rPr lang="de-DE" sz="1800" b="0" i="0" u="none" dirty="0" smtClean="0">
                          <a:solidFill>
                            <a:schemeClr val="tx1"/>
                          </a:solidFill>
                          <a:effectLst/>
                          <a:latin typeface="Arial" panose="020B0604020202020204" pitchFamily="34" charset="0"/>
                          <a:cs typeface="Arial" panose="020B0604020202020204" pitchFamily="34" charset="0"/>
                        </a:rPr>
                        <a:t>7</a:t>
                      </a:r>
                      <a:r>
                        <a:rPr lang="uk-UA" sz="1800" b="0" i="0" u="none" dirty="0" smtClean="0">
                          <a:solidFill>
                            <a:schemeClr val="tx1"/>
                          </a:solidFill>
                          <a:effectLst/>
                          <a:latin typeface="Arial" panose="020B0604020202020204" pitchFamily="34" charset="0"/>
                          <a:cs typeface="Arial" panose="020B0604020202020204" pitchFamily="34" charset="0"/>
                        </a:rPr>
                        <a:t>51,25</a:t>
                      </a:r>
                      <a:endParaRPr lang="de-DE" sz="1800" b="0" i="0" u="none"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085" marR="45085" marT="0" marB="0">
                    <a:solidFill>
                      <a:schemeClr val="accent1">
                        <a:lumMod val="20000"/>
                        <a:lumOff val="80000"/>
                      </a:schemeClr>
                    </a:solidFill>
                  </a:tcPr>
                </a:tc>
              </a:tr>
            </a:tbl>
          </a:graphicData>
        </a:graphic>
      </p:graphicFrame>
      <p:sp>
        <p:nvSpPr>
          <p:cNvPr id="9" name="Rechteck 8"/>
          <p:cNvSpPr/>
          <p:nvPr/>
        </p:nvSpPr>
        <p:spPr>
          <a:xfrm>
            <a:off x="251520" y="6109095"/>
            <a:ext cx="2806859" cy="646331"/>
          </a:xfrm>
          <a:prstGeom prst="rect">
            <a:avLst/>
          </a:prstGeom>
        </p:spPr>
        <p:txBody>
          <a:bodyPr wrap="none">
            <a:spAutoFit/>
          </a:bodyPr>
          <a:lstStyle/>
          <a:p>
            <a:r>
              <a:rPr lang="de-DE" dirty="0" smtClean="0"/>
              <a:t>* </a:t>
            </a:r>
            <a:r>
              <a:rPr lang="de-DE" dirty="0" err="1" smtClean="0"/>
              <a:t>interest</a:t>
            </a:r>
            <a:r>
              <a:rPr lang="de-DE" dirty="0" smtClean="0"/>
              <a:t> </a:t>
            </a:r>
            <a:r>
              <a:rPr lang="de-DE" dirty="0"/>
              <a:t>on </a:t>
            </a:r>
            <a:r>
              <a:rPr lang="de-DE" dirty="0" err="1" smtClean="0"/>
              <a:t>deposits</a:t>
            </a:r>
            <a:r>
              <a:rPr lang="de-DE" dirty="0" smtClean="0"/>
              <a:t>  10%</a:t>
            </a:r>
          </a:p>
          <a:p>
            <a:r>
              <a:rPr lang="de-DE" dirty="0"/>
              <a:t>**</a:t>
            </a:r>
            <a:r>
              <a:rPr lang="de-DE" dirty="0" err="1"/>
              <a:t>interest</a:t>
            </a:r>
            <a:r>
              <a:rPr lang="de-DE" dirty="0"/>
              <a:t> </a:t>
            </a:r>
            <a:r>
              <a:rPr lang="de-DE" dirty="0" smtClean="0"/>
              <a:t>rate              15%  </a:t>
            </a:r>
            <a:endParaRPr lang="de-DE" dirty="0"/>
          </a:p>
        </p:txBody>
      </p:sp>
      <p:sp>
        <p:nvSpPr>
          <p:cNvPr id="10" name="Rechteck 9"/>
          <p:cNvSpPr/>
          <p:nvPr/>
        </p:nvSpPr>
        <p:spPr>
          <a:xfrm>
            <a:off x="3203848" y="6262983"/>
            <a:ext cx="5836034" cy="338554"/>
          </a:xfrm>
          <a:prstGeom prst="rect">
            <a:avLst/>
          </a:prstGeom>
        </p:spPr>
        <p:txBody>
          <a:bodyPr wrap="square">
            <a:spAutoFit/>
          </a:bodyPr>
          <a:lstStyle/>
          <a:p>
            <a:r>
              <a:rPr lang="de-DE" sz="1600" b="1" i="1" dirty="0" smtClean="0">
                <a:latin typeface="Arial" panose="020B0604020202020204" pitchFamily="34" charset="0"/>
                <a:cs typeface="Arial" panose="020B0604020202020204" pitchFamily="34" charset="0"/>
                <a:hlinkClick r:id="rId2"/>
              </a:rPr>
              <a:t>Growth</a:t>
            </a:r>
            <a:r>
              <a:rPr lang="de-DE" sz="1600" b="1" i="1" dirty="0" smtClean="0">
                <a:latin typeface="Arial" panose="020B0604020202020204" pitchFamily="34" charset="0"/>
                <a:cs typeface="Arial" panose="020B0604020202020204" pitchFamily="34" charset="0"/>
              </a:rPr>
              <a:t> </a:t>
            </a:r>
            <a:r>
              <a:rPr lang="de-DE" sz="1600" b="1" i="1" dirty="0" err="1" smtClean="0">
                <a:latin typeface="Arial" panose="020B0604020202020204" pitchFamily="34" charset="0"/>
                <a:cs typeface="Arial" panose="020B0604020202020204" pitchFamily="34" charset="0"/>
              </a:rPr>
              <a:t>Of</a:t>
            </a:r>
            <a:r>
              <a:rPr lang="de-DE" sz="1600" b="1" i="1" dirty="0" smtClean="0">
                <a:latin typeface="Arial" panose="020B0604020202020204" pitchFamily="34" charset="0"/>
                <a:cs typeface="Arial" panose="020B0604020202020204" pitchFamily="34" charset="0"/>
              </a:rPr>
              <a:t> </a:t>
            </a:r>
            <a:r>
              <a:rPr lang="de-DE" sz="1600" b="1" i="1" dirty="0" smtClean="0">
                <a:latin typeface="Arial" panose="020B0604020202020204" pitchFamily="34" charset="0"/>
                <a:cs typeface="Arial" panose="020B0604020202020204" pitchFamily="34" charset="0"/>
                <a:hlinkClick r:id="rId3"/>
              </a:rPr>
              <a:t>Capital</a:t>
            </a:r>
            <a:r>
              <a:rPr lang="de-DE" sz="1600" i="1" dirty="0" smtClean="0">
                <a:latin typeface="Arial" panose="020B0604020202020204" pitchFamily="34" charset="0"/>
                <a:cs typeface="Arial" panose="020B0604020202020204" pitchFamily="34" charset="0"/>
              </a:rPr>
              <a:t>=(</a:t>
            </a:r>
            <a:r>
              <a:rPr lang="uk-UA" sz="1600" dirty="0" smtClean="0">
                <a:latin typeface="Arial" panose="020B0604020202020204" pitchFamily="34" charset="0"/>
                <a:cs typeface="Arial" panose="020B0604020202020204" pitchFamily="34" charset="0"/>
              </a:rPr>
              <a:t>10</a:t>
            </a:r>
            <a:r>
              <a:rPr lang="de-DE" sz="1600" dirty="0" smtClean="0">
                <a:latin typeface="Arial" panose="020B0604020202020204" pitchFamily="34" charset="0"/>
                <a:cs typeface="Arial" panose="020B0604020202020204" pitchFamily="34" charset="0"/>
              </a:rPr>
              <a:t>7</a:t>
            </a:r>
            <a:r>
              <a:rPr lang="uk-UA" sz="1600" dirty="0" smtClean="0">
                <a:latin typeface="Arial" panose="020B0604020202020204" pitchFamily="34" charset="0"/>
                <a:cs typeface="Arial" panose="020B0604020202020204" pitchFamily="34" charset="0"/>
              </a:rPr>
              <a:t>51,25</a:t>
            </a:r>
            <a:r>
              <a:rPr lang="en-US" sz="1600" dirty="0" smtClean="0">
                <a:latin typeface="Arial" panose="020B0604020202020204" pitchFamily="34" charset="0"/>
                <a:cs typeface="Arial" panose="020B0604020202020204" pitchFamily="34" charset="0"/>
              </a:rPr>
              <a:t>-</a:t>
            </a:r>
            <a:r>
              <a:rPr lang="uk-UA" sz="1600" dirty="0">
                <a:latin typeface="Arial" panose="020B0604020202020204" pitchFamily="34" charset="0"/>
                <a:cs typeface="Arial" panose="020B0604020202020204" pitchFamily="34" charset="0"/>
              </a:rPr>
              <a:t> </a:t>
            </a:r>
            <a:r>
              <a:rPr lang="uk-UA" sz="1600" dirty="0" smtClean="0">
                <a:latin typeface="Arial" panose="020B0604020202020204" pitchFamily="34" charset="0"/>
                <a:cs typeface="Arial" panose="020B0604020202020204" pitchFamily="34" charset="0"/>
              </a:rPr>
              <a:t>5000</a:t>
            </a:r>
            <a:r>
              <a:rPr lang="en-US" sz="1600" dirty="0" smtClean="0">
                <a:latin typeface="Arial" panose="020B0604020202020204" pitchFamily="34" charset="0"/>
                <a:cs typeface="Arial" panose="020B0604020202020204" pitchFamily="34" charset="0"/>
              </a:rPr>
              <a:t>)</a:t>
            </a:r>
            <a:r>
              <a:rPr lang="ru-RU" sz="1600" dirty="0" smtClean="0">
                <a:latin typeface="Arial" panose="020B0604020202020204" pitchFamily="34" charset="0"/>
                <a:cs typeface="Arial" panose="020B0604020202020204" pitchFamily="34" charset="0"/>
              </a:rPr>
              <a:t>/5000*100%=115%</a:t>
            </a:r>
            <a:endParaRPr lang="de-DE" sz="16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5992588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nhaltsplatzhalter 4"/>
          <p:cNvGraphicFramePr>
            <a:graphicFrameLocks noGrp="1"/>
          </p:cNvGraphicFramePr>
          <p:nvPr>
            <p:ph idx="1"/>
            <p:extLst>
              <p:ext uri="{D42A27DB-BD31-4B8C-83A1-F6EECF244321}">
                <p14:modId xmlns:p14="http://schemas.microsoft.com/office/powerpoint/2010/main" val="4119595725"/>
              </p:ext>
            </p:extLst>
          </p:nvPr>
        </p:nvGraphicFramePr>
        <p:xfrm>
          <a:off x="611560" y="1628800"/>
          <a:ext cx="8208911" cy="1463040"/>
        </p:xfrm>
        <a:graphic>
          <a:graphicData uri="http://schemas.openxmlformats.org/drawingml/2006/table">
            <a:tbl>
              <a:tblPr/>
              <a:tblGrid>
                <a:gridCol w="1172261"/>
                <a:gridCol w="1172261"/>
                <a:gridCol w="1172261"/>
                <a:gridCol w="1173032"/>
                <a:gridCol w="1173032"/>
                <a:gridCol w="1173032"/>
                <a:gridCol w="1173032"/>
              </a:tblGrid>
              <a:tr h="205726">
                <a:tc rowSpan="2" gridSpan="2">
                  <a:txBody>
                    <a:bodyPr/>
                    <a:lstStyle/>
                    <a:p>
                      <a:pPr algn="ctr">
                        <a:spcAft>
                          <a:spcPts val="0"/>
                        </a:spcAft>
                      </a:pPr>
                      <a:r>
                        <a:rPr lang="en-US" sz="2400" dirty="0" smtClean="0">
                          <a:effectLst/>
                          <a:latin typeface="Times New Roman" panose="02020603050405020304" pitchFamily="18" charset="0"/>
                          <a:ea typeface="Times New Roman" panose="02020603050405020304" pitchFamily="18" charset="0"/>
                        </a:rPr>
                        <a:t>Projects </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de-DE"/>
                    </a:p>
                  </a:txBody>
                  <a:tcPr/>
                </a:tc>
                <a:tc gridSpan="5">
                  <a:txBody>
                    <a:bodyPr/>
                    <a:lstStyle/>
                    <a:p>
                      <a:pPr algn="ctr">
                        <a:spcAft>
                          <a:spcPts val="0"/>
                        </a:spcAft>
                      </a:pPr>
                      <a:r>
                        <a:rPr lang="uk-UA" sz="2400" dirty="0">
                          <a:effectLst/>
                          <a:latin typeface="Times New Roman" panose="02020603050405020304" pitchFamily="18" charset="0"/>
                          <a:ea typeface="Times New Roman" panose="02020603050405020304" pitchFamily="18" charset="0"/>
                        </a:rPr>
                        <a:t> </a:t>
                      </a:r>
                      <a:r>
                        <a:rPr lang="en-US" sz="2400" dirty="0" smtClean="0">
                          <a:effectLst/>
                          <a:latin typeface="Times New Roman" panose="02020603050405020304" pitchFamily="18" charset="0"/>
                          <a:ea typeface="Times New Roman" panose="02020603050405020304" pitchFamily="18" charset="0"/>
                        </a:rPr>
                        <a:t>Periods </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r>
              <a:tr h="205726">
                <a:tc gridSpan="2" vMerge="1">
                  <a:txBody>
                    <a:bodyPr/>
                    <a:lstStyle/>
                    <a:p>
                      <a:endParaRPr lang="de-DE"/>
                    </a:p>
                  </a:txBody>
                  <a:tcPr/>
                </a:tc>
                <a:tc hMerge="1" vMerge="1">
                  <a:txBody>
                    <a:bodyPr/>
                    <a:lstStyle/>
                    <a:p>
                      <a:endParaRPr lang="de-DE"/>
                    </a:p>
                  </a:txBody>
                  <a:tcPr/>
                </a:tc>
                <a:tc>
                  <a:txBody>
                    <a:bodyPr/>
                    <a:lstStyle/>
                    <a:p>
                      <a:pPr algn="ctr">
                        <a:spcAft>
                          <a:spcPts val="0"/>
                        </a:spcAft>
                      </a:pPr>
                      <a:r>
                        <a:rPr lang="uk-UA" sz="2400">
                          <a:effectLst/>
                          <a:latin typeface="Times New Roman" panose="02020603050405020304" pitchFamily="18" charset="0"/>
                          <a:ea typeface="Times New Roman" panose="02020603050405020304" pitchFamily="18" charset="0"/>
                        </a:rPr>
                        <a:t>0</a:t>
                      </a:r>
                      <a:endParaRPr lang="de-DE" sz="240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2400">
                          <a:effectLst/>
                          <a:latin typeface="Times New Roman" panose="02020603050405020304" pitchFamily="18" charset="0"/>
                          <a:ea typeface="Times New Roman" panose="02020603050405020304" pitchFamily="18" charset="0"/>
                        </a:rPr>
                        <a:t>1</a:t>
                      </a:r>
                      <a:endParaRPr lang="de-DE" sz="240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2400">
                          <a:effectLst/>
                          <a:latin typeface="Times New Roman" panose="02020603050405020304" pitchFamily="18" charset="0"/>
                          <a:ea typeface="Times New Roman" panose="02020603050405020304" pitchFamily="18" charset="0"/>
                        </a:rPr>
                        <a:t>2</a:t>
                      </a:r>
                      <a:endParaRPr lang="de-DE" sz="240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2400">
                          <a:effectLst/>
                          <a:latin typeface="Times New Roman" panose="02020603050405020304" pitchFamily="18" charset="0"/>
                          <a:ea typeface="Times New Roman" panose="02020603050405020304" pitchFamily="18" charset="0"/>
                        </a:rPr>
                        <a:t>3</a:t>
                      </a:r>
                      <a:endParaRPr lang="de-DE" sz="240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2400">
                          <a:effectLst/>
                          <a:latin typeface="Times New Roman" panose="02020603050405020304" pitchFamily="18" charset="0"/>
                          <a:ea typeface="Times New Roman" panose="02020603050405020304" pitchFamily="18" charset="0"/>
                        </a:rPr>
                        <a:t>4</a:t>
                      </a:r>
                      <a:endParaRPr lang="de-DE" sz="240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26">
                <a:tc rowSpan="2">
                  <a:txBody>
                    <a:bodyPr/>
                    <a:lstStyle/>
                    <a:p>
                      <a:pPr algn="ctr">
                        <a:spcAft>
                          <a:spcPts val="0"/>
                        </a:spcAft>
                      </a:pPr>
                      <a:r>
                        <a:rPr lang="de-DE" sz="1400" b="1" i="0" u="none" dirty="0" err="1" smtClean="0">
                          <a:solidFill>
                            <a:schemeClr val="tx1"/>
                          </a:solidFill>
                          <a:latin typeface="Times New Roman" panose="02020603050405020304" pitchFamily="18" charset="0"/>
                          <a:cs typeface="Times New Roman" panose="02020603050405020304" pitchFamily="18" charset="0"/>
                        </a:rPr>
                        <a:t>Recurring</a:t>
                      </a:r>
                      <a:r>
                        <a:rPr lang="de-DE" sz="1400" b="1" i="0" u="none" dirty="0" smtClean="0">
                          <a:solidFill>
                            <a:schemeClr val="tx1"/>
                          </a:solidFill>
                          <a:latin typeface="Times New Roman" panose="02020603050405020304" pitchFamily="18" charset="0"/>
                          <a:cs typeface="Times New Roman" panose="02020603050405020304" pitchFamily="18" charset="0"/>
                        </a:rPr>
                        <a:t> </a:t>
                      </a:r>
                      <a:r>
                        <a:rPr lang="de-DE" sz="1400" b="1" i="0" u="none" dirty="0" smtClean="0">
                          <a:solidFill>
                            <a:schemeClr val="tx1"/>
                          </a:solidFill>
                          <a:effectLst/>
                          <a:latin typeface="Times New Roman" panose="02020603050405020304" pitchFamily="18" charset="0"/>
                          <a:cs typeface="Times New Roman" panose="02020603050405020304" pitchFamily="18" charset="0"/>
                        </a:rPr>
                        <a:t>Investment </a:t>
                      </a:r>
                      <a:r>
                        <a:rPr lang="de-DE" sz="1400" b="1" i="0" u="none" dirty="0" err="1" smtClean="0">
                          <a:solidFill>
                            <a:schemeClr val="tx1"/>
                          </a:solidFill>
                          <a:effectLst/>
                          <a:latin typeface="Times New Roman" panose="02020603050405020304" pitchFamily="18" charset="0"/>
                          <a:cs typeface="Times New Roman" panose="02020603050405020304" pitchFamily="18" charset="0"/>
                        </a:rPr>
                        <a:t>Fees</a:t>
                      </a:r>
                      <a:r>
                        <a:rPr lang="de-DE" sz="1400" b="1" i="0" u="none" dirty="0" smtClean="0">
                          <a:solidFill>
                            <a:schemeClr val="tx1"/>
                          </a:solidFill>
                          <a:effectLst/>
                          <a:latin typeface="Times New Roman" panose="02020603050405020304" pitchFamily="18" charset="0"/>
                          <a:cs typeface="Times New Roman" panose="02020603050405020304" pitchFamily="18" charset="0"/>
                        </a:rPr>
                        <a:t> (</a:t>
                      </a:r>
                      <a:r>
                        <a:rPr lang="de-DE" sz="1400" b="1" i="0" u="none" dirty="0" err="1" smtClean="0">
                          <a:solidFill>
                            <a:schemeClr val="tx1"/>
                          </a:solidFill>
                          <a:effectLst/>
                          <a:latin typeface="Times New Roman" panose="02020603050405020304" pitchFamily="18" charset="0"/>
                          <a:cs typeface="Times New Roman" panose="02020603050405020304" pitchFamily="18" charset="0"/>
                        </a:rPr>
                        <a:t>tous</a:t>
                      </a:r>
                      <a:r>
                        <a:rPr lang="de-DE" sz="1400" b="1" i="0" u="none" dirty="0" smtClean="0">
                          <a:solidFill>
                            <a:schemeClr val="tx1"/>
                          </a:solidFill>
                          <a:effectLst/>
                          <a:latin typeface="Times New Roman" panose="02020603050405020304" pitchFamily="18" charset="0"/>
                          <a:cs typeface="Times New Roman" panose="02020603050405020304" pitchFamily="18" charset="0"/>
                        </a:rPr>
                        <a:t>.</a:t>
                      </a:r>
                      <a:r>
                        <a:rPr lang="de-DE" sz="1400" b="1" i="0" u="none" baseline="0" dirty="0" smtClean="0">
                          <a:solidFill>
                            <a:schemeClr val="tx1"/>
                          </a:solidFill>
                          <a:effectLst/>
                          <a:latin typeface="Times New Roman" panose="02020603050405020304" pitchFamily="18" charset="0"/>
                          <a:cs typeface="Times New Roman" panose="02020603050405020304" pitchFamily="18" charset="0"/>
                        </a:rPr>
                        <a:t> €)</a:t>
                      </a:r>
                      <a:endParaRPr lang="de-DE"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effectLst/>
                          <a:latin typeface="Times New Roman" panose="02020603050405020304" pitchFamily="18" charset="0"/>
                          <a:ea typeface="Times New Roman" panose="02020603050405020304" pitchFamily="18" charset="0"/>
                        </a:rPr>
                        <a:t>1</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2400" dirty="0">
                          <a:effectLst/>
                          <a:latin typeface="Times New Roman" panose="02020603050405020304" pitchFamily="18" charset="0"/>
                          <a:ea typeface="Times New Roman" panose="02020603050405020304" pitchFamily="18" charset="0"/>
                        </a:rPr>
                        <a:t> -</a:t>
                      </a:r>
                      <a:r>
                        <a:rPr lang="uk-UA" sz="2400" dirty="0" smtClean="0">
                          <a:effectLst/>
                          <a:latin typeface="Times New Roman" panose="02020603050405020304" pitchFamily="18" charset="0"/>
                          <a:ea typeface="Times New Roman" panose="02020603050405020304" pitchFamily="18" charset="0"/>
                        </a:rPr>
                        <a:t>1</a:t>
                      </a:r>
                      <a:r>
                        <a:rPr lang="en-US" sz="2400" dirty="0" smtClean="0">
                          <a:effectLst/>
                          <a:latin typeface="Times New Roman" panose="02020603050405020304" pitchFamily="18" charset="0"/>
                          <a:ea typeface="Times New Roman" panose="02020603050405020304" pitchFamily="18" charset="0"/>
                        </a:rPr>
                        <a:t>8</a:t>
                      </a:r>
                      <a:r>
                        <a:rPr lang="uk-UA" sz="2400" dirty="0" smtClean="0">
                          <a:effectLst/>
                          <a:latin typeface="Times New Roman" panose="02020603050405020304" pitchFamily="18" charset="0"/>
                          <a:ea typeface="Times New Roman" panose="02020603050405020304" pitchFamily="18" charset="0"/>
                        </a:rPr>
                        <a:t>00</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2400" dirty="0">
                          <a:effectLst/>
                          <a:latin typeface="Times New Roman" panose="02020603050405020304" pitchFamily="18" charset="0"/>
                          <a:ea typeface="Times New Roman" panose="02020603050405020304" pitchFamily="18" charset="0"/>
                        </a:rPr>
                        <a:t> </a:t>
                      </a:r>
                      <a:r>
                        <a:rPr lang="en-US" sz="2400" dirty="0" smtClean="0">
                          <a:effectLst/>
                          <a:latin typeface="Times New Roman" panose="02020603050405020304" pitchFamily="18" charset="0"/>
                          <a:ea typeface="Times New Roman" panose="02020603050405020304" pitchFamily="18" charset="0"/>
                        </a:rPr>
                        <a:t>25</a:t>
                      </a:r>
                      <a:r>
                        <a:rPr lang="uk-UA" sz="2400" dirty="0" smtClean="0">
                          <a:effectLst/>
                          <a:latin typeface="Times New Roman" panose="02020603050405020304" pitchFamily="18" charset="0"/>
                          <a:ea typeface="Times New Roman" panose="02020603050405020304" pitchFamily="18" charset="0"/>
                        </a:rPr>
                        <a:t>0</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2400">
                          <a:effectLst/>
                          <a:latin typeface="Times New Roman" panose="02020603050405020304" pitchFamily="18" charset="0"/>
                          <a:ea typeface="Times New Roman" panose="02020603050405020304" pitchFamily="18" charset="0"/>
                        </a:rPr>
                        <a:t> 350</a:t>
                      </a:r>
                      <a:endParaRPr lang="de-DE" sz="240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effectLst/>
                          <a:latin typeface="Times New Roman" panose="02020603050405020304" pitchFamily="18" charset="0"/>
                          <a:ea typeface="Times New Roman" panose="02020603050405020304" pitchFamily="18" charset="0"/>
                        </a:rPr>
                        <a:t>4</a:t>
                      </a:r>
                      <a:r>
                        <a:rPr lang="uk-UA" sz="2400" dirty="0" smtClean="0">
                          <a:effectLst/>
                          <a:latin typeface="Times New Roman" panose="02020603050405020304" pitchFamily="18" charset="0"/>
                          <a:ea typeface="Times New Roman" panose="02020603050405020304" pitchFamily="18" charset="0"/>
                        </a:rPr>
                        <a:t>50</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400" dirty="0" smtClean="0">
                          <a:effectLst/>
                          <a:latin typeface="Times New Roman" panose="02020603050405020304" pitchFamily="18" charset="0"/>
                          <a:ea typeface="Times New Roman" panose="02020603050405020304" pitchFamily="18" charset="0"/>
                        </a:rPr>
                        <a:t>550</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26">
                <a:tc vMerge="1">
                  <a:txBody>
                    <a:bodyPr/>
                    <a:lstStyle/>
                    <a:p>
                      <a:endParaRPr lang="de-DE"/>
                    </a:p>
                  </a:txBody>
                  <a:tcPr/>
                </a:tc>
                <a:tc>
                  <a:txBody>
                    <a:bodyPr/>
                    <a:lstStyle/>
                    <a:p>
                      <a:pPr algn="ctr">
                        <a:spcAft>
                          <a:spcPts val="0"/>
                        </a:spcAft>
                      </a:pPr>
                      <a:r>
                        <a:rPr lang="en-US" sz="2400" dirty="0" smtClean="0">
                          <a:effectLst/>
                          <a:latin typeface="Times New Roman" panose="02020603050405020304" pitchFamily="18" charset="0"/>
                          <a:ea typeface="Times New Roman" panose="02020603050405020304" pitchFamily="18" charset="0"/>
                        </a:rPr>
                        <a:t>2</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2400" dirty="0">
                          <a:effectLst/>
                          <a:latin typeface="Times New Roman" panose="02020603050405020304" pitchFamily="18" charset="0"/>
                          <a:ea typeface="Times New Roman" panose="02020603050405020304" pitchFamily="18" charset="0"/>
                        </a:rPr>
                        <a:t>-1250</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dirty="0" smtClean="0">
                          <a:effectLst/>
                          <a:latin typeface="Times New Roman" panose="02020603050405020304" pitchFamily="18" charset="0"/>
                          <a:ea typeface="Times New Roman" panose="02020603050405020304" pitchFamily="18" charset="0"/>
                        </a:rPr>
                        <a:t>-550</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2400" dirty="0" smtClean="0">
                          <a:effectLst/>
                          <a:latin typeface="Times New Roman" panose="02020603050405020304" pitchFamily="18" charset="0"/>
                          <a:ea typeface="Times New Roman" panose="02020603050405020304" pitchFamily="18" charset="0"/>
                        </a:rPr>
                        <a:t>600</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2400" dirty="0" smtClean="0">
                          <a:effectLst/>
                          <a:latin typeface="Times New Roman" panose="02020603050405020304" pitchFamily="18" charset="0"/>
                          <a:ea typeface="Times New Roman" panose="02020603050405020304" pitchFamily="18" charset="0"/>
                        </a:rPr>
                        <a:t>820</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2400" dirty="0" smtClean="0">
                          <a:effectLst/>
                          <a:latin typeface="Times New Roman" panose="02020603050405020304" pitchFamily="18" charset="0"/>
                          <a:ea typeface="Times New Roman" panose="02020603050405020304" pitchFamily="18" charset="0"/>
                        </a:rPr>
                        <a:t>1100</a:t>
                      </a:r>
                      <a:endParaRPr lang="de-DE" sz="2400" dirty="0">
                        <a:effectLst/>
                        <a:latin typeface="Times New Roman" panose="02020603050405020304" pitchFamily="18" charset="0"/>
                        <a:ea typeface="Times New Roman" panose="02020603050405020304" pitchFamily="18" charset="0"/>
                      </a:endParaRPr>
                    </a:p>
                  </a:txBody>
                  <a:tcPr marL="66126" marR="66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hteck 5"/>
          <p:cNvSpPr/>
          <p:nvPr/>
        </p:nvSpPr>
        <p:spPr>
          <a:xfrm>
            <a:off x="1043608" y="3717032"/>
            <a:ext cx="7416824" cy="1200329"/>
          </a:xfrm>
          <a:prstGeom prst="rect">
            <a:avLst/>
          </a:prstGeom>
        </p:spPr>
        <p:txBody>
          <a:bodyPr wrap="square">
            <a:spAutoFit/>
          </a:bodyPr>
          <a:lstStyle/>
          <a:p>
            <a:r>
              <a:rPr lang="de-DE" b="1" dirty="0">
                <a:latin typeface="Arial" panose="020B0604020202020204" pitchFamily="34" charset="0"/>
                <a:cs typeface="Arial" panose="020B0604020202020204" pitchFamily="34" charset="0"/>
              </a:rPr>
              <a:t>Equity </a:t>
            </a:r>
            <a:r>
              <a:rPr lang="de-DE" b="1" dirty="0" err="1" smtClean="0">
                <a:latin typeface="Arial" panose="020B0604020202020204" pitchFamily="34" charset="0"/>
                <a:cs typeface="Arial" panose="020B0604020202020204" pitchFamily="34" charset="0"/>
              </a:rPr>
              <a:t>capital</a:t>
            </a:r>
            <a:r>
              <a:rPr lang="de-DE"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ea typeface="Times New Roman" panose="02020603050405020304" pitchFamily="18" charset="0"/>
                <a:cs typeface="Arial" panose="020B0604020202020204" pitchFamily="34" charset="0"/>
              </a:rPr>
              <a:t>1</a:t>
            </a:r>
            <a:r>
              <a:rPr lang="uk-UA" b="1" dirty="0" smtClean="0">
                <a:latin typeface="Arial" panose="020B0604020202020204" pitchFamily="34" charset="0"/>
                <a:ea typeface="Times New Roman" panose="02020603050405020304" pitchFamily="18" charset="0"/>
                <a:cs typeface="Arial" panose="020B0604020202020204" pitchFamily="34" charset="0"/>
              </a:rPr>
              <a:t>500 </a:t>
            </a:r>
            <a:r>
              <a:rPr lang="de-DE" b="1" dirty="0" err="1">
                <a:latin typeface="Arial" panose="020B0604020202020204" pitchFamily="34" charset="0"/>
                <a:cs typeface="Arial" panose="020B0604020202020204" pitchFamily="34" charset="0"/>
              </a:rPr>
              <a:t>tous</a:t>
            </a:r>
            <a:r>
              <a:rPr lang="de-DE" b="1" dirty="0">
                <a:latin typeface="Arial" panose="020B0604020202020204" pitchFamily="34" charset="0"/>
                <a:cs typeface="Arial" panose="020B0604020202020204" pitchFamily="34" charset="0"/>
              </a:rPr>
              <a:t>. €</a:t>
            </a:r>
            <a:endParaRPr lang="en-US" b="1" dirty="0" smtClean="0">
              <a:latin typeface="Arial" panose="020B0604020202020204" pitchFamily="34" charset="0"/>
              <a:ea typeface="Times New Roman" panose="02020603050405020304" pitchFamily="18" charset="0"/>
              <a:cs typeface="Arial" panose="020B0604020202020204" pitchFamily="34" charset="0"/>
            </a:endParaRPr>
          </a:p>
          <a:p>
            <a:r>
              <a:rPr lang="de-DE" b="1" dirty="0" smtClean="0">
                <a:latin typeface="Arial" panose="020B0604020202020204" pitchFamily="34" charset="0"/>
                <a:cs typeface="Arial" panose="020B0604020202020204" pitchFamily="34" charset="0"/>
              </a:rPr>
              <a:t>Interest </a:t>
            </a:r>
            <a:r>
              <a:rPr lang="de-DE" b="1" dirty="0">
                <a:latin typeface="Arial" panose="020B0604020202020204" pitchFamily="34" charset="0"/>
                <a:cs typeface="Arial" panose="020B0604020202020204" pitchFamily="34" charset="0"/>
              </a:rPr>
              <a:t>on </a:t>
            </a:r>
            <a:r>
              <a:rPr lang="de-DE" b="1" dirty="0" err="1">
                <a:latin typeface="Arial" panose="020B0604020202020204" pitchFamily="34" charset="0"/>
                <a:cs typeface="Arial" panose="020B0604020202020204" pitchFamily="34" charset="0"/>
              </a:rPr>
              <a:t>deposits</a:t>
            </a:r>
            <a:r>
              <a:rPr lang="de-DE" b="1" dirty="0">
                <a:latin typeface="Arial" panose="020B0604020202020204" pitchFamily="34" charset="0"/>
                <a:cs typeface="Arial" panose="020B0604020202020204" pitchFamily="34" charset="0"/>
              </a:rPr>
              <a:t> </a:t>
            </a:r>
            <a:r>
              <a:rPr lang="de-DE"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ea typeface="Times New Roman" panose="02020603050405020304" pitchFamily="18" charset="0"/>
                <a:cs typeface="Arial" panose="020B0604020202020204" pitchFamily="34" charset="0"/>
              </a:rPr>
              <a:t>5</a:t>
            </a:r>
            <a:r>
              <a:rPr lang="uk-UA" b="1" dirty="0" smtClean="0">
                <a:latin typeface="Arial" panose="020B0604020202020204" pitchFamily="34" charset="0"/>
                <a:ea typeface="Times New Roman" panose="02020603050405020304" pitchFamily="18" charset="0"/>
                <a:cs typeface="Arial" panose="020B0604020202020204" pitchFamily="34" charset="0"/>
              </a:rPr>
              <a:t>%</a:t>
            </a:r>
            <a:endParaRPr lang="en-US" b="1" dirty="0" smtClean="0">
              <a:latin typeface="Arial" panose="020B0604020202020204" pitchFamily="34" charset="0"/>
              <a:ea typeface="Times New Roman" panose="02020603050405020304" pitchFamily="18" charset="0"/>
              <a:cs typeface="Arial" panose="020B0604020202020204" pitchFamily="34" charset="0"/>
            </a:endParaRPr>
          </a:p>
          <a:p>
            <a:r>
              <a:rPr lang="de-DE" b="1" dirty="0" smtClean="0">
                <a:latin typeface="Arial" panose="020B0604020202020204" pitchFamily="34" charset="0"/>
                <a:cs typeface="Arial" panose="020B0604020202020204" pitchFamily="34" charset="0"/>
              </a:rPr>
              <a:t>Interest </a:t>
            </a:r>
            <a:r>
              <a:rPr lang="de-DE" b="1" dirty="0">
                <a:latin typeface="Arial" panose="020B0604020202020204" pitchFamily="34" charset="0"/>
                <a:cs typeface="Arial" panose="020B0604020202020204" pitchFamily="34" charset="0"/>
              </a:rPr>
              <a:t>rate </a:t>
            </a:r>
            <a:r>
              <a:rPr lang="de-DE" b="1" dirty="0" smtClean="0">
                <a:latin typeface="Arial" panose="020B0604020202020204" pitchFamily="34" charset="0"/>
                <a:cs typeface="Arial" panose="020B0604020202020204" pitchFamily="34" charset="0"/>
              </a:rPr>
              <a:t>                  </a:t>
            </a:r>
            <a:r>
              <a:rPr lang="uk-UA" b="1" dirty="0" smtClean="0">
                <a:latin typeface="Arial" panose="020B0604020202020204" pitchFamily="34" charset="0"/>
                <a:ea typeface="Times New Roman" panose="02020603050405020304" pitchFamily="18" charset="0"/>
                <a:cs typeface="Arial" panose="020B0604020202020204" pitchFamily="34" charset="0"/>
              </a:rPr>
              <a:t>10%</a:t>
            </a:r>
            <a:endParaRPr lang="en-US" b="1" dirty="0" smtClean="0">
              <a:latin typeface="Arial" panose="020B0604020202020204" pitchFamily="34" charset="0"/>
              <a:ea typeface="Times New Roman" panose="02020603050405020304" pitchFamily="18" charset="0"/>
              <a:cs typeface="Arial" panose="020B0604020202020204" pitchFamily="34" charset="0"/>
            </a:endParaRPr>
          </a:p>
          <a:p>
            <a:r>
              <a:rPr lang="de-DE" b="1" dirty="0" err="1">
                <a:latin typeface="Arial" panose="020B0604020202020204" pitchFamily="34" charset="0"/>
                <a:cs typeface="Arial" panose="020B0604020202020204" pitchFamily="34" charset="0"/>
              </a:rPr>
              <a:t>Current</a:t>
            </a:r>
            <a:r>
              <a:rPr lang="de-DE" b="1" dirty="0">
                <a:latin typeface="Arial" panose="020B0604020202020204" pitchFamily="34" charset="0"/>
                <a:cs typeface="Arial" panose="020B0604020202020204" pitchFamily="34" charset="0"/>
              </a:rPr>
              <a:t> </a:t>
            </a:r>
            <a:r>
              <a:rPr lang="de-DE" b="1" dirty="0" err="1">
                <a:latin typeface="Arial" panose="020B0604020202020204" pitchFamily="34" charset="0"/>
                <a:cs typeface="Arial" panose="020B0604020202020204" pitchFamily="34" charset="0"/>
              </a:rPr>
              <a:t>Consumption</a:t>
            </a:r>
            <a:r>
              <a:rPr lang="de-DE" b="1" dirty="0">
                <a:latin typeface="Arial" panose="020B0604020202020204" pitchFamily="34" charset="0"/>
                <a:cs typeface="Arial" panose="020B0604020202020204" pitchFamily="34" charset="0"/>
              </a:rPr>
              <a:t> </a:t>
            </a:r>
            <a:r>
              <a:rPr lang="de-DE"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ea typeface="Times New Roman" panose="02020603050405020304" pitchFamily="18" charset="0"/>
                <a:cs typeface="Arial" panose="020B0604020202020204" pitchFamily="34" charset="0"/>
              </a:rPr>
              <a:t>1</a:t>
            </a:r>
            <a:r>
              <a:rPr lang="uk-UA" b="1" dirty="0" smtClean="0">
                <a:latin typeface="Arial" panose="020B0604020202020204" pitchFamily="34" charset="0"/>
                <a:ea typeface="Times New Roman" panose="02020603050405020304" pitchFamily="18" charset="0"/>
                <a:cs typeface="Arial" panose="020B0604020202020204" pitchFamily="34" charset="0"/>
              </a:rPr>
              <a:t>00 </a:t>
            </a:r>
            <a:r>
              <a:rPr lang="de-DE" b="1" dirty="0" err="1">
                <a:latin typeface="Arial" panose="020B0604020202020204" pitchFamily="34" charset="0"/>
                <a:cs typeface="Arial" panose="020B0604020202020204" pitchFamily="34" charset="0"/>
              </a:rPr>
              <a:t>tous</a:t>
            </a:r>
            <a:r>
              <a:rPr lang="de-DE" b="1" dirty="0">
                <a:latin typeface="Arial" panose="020B0604020202020204" pitchFamily="34" charset="0"/>
                <a:cs typeface="Arial" panose="020B0604020202020204" pitchFamily="34" charset="0"/>
              </a:rPr>
              <a:t>. </a:t>
            </a:r>
            <a:r>
              <a:rPr lang="de-DE" b="1" dirty="0" smtClean="0">
                <a:latin typeface="Arial" panose="020B0604020202020204" pitchFamily="34" charset="0"/>
                <a:cs typeface="Arial" panose="020B0604020202020204" pitchFamily="34" charset="0"/>
              </a:rPr>
              <a:t>€</a:t>
            </a:r>
            <a:r>
              <a:rPr lang="ru-RU" b="1" dirty="0" smtClean="0">
                <a:latin typeface="Arial" panose="020B0604020202020204" pitchFamily="34" charset="0"/>
                <a:cs typeface="Arial" panose="020B0604020202020204" pitchFamily="34" charset="0"/>
              </a:rPr>
              <a:t>/</a:t>
            </a:r>
            <a:r>
              <a:rPr lang="de-DE" b="1" dirty="0" err="1" smtClean="0">
                <a:latin typeface="Arial" panose="020B0604020202020204" pitchFamily="34" charset="0"/>
                <a:cs typeface="Arial" panose="020B0604020202020204" pitchFamily="34" charset="0"/>
              </a:rPr>
              <a:t>year</a:t>
            </a:r>
            <a:endParaRPr lang="de-DE" b="1" dirty="0">
              <a:latin typeface="Arial" panose="020B0604020202020204" pitchFamily="34" charset="0"/>
              <a:cs typeface="Arial" panose="020B0604020202020204" pitchFamily="34" charset="0"/>
            </a:endParaRPr>
          </a:p>
        </p:txBody>
      </p:sp>
      <p:sp>
        <p:nvSpPr>
          <p:cNvPr id="7" name="Titel 1"/>
          <p:cNvSpPr>
            <a:spLocks noGrp="1"/>
          </p:cNvSpPr>
          <p:nvPr>
            <p:ph type="title"/>
          </p:nvPr>
        </p:nvSpPr>
        <p:spPr/>
        <p:txBody>
          <a:bodyPr/>
          <a:lstStyle/>
          <a:p>
            <a:r>
              <a:rPr lang="en-US" b="1" dirty="0" smtClean="0">
                <a:solidFill>
                  <a:schemeClr val="tx2"/>
                </a:solidFill>
              </a:rPr>
              <a:t>Practice Example 2 </a:t>
            </a:r>
            <a:endParaRPr lang="ru-RU" b="1" dirty="0">
              <a:solidFill>
                <a:schemeClr val="tx2"/>
              </a:solidFill>
            </a:endParaRPr>
          </a:p>
        </p:txBody>
      </p:sp>
    </p:spTree>
    <p:extLst>
      <p:ext uri="{BB962C8B-B14F-4D97-AF65-F5344CB8AC3E}">
        <p14:creationId xmlns:p14="http://schemas.microsoft.com/office/powerpoint/2010/main" val="17987405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p:cNvSpPr txBox="1">
            <a:spLocks/>
          </p:cNvSpPr>
          <p:nvPr/>
        </p:nvSpPr>
        <p:spPr>
          <a:xfrm>
            <a:off x="620150" y="-17803"/>
            <a:ext cx="8229600" cy="81034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solidFill>
                  <a:schemeClr val="tx2"/>
                </a:solidFill>
              </a:rPr>
              <a:t>Practice Example 3</a:t>
            </a:r>
            <a:endParaRPr lang="ru-RU" b="1" dirty="0">
              <a:solidFill>
                <a:schemeClr val="tx2"/>
              </a:solidFill>
            </a:endParaRPr>
          </a:p>
        </p:txBody>
      </p:sp>
      <p:graphicFrame>
        <p:nvGraphicFramePr>
          <p:cNvPr id="9" name="Tabelle 8"/>
          <p:cNvGraphicFramePr>
            <a:graphicFrameLocks noGrp="1"/>
          </p:cNvGraphicFramePr>
          <p:nvPr>
            <p:extLst>
              <p:ext uri="{D42A27DB-BD31-4B8C-83A1-F6EECF244321}">
                <p14:modId xmlns:p14="http://schemas.microsoft.com/office/powerpoint/2010/main" val="451971889"/>
              </p:ext>
            </p:extLst>
          </p:nvPr>
        </p:nvGraphicFramePr>
        <p:xfrm>
          <a:off x="262071" y="692696"/>
          <a:ext cx="8587679" cy="5978909"/>
        </p:xfrm>
        <a:graphic>
          <a:graphicData uri="http://schemas.openxmlformats.org/drawingml/2006/table">
            <a:tbl>
              <a:tblPr firstRow="1" firstCol="1" lastRow="1" lastCol="1" bandRow="1" bandCol="1"/>
              <a:tblGrid>
                <a:gridCol w="3528392"/>
                <a:gridCol w="1861657"/>
                <a:gridCol w="1902663"/>
                <a:gridCol w="1294967"/>
              </a:tblGrid>
              <a:tr h="0">
                <a:tc rowSpan="2">
                  <a:txBody>
                    <a:bodyPr/>
                    <a:lstStyle/>
                    <a:p>
                      <a:pPr algn="ctr">
                        <a:lnSpc>
                          <a:spcPct val="107000"/>
                        </a:lnSpc>
                        <a:spcAft>
                          <a:spcPts val="800"/>
                        </a:spcAft>
                      </a:pPr>
                      <a:r>
                        <a:rPr lang="en-US" sz="2200" b="1" noProof="0" dirty="0" smtClean="0">
                          <a:effectLst/>
                          <a:latin typeface="Calibri" panose="020F0502020204030204" pitchFamily="34" charset="0"/>
                          <a:ea typeface="Calibri" panose="020F0502020204030204" pitchFamily="34" charset="0"/>
                          <a:cs typeface="Times New Roman" panose="02020603050405020304" pitchFamily="18" charset="0"/>
                        </a:rPr>
                        <a:t>Parameters </a:t>
                      </a:r>
                      <a:endParaRPr lang="en-US" sz="22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800"/>
                        </a:spcAft>
                      </a:pPr>
                      <a:r>
                        <a:rPr lang="de-DE" sz="2200" b="1">
                          <a:effectLst/>
                          <a:latin typeface="Calibri" panose="020F0502020204030204" pitchFamily="34" charset="0"/>
                          <a:ea typeface="Calibri" panose="020F0502020204030204" pitchFamily="34" charset="0"/>
                          <a:cs typeface="Times New Roman" panose="02020603050405020304" pitchFamily="18" charset="0"/>
                        </a:rPr>
                        <a:t>Existing Enterprise </a:t>
                      </a:r>
                      <a:endParaRPr lang="de-DE"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DE"/>
                    </a:p>
                  </a:txBody>
                  <a:tcPr/>
                </a:tc>
                <a:tc rowSpan="2">
                  <a:txBody>
                    <a:bodyPr/>
                    <a:lstStyle/>
                    <a:p>
                      <a:pPr algn="ctr">
                        <a:lnSpc>
                          <a:spcPct val="107000"/>
                        </a:lnSpc>
                        <a:spcAft>
                          <a:spcPts val="800"/>
                        </a:spcAft>
                      </a:pPr>
                      <a:r>
                        <a:rPr lang="de-DE" sz="2200" b="1">
                          <a:effectLst/>
                          <a:latin typeface="Calibri" panose="020F0502020204030204" pitchFamily="34" charset="0"/>
                          <a:ea typeface="Calibri" panose="020F0502020204030204" pitchFamily="34" charset="0"/>
                          <a:cs typeface="Times New Roman" panose="02020603050405020304" pitchFamily="18" charset="0"/>
                        </a:rPr>
                        <a:t>New enterprise </a:t>
                      </a:r>
                      <a:endParaRPr lang="de-DE" sz="22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de-DE"/>
                    </a:p>
                  </a:txBody>
                  <a:tcPr/>
                </a:tc>
                <a:tc>
                  <a:txBody>
                    <a:bodyPr/>
                    <a:lstStyle/>
                    <a:p>
                      <a:pPr algn="ctr">
                        <a:lnSpc>
                          <a:spcPct val="107000"/>
                        </a:lnSpc>
                        <a:spcAft>
                          <a:spcPts val="800"/>
                        </a:spcAft>
                      </a:pPr>
                      <a:r>
                        <a:rPr lang="en-US" sz="2200" b="1" noProof="0" dirty="0" smtClean="0">
                          <a:effectLst/>
                          <a:latin typeface="Calibri" panose="020F0502020204030204" pitchFamily="34" charset="0"/>
                          <a:ea typeface="Calibri" panose="020F0502020204030204" pitchFamily="34" charset="0"/>
                          <a:cs typeface="Times New Roman" panose="02020603050405020304" pitchFamily="18" charset="0"/>
                        </a:rPr>
                        <a:t>Before reconstruction </a:t>
                      </a:r>
                      <a:endParaRPr lang="en-US" sz="22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2200" b="1" noProof="0" smtClean="0">
                          <a:effectLst/>
                          <a:latin typeface="Calibri" panose="020F0502020204030204" pitchFamily="34" charset="0"/>
                          <a:ea typeface="Calibri" panose="020F0502020204030204" pitchFamily="34" charset="0"/>
                          <a:cs typeface="Times New Roman" panose="02020603050405020304" pitchFamily="18" charset="0"/>
                        </a:rPr>
                        <a:t>After reconstruction</a:t>
                      </a:r>
                      <a:endParaRPr lang="en-US" sz="22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r>
              <a:tr h="0">
                <a:tc>
                  <a:txBody>
                    <a:bodyPr/>
                    <a:lstStyle/>
                    <a:p>
                      <a:pPr>
                        <a:lnSpc>
                          <a:spcPct val="107000"/>
                        </a:lnSpc>
                        <a:spcAft>
                          <a:spcPts val="800"/>
                        </a:spcAf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The volume of output, units</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2</a:t>
                      </a:r>
                      <a:r>
                        <a:rPr lang="uk-UA" sz="2400" b="1" dirty="0">
                          <a:effectLst/>
                          <a:latin typeface="Calibri" panose="020F0502020204030204" pitchFamily="34" charset="0"/>
                          <a:ea typeface="Calibri" panose="020F0502020204030204" pitchFamily="34" charset="0"/>
                          <a:cs typeface="Times New Roman" panose="02020603050405020304" pitchFamily="18" charset="0"/>
                        </a:rPr>
                        <a:t>0 000</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dirty="0">
                          <a:effectLst/>
                          <a:latin typeface="Calibri" panose="020F0502020204030204" pitchFamily="34" charset="0"/>
                          <a:ea typeface="Calibri" panose="020F0502020204030204" pitchFamily="34" charset="0"/>
                          <a:cs typeface="Times New Roman" panose="02020603050405020304" pitchFamily="18" charset="0"/>
                        </a:rPr>
                        <a:t>30 000</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a:effectLst/>
                          <a:latin typeface="Calibri" panose="020F0502020204030204" pitchFamily="34" charset="0"/>
                          <a:ea typeface="Calibri" panose="020F0502020204030204" pitchFamily="34" charset="0"/>
                          <a:cs typeface="Times New Roman" panose="02020603050405020304" pitchFamily="18" charset="0"/>
                        </a:rPr>
                        <a:t>10 000</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800"/>
                        </a:spcAft>
                      </a:pPr>
                      <a:r>
                        <a:rPr lang="de-DE" sz="2400" b="1">
                          <a:effectLst/>
                          <a:latin typeface="Calibri" panose="020F0502020204030204" pitchFamily="34" charset="0"/>
                          <a:ea typeface="Calibri" panose="020F0502020204030204" pitchFamily="34" charset="0"/>
                          <a:cs typeface="Times New Roman" panose="02020603050405020304" pitchFamily="18" charset="0"/>
                        </a:rPr>
                        <a:t>Total costs, €</a:t>
                      </a:r>
                      <a:r>
                        <a:rPr lang="ru-RU" sz="2400" b="1">
                          <a:effectLst/>
                          <a:latin typeface="Calibri" panose="020F0502020204030204" pitchFamily="34" charset="0"/>
                          <a:ea typeface="Calibri" panose="020F0502020204030204" pitchFamily="34" charset="0"/>
                          <a:cs typeface="Times New Roman" panose="02020603050405020304" pitchFamily="18" charset="0"/>
                        </a:rPr>
                        <a:t>/</a:t>
                      </a:r>
                      <a:r>
                        <a:rPr lang="en-US" sz="2400" b="1">
                          <a:effectLst/>
                          <a:latin typeface="Calibri" panose="020F0502020204030204" pitchFamily="34" charset="0"/>
                          <a:ea typeface="Calibri" panose="020F0502020204030204" pitchFamily="34" charset="0"/>
                          <a:cs typeface="Times New Roman" panose="02020603050405020304" pitchFamily="18" charset="0"/>
                        </a:rPr>
                        <a:t>unit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a:effectLst/>
                          <a:latin typeface="Calibri" panose="020F0502020204030204" pitchFamily="34" charset="0"/>
                          <a:ea typeface="Calibri" panose="020F0502020204030204" pitchFamily="34" charset="0"/>
                          <a:cs typeface="Times New Roman" panose="02020603050405020304" pitchFamily="18" charset="0"/>
                        </a:rPr>
                        <a:t>220</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dirty="0">
                          <a:effectLst/>
                          <a:latin typeface="Calibri" panose="020F0502020204030204" pitchFamily="34" charset="0"/>
                          <a:ea typeface="Calibri" panose="020F0502020204030204" pitchFamily="34" charset="0"/>
                          <a:cs typeface="Times New Roman" panose="02020603050405020304" pitchFamily="18" charset="0"/>
                        </a:rPr>
                        <a:t>210</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a:effectLst/>
                          <a:latin typeface="Calibri" panose="020F0502020204030204" pitchFamily="34" charset="0"/>
                          <a:ea typeface="Calibri" panose="020F0502020204030204" pitchFamily="34" charset="0"/>
                          <a:cs typeface="Times New Roman" panose="02020603050405020304" pitchFamily="18" charset="0"/>
                        </a:rPr>
                        <a:t>190</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800"/>
                        </a:spcAft>
                      </a:pPr>
                      <a:r>
                        <a:rPr lang="de-DE" sz="2400" b="1">
                          <a:effectLst/>
                          <a:latin typeface="Calibri" panose="020F0502020204030204" pitchFamily="34" charset="0"/>
                          <a:ea typeface="Calibri" panose="020F0502020204030204" pitchFamily="34" charset="0"/>
                          <a:cs typeface="Times New Roman" panose="02020603050405020304" pitchFamily="18" charset="0"/>
                        </a:rPr>
                        <a:t>Price, €</a:t>
                      </a:r>
                      <a:r>
                        <a:rPr lang="ru-RU" sz="2400" b="1">
                          <a:effectLst/>
                          <a:latin typeface="Calibri" panose="020F0502020204030204" pitchFamily="34" charset="0"/>
                          <a:ea typeface="Calibri" panose="020F0502020204030204" pitchFamily="34" charset="0"/>
                          <a:cs typeface="Times New Roman" panose="02020603050405020304" pitchFamily="18" charset="0"/>
                        </a:rPr>
                        <a:t>/</a:t>
                      </a:r>
                      <a:r>
                        <a:rPr lang="en-US" sz="2400" b="1">
                          <a:effectLst/>
                          <a:latin typeface="Calibri" panose="020F0502020204030204" pitchFamily="34" charset="0"/>
                          <a:ea typeface="Calibri" panose="020F0502020204030204" pitchFamily="34" charset="0"/>
                          <a:cs typeface="Times New Roman" panose="02020603050405020304" pitchFamily="18" charset="0"/>
                        </a:rPr>
                        <a:t>unit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a:effectLst/>
                          <a:latin typeface="Calibri" panose="020F0502020204030204" pitchFamily="34" charset="0"/>
                          <a:ea typeface="Calibri" panose="020F0502020204030204" pitchFamily="34" charset="0"/>
                          <a:cs typeface="Times New Roman" panose="02020603050405020304" pitchFamily="18" charset="0"/>
                        </a:rPr>
                        <a:t>300</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dirty="0">
                          <a:effectLst/>
                          <a:latin typeface="Calibri" panose="020F0502020204030204" pitchFamily="34" charset="0"/>
                          <a:ea typeface="Calibri" panose="020F0502020204030204" pitchFamily="34" charset="0"/>
                          <a:cs typeface="Times New Roman" panose="02020603050405020304" pitchFamily="18" charset="0"/>
                        </a:rPr>
                        <a:t>300</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a:effectLst/>
                          <a:latin typeface="Calibri" panose="020F0502020204030204" pitchFamily="34" charset="0"/>
                          <a:ea typeface="Calibri" panose="020F0502020204030204" pitchFamily="34" charset="0"/>
                          <a:cs typeface="Times New Roman" panose="02020603050405020304" pitchFamily="18" charset="0"/>
                        </a:rPr>
                        <a:t>300</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800"/>
                        </a:spcAft>
                      </a:pPr>
                      <a:r>
                        <a:rPr lang="en-US" sz="2400" b="1">
                          <a:effectLst/>
                          <a:latin typeface="Calibri" panose="020F0502020204030204" pitchFamily="34" charset="0"/>
                          <a:ea typeface="Calibri" panose="020F0502020204030204" pitchFamily="34" charset="0"/>
                          <a:cs typeface="Times New Roman" panose="02020603050405020304" pitchFamily="18" charset="0"/>
                        </a:rPr>
                        <a:t>Depreciation on Fixed Assets, €/year</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a:effectLst/>
                          <a:latin typeface="Calibri" panose="020F0502020204030204" pitchFamily="34" charset="0"/>
                          <a:ea typeface="Calibri" panose="020F0502020204030204" pitchFamily="34" charset="0"/>
                          <a:cs typeface="Times New Roman" panose="02020603050405020304" pitchFamily="18" charset="0"/>
                        </a:rPr>
                        <a:t>40 000</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dirty="0">
                          <a:effectLst/>
                          <a:latin typeface="Calibri" panose="020F0502020204030204" pitchFamily="34" charset="0"/>
                          <a:ea typeface="Calibri" panose="020F0502020204030204" pitchFamily="34" charset="0"/>
                          <a:cs typeface="Times New Roman" panose="02020603050405020304" pitchFamily="18" charset="0"/>
                        </a:rPr>
                        <a:t>90 000</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dirty="0">
                          <a:effectLst/>
                          <a:latin typeface="Calibri" panose="020F0502020204030204" pitchFamily="34" charset="0"/>
                          <a:ea typeface="Calibri" panose="020F0502020204030204" pitchFamily="34" charset="0"/>
                          <a:cs typeface="Times New Roman" panose="02020603050405020304" pitchFamily="18" charset="0"/>
                        </a:rPr>
                        <a:t>60 000</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800"/>
                        </a:spcAft>
                      </a:pPr>
                      <a:r>
                        <a:rPr lang="de-DE" sz="2400" b="1">
                          <a:effectLst/>
                          <a:latin typeface="Calibri" panose="020F0502020204030204" pitchFamily="34" charset="0"/>
                          <a:ea typeface="Calibri" panose="020F0502020204030204" pitchFamily="34" charset="0"/>
                          <a:cs typeface="Times New Roman" panose="02020603050405020304" pitchFamily="18" charset="0"/>
                        </a:rPr>
                        <a:t>Capital Investment , €</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a:effectLst/>
                          <a:latin typeface="Calibri" panose="020F0502020204030204" pitchFamily="34" charset="0"/>
                          <a:ea typeface="Calibri" panose="020F0502020204030204" pitchFamily="34" charset="0"/>
                          <a:cs typeface="Times New Roman" panose="02020603050405020304" pitchFamily="18" charset="0"/>
                        </a:rPr>
                        <a: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a:effectLst/>
                          <a:latin typeface="Calibri" panose="020F0502020204030204" pitchFamily="34" charset="0"/>
                          <a:ea typeface="Calibri" panose="020F0502020204030204" pitchFamily="34" charset="0"/>
                          <a:cs typeface="Times New Roman" panose="02020603050405020304" pitchFamily="18" charset="0"/>
                        </a:rPr>
                        <a:t>500 000</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dirty="0">
                          <a:effectLst/>
                          <a:latin typeface="Calibri" panose="020F0502020204030204" pitchFamily="34" charset="0"/>
                          <a:ea typeface="Calibri" panose="020F0502020204030204" pitchFamily="34" charset="0"/>
                          <a:cs typeface="Times New Roman" panose="02020603050405020304" pitchFamily="18" charset="0"/>
                        </a:rPr>
                        <a:t>700 000</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800"/>
                        </a:spcAft>
                      </a:pPr>
                      <a:r>
                        <a:rPr lang="de-DE" sz="2400" b="1">
                          <a:effectLst/>
                          <a:latin typeface="Calibri" panose="020F0502020204030204" pitchFamily="34" charset="0"/>
                          <a:ea typeface="Calibri" panose="020F0502020204030204" pitchFamily="34" charset="0"/>
                          <a:cs typeface="Times New Roman" panose="02020603050405020304" pitchFamily="18" charset="0"/>
                        </a:rPr>
                        <a:t>Risk Level</a:t>
                      </a:r>
                      <a:r>
                        <a:rPr lang="uk-UA" sz="2400" b="1">
                          <a:effectLst/>
                          <a:latin typeface="Calibri" panose="020F0502020204030204" pitchFamily="34" charset="0"/>
                          <a:ea typeface="Calibri" panose="020F0502020204030204" pitchFamily="34" charset="0"/>
                          <a:cs typeface="Times New Roman" panose="02020603050405020304" pitchFamily="18" charset="0"/>
                        </a:rPr>
                        <a:t>, %</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a:effectLst/>
                          <a:latin typeface="Calibri" panose="020F0502020204030204" pitchFamily="34" charset="0"/>
                          <a:ea typeface="Calibri" panose="020F0502020204030204" pitchFamily="34" charset="0"/>
                          <a:cs typeface="Times New Roman" panose="02020603050405020304" pitchFamily="18" charset="0"/>
                        </a:rPr>
                        <a: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a:effectLst/>
                          <a:latin typeface="Calibri" panose="020F0502020204030204" pitchFamily="34" charset="0"/>
                          <a:ea typeface="Calibri" panose="020F0502020204030204" pitchFamily="34" charset="0"/>
                          <a:cs typeface="Times New Roman" panose="02020603050405020304" pitchFamily="18" charset="0"/>
                        </a:rPr>
                        <a:t>6</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uk-UA" sz="2400" b="1" dirty="0">
                          <a:effectLst/>
                          <a:latin typeface="Calibri" panose="020F0502020204030204" pitchFamily="34" charset="0"/>
                          <a:ea typeface="Calibri" panose="020F0502020204030204" pitchFamily="34" charset="0"/>
                          <a:cs typeface="Times New Roman" panose="02020603050405020304" pitchFamily="18" charset="0"/>
                        </a:rPr>
                        <a:t>9</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800"/>
                        </a:spcAft>
                      </a:pPr>
                      <a:r>
                        <a:rPr lang="de-DE" sz="2400" b="1">
                          <a:effectLst/>
                          <a:latin typeface="Calibri" panose="020F0502020204030204" pitchFamily="34" charset="0"/>
                          <a:ea typeface="Calibri" panose="020F0502020204030204" pitchFamily="34" charset="0"/>
                          <a:cs typeface="Times New Roman" panose="02020603050405020304" pitchFamily="18" charset="0"/>
                        </a:rPr>
                        <a:t>Project Duration, </a:t>
                      </a:r>
                      <a:r>
                        <a:rPr lang="en-US" sz="2400" b="1">
                          <a:effectLst/>
                          <a:latin typeface="Calibri" panose="020F0502020204030204" pitchFamily="34" charset="0"/>
                          <a:ea typeface="Calibri" panose="020F0502020204030204" pitchFamily="34" charset="0"/>
                          <a:cs typeface="Times New Roman" panose="02020603050405020304" pitchFamily="18" charset="0"/>
                        </a:rPr>
                        <a:t>year</a:t>
                      </a:r>
                      <a:r>
                        <a:rPr lang="de-DE" sz="2400" b="1">
                          <a:effectLst/>
                          <a:latin typeface="Calibri" panose="020F0502020204030204" pitchFamily="34" charset="0"/>
                          <a:ea typeface="Calibri" panose="020F0502020204030204" pitchFamily="34" charset="0"/>
                          <a:cs typeface="Times New Roman" panose="02020603050405020304" pitchFamily="18" charset="0"/>
                        </a:rPr>
                        <a:t>s</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07000"/>
                        </a:lnSpc>
                        <a:spcAft>
                          <a:spcPts val="800"/>
                        </a:spcAft>
                      </a:pPr>
                      <a:r>
                        <a:rPr lang="uk-UA" sz="2400" b="1" dirty="0">
                          <a:effectLst/>
                          <a:latin typeface="Calibri" panose="020F0502020204030204" pitchFamily="34" charset="0"/>
                          <a:ea typeface="Calibri" panose="020F0502020204030204" pitchFamily="34" charset="0"/>
                          <a:cs typeface="Times New Roman" panose="02020603050405020304" pitchFamily="18" charset="0"/>
                        </a:rPr>
                        <a:t>5</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r>
              <a:tr h="0">
                <a:tc>
                  <a:txBody>
                    <a:bodyPr/>
                    <a:lstStyle/>
                    <a:p>
                      <a:pPr>
                        <a:lnSpc>
                          <a:spcPct val="107000"/>
                        </a:lnSpc>
                        <a:spcAft>
                          <a:spcPts val="800"/>
                        </a:spcAft>
                      </a:pPr>
                      <a:r>
                        <a:rPr lang="de-DE" sz="2400" b="1" dirty="0">
                          <a:effectLst/>
                          <a:latin typeface="Calibri" panose="020F0502020204030204" pitchFamily="34" charset="0"/>
                          <a:ea typeface="Calibri" panose="020F0502020204030204" pitchFamily="34" charset="0"/>
                          <a:cs typeface="Times New Roman" panose="02020603050405020304" pitchFamily="18" charset="0"/>
                        </a:rPr>
                        <a:t>Value </a:t>
                      </a:r>
                      <a:r>
                        <a:rPr lang="de-DE" sz="2400" b="1" dirty="0" err="1">
                          <a:effectLst/>
                          <a:latin typeface="Calibri" panose="020F0502020204030204" pitchFamily="34" charset="0"/>
                          <a:ea typeface="Calibri" panose="020F0502020204030204" pitchFamily="34" charset="0"/>
                          <a:cs typeface="Times New Roman" panose="02020603050405020304" pitchFamily="18" charset="0"/>
                        </a:rPr>
                        <a:t>of</a:t>
                      </a:r>
                      <a:r>
                        <a:rPr lang="de-DE" sz="2400" b="1" dirty="0">
                          <a:effectLst/>
                          <a:latin typeface="Calibri" panose="020F0502020204030204" pitchFamily="34" charset="0"/>
                          <a:ea typeface="Calibri" panose="020F0502020204030204" pitchFamily="34" charset="0"/>
                          <a:cs typeface="Times New Roman" panose="02020603050405020304" pitchFamily="18" charset="0"/>
                        </a:rPr>
                        <a:t> Capital</a:t>
                      </a:r>
                      <a:r>
                        <a:rPr lang="uk-UA" sz="2400" b="1" dirty="0">
                          <a:effectLst/>
                          <a:latin typeface="Calibri" panose="020F0502020204030204" pitchFamily="34" charset="0"/>
                          <a:ea typeface="Calibri" panose="020F0502020204030204" pitchFamily="34" charset="0"/>
                          <a:cs typeface="Times New Roman" panose="02020603050405020304" pitchFamily="18" charset="0"/>
                        </a:rPr>
                        <a:t>, %</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07000"/>
                        </a:lnSpc>
                        <a:spcAft>
                          <a:spcPts val="800"/>
                        </a:spcAft>
                      </a:pPr>
                      <a:r>
                        <a:rPr lang="uk-UA" sz="2400" b="1" dirty="0">
                          <a:effectLst/>
                          <a:latin typeface="Calibri" panose="020F0502020204030204" pitchFamily="34" charset="0"/>
                          <a:ea typeface="Calibri" panose="020F0502020204030204" pitchFamily="34" charset="0"/>
                          <a:cs typeface="Times New Roman" panose="02020603050405020304" pitchFamily="18" charset="0"/>
                        </a:rPr>
                        <a:t>15</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r>
              <a:tr h="0">
                <a:tc>
                  <a:txBody>
                    <a:bodyPr/>
                    <a:lstStyle/>
                    <a:p>
                      <a:pPr>
                        <a:lnSpc>
                          <a:spcPct val="107000"/>
                        </a:lnSpc>
                        <a:spcAft>
                          <a:spcPts val="800"/>
                        </a:spcAft>
                      </a:pPr>
                      <a:r>
                        <a:rPr lang="de-DE" sz="2400" b="1" dirty="0">
                          <a:effectLst/>
                          <a:latin typeface="Calibri" panose="020F0502020204030204" pitchFamily="34" charset="0"/>
                          <a:ea typeface="Calibri" panose="020F0502020204030204" pitchFamily="34" charset="0"/>
                          <a:cs typeface="Times New Roman" panose="02020603050405020304" pitchFamily="18" charset="0"/>
                        </a:rPr>
                        <a:t> </a:t>
                      </a:r>
                      <a:r>
                        <a:rPr lang="de-DE" sz="2400" b="1" dirty="0" smtClean="0">
                          <a:effectLst/>
                          <a:latin typeface="Calibri" panose="020F0502020204030204" pitchFamily="34" charset="0"/>
                          <a:ea typeface="Calibri" panose="020F0502020204030204" pitchFamily="34" charset="0"/>
                          <a:cs typeface="Times New Roman" panose="02020603050405020304" pitchFamily="18" charset="0"/>
                        </a:rPr>
                        <a:t>Profit </a:t>
                      </a:r>
                      <a:r>
                        <a:rPr lang="de-DE" sz="2400" b="1" dirty="0" err="1" smtClean="0">
                          <a:effectLst/>
                          <a:latin typeface="Calibri" panose="020F0502020204030204" pitchFamily="34" charset="0"/>
                          <a:ea typeface="Calibri" panose="020F0502020204030204" pitchFamily="34" charset="0"/>
                          <a:cs typeface="Times New Roman" panose="02020603050405020304" pitchFamily="18" charset="0"/>
                        </a:rPr>
                        <a:t>tax</a:t>
                      </a:r>
                      <a:r>
                        <a:rPr lang="de-DE" sz="2400" b="1" dirty="0" smtClean="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2400" b="1" dirty="0" smtClean="0">
                          <a:effectLst/>
                          <a:latin typeface="Calibri" panose="020F0502020204030204" pitchFamily="34" charset="0"/>
                          <a:ea typeface="Calibri" panose="020F0502020204030204" pitchFamily="34" charset="0"/>
                          <a:cs typeface="Times New Roman" panose="02020603050405020304" pitchFamily="18" charset="0"/>
                        </a:rPr>
                        <a:t>Solidarity tax, %</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07000"/>
                        </a:lnSpc>
                        <a:spcAft>
                          <a:spcPts val="800"/>
                        </a:spcAft>
                      </a:pPr>
                      <a:r>
                        <a:rPr lang="uk-UA" sz="2400" b="1" dirty="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smtClean="0">
                          <a:effectLst/>
                          <a:latin typeface="Calibri" panose="020F0502020204030204" pitchFamily="34" charset="0"/>
                          <a:ea typeface="Calibri" panose="020F0502020204030204" pitchFamily="34" charset="0"/>
                          <a:cs typeface="Times New Roman" panose="02020603050405020304" pitchFamily="18" charset="0"/>
                        </a:rPr>
                        <a:t>15</a:t>
                      </a:r>
                    </a:p>
                    <a:p>
                      <a:pPr algn="ctr">
                        <a:lnSpc>
                          <a:spcPct val="107000"/>
                        </a:lnSpc>
                        <a:spcAft>
                          <a:spcPts val="800"/>
                        </a:spcAft>
                      </a:pPr>
                      <a:r>
                        <a:rPr lang="en-US" sz="2400" b="1" dirty="0" smtClean="0">
                          <a:effectLst/>
                          <a:latin typeface="Calibri" panose="020F0502020204030204" pitchFamily="34" charset="0"/>
                          <a:ea typeface="Calibri" panose="020F0502020204030204" pitchFamily="34" charset="0"/>
                          <a:cs typeface="Times New Roman" panose="02020603050405020304" pitchFamily="18" charset="0"/>
                        </a:rPr>
                        <a:t>5,5</a:t>
                      </a:r>
                      <a:endParaRPr lang="de-DE"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r>
            </a:tbl>
          </a:graphicData>
        </a:graphic>
      </p:graphicFrame>
    </p:spTree>
    <p:extLst>
      <p:ext uri="{BB962C8B-B14F-4D97-AF65-F5344CB8AC3E}">
        <p14:creationId xmlns:p14="http://schemas.microsoft.com/office/powerpoint/2010/main" val="17688924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2"/>
          <p:cNvSpPr txBox="1">
            <a:spLocks/>
          </p:cNvSpPr>
          <p:nvPr/>
        </p:nvSpPr>
        <p:spPr>
          <a:xfrm>
            <a:off x="442156" y="1624521"/>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a:p>
        </p:txBody>
      </p:sp>
      <p:pic>
        <p:nvPicPr>
          <p:cNvPr id="10" name="Grafik 9" descr="Net Present Value (NPV)"/>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009178"/>
            <a:ext cx="3282280" cy="1011163"/>
          </a:xfrm>
          <a:prstGeom prst="rect">
            <a:avLst/>
          </a:prstGeom>
          <a:noFill/>
          <a:ln>
            <a:noFill/>
          </a:ln>
        </p:spPr>
      </p:pic>
      <p:sp>
        <p:nvSpPr>
          <p:cNvPr id="9" name="Rechteck 8"/>
          <p:cNvSpPr/>
          <p:nvPr/>
        </p:nvSpPr>
        <p:spPr>
          <a:xfrm>
            <a:off x="2430016" y="4673156"/>
            <a:ext cx="4572000" cy="1477328"/>
          </a:xfrm>
          <a:prstGeom prst="rect">
            <a:avLst/>
          </a:prstGeom>
        </p:spPr>
        <p:txBody>
          <a:bodyPr>
            <a:spAutoFit/>
          </a:bodyPr>
          <a:lstStyle/>
          <a:p>
            <a:r>
              <a:rPr lang="en-US" dirty="0"/>
              <a:t>where</a:t>
            </a:r>
          </a:p>
          <a:p>
            <a:r>
              <a:rPr lang="en-US" dirty="0"/>
              <a:t>Ct = net cash inflow during the period t</a:t>
            </a:r>
          </a:p>
          <a:p>
            <a:r>
              <a:rPr lang="en-US" dirty="0"/>
              <a:t>Co = total initial investment costs</a:t>
            </a:r>
          </a:p>
          <a:p>
            <a:r>
              <a:rPr lang="en-US" dirty="0"/>
              <a:t>r = discount rate, and</a:t>
            </a:r>
          </a:p>
          <a:p>
            <a:r>
              <a:rPr lang="en-US" dirty="0"/>
              <a:t>t = number of time periods </a:t>
            </a:r>
          </a:p>
        </p:txBody>
      </p:sp>
      <p:sp>
        <p:nvSpPr>
          <p:cNvPr id="11" name="Rechteck 10"/>
          <p:cNvSpPr/>
          <p:nvPr/>
        </p:nvSpPr>
        <p:spPr>
          <a:xfrm>
            <a:off x="865938" y="1124744"/>
            <a:ext cx="7700156" cy="1477328"/>
          </a:xfrm>
          <a:prstGeom prst="rect">
            <a:avLst/>
          </a:prstGeom>
        </p:spPr>
        <p:txBody>
          <a:bodyPr wrap="square">
            <a:spAutoFit/>
          </a:bodyPr>
          <a:lstStyle/>
          <a:p>
            <a:pPr algn="ctr"/>
            <a:r>
              <a:rPr lang="en-US" b="1" dirty="0"/>
              <a:t>Net Present Value (NPV) </a:t>
            </a:r>
            <a:r>
              <a:rPr lang="en-US" dirty="0"/>
              <a:t>is the difference between the present value of cash inflows and the present value of cash outflows. NPV is used in capital budgeting to analyze the profitability of a projected investment or project. </a:t>
            </a:r>
            <a:endParaRPr lang="en-US" dirty="0" smtClean="0"/>
          </a:p>
          <a:p>
            <a:endParaRPr lang="en-US" dirty="0"/>
          </a:p>
          <a:p>
            <a:pPr algn="ctr"/>
            <a:r>
              <a:rPr lang="en-US" dirty="0"/>
              <a:t>The following is the formula for calculating NPV: </a:t>
            </a:r>
          </a:p>
        </p:txBody>
      </p:sp>
    </p:spTree>
    <p:extLst>
      <p:ext uri="{BB962C8B-B14F-4D97-AF65-F5344CB8AC3E}">
        <p14:creationId xmlns:p14="http://schemas.microsoft.com/office/powerpoint/2010/main" val="42885600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1" dirty="0" smtClean="0">
                <a:solidFill>
                  <a:srgbClr val="002060"/>
                </a:solidFill>
              </a:rPr>
              <a:t>Calculation the NPV</a:t>
            </a:r>
            <a:endParaRPr lang="de-DE" b="1" dirty="0">
              <a:solidFill>
                <a:srgbClr val="002060"/>
              </a:solidFill>
            </a:endParaRPr>
          </a:p>
        </p:txBody>
      </p:sp>
      <p:graphicFrame>
        <p:nvGraphicFramePr>
          <p:cNvPr id="4" name="Tabelle 3"/>
          <p:cNvGraphicFramePr>
            <a:graphicFrameLocks noGrp="1"/>
          </p:cNvGraphicFramePr>
          <p:nvPr>
            <p:extLst>
              <p:ext uri="{D42A27DB-BD31-4B8C-83A1-F6EECF244321}">
                <p14:modId xmlns:p14="http://schemas.microsoft.com/office/powerpoint/2010/main" val="841095002"/>
              </p:ext>
            </p:extLst>
          </p:nvPr>
        </p:nvGraphicFramePr>
        <p:xfrm>
          <a:off x="0" y="2244719"/>
          <a:ext cx="8892480" cy="3272512"/>
        </p:xfrm>
        <a:graphic>
          <a:graphicData uri="http://schemas.openxmlformats.org/drawingml/2006/table">
            <a:tbl>
              <a:tblPr>
                <a:tableStyleId>{5C22544A-7EE6-4342-B048-85BDC9FD1C3A}</a:tableStyleId>
              </a:tblPr>
              <a:tblGrid>
                <a:gridCol w="741040"/>
                <a:gridCol w="741040"/>
                <a:gridCol w="741040"/>
                <a:gridCol w="741040"/>
                <a:gridCol w="741040"/>
                <a:gridCol w="741040"/>
                <a:gridCol w="741040"/>
                <a:gridCol w="741040"/>
                <a:gridCol w="587896"/>
                <a:gridCol w="720080"/>
                <a:gridCol w="792088"/>
                <a:gridCol w="864096"/>
              </a:tblGrid>
              <a:tr h="299958">
                <a:tc>
                  <a:txBody>
                    <a:bodyPr/>
                    <a:lstStyle/>
                    <a:p>
                      <a:pPr algn="l" fontAlgn="b"/>
                      <a:endParaRPr lang="de-DE" sz="1000" b="0" i="0" u="none" strike="noStrike" dirty="0">
                        <a:solidFill>
                          <a:srgbClr val="000000"/>
                        </a:solidFill>
                        <a:effectLst/>
                        <a:latin typeface="Calibri" panose="020F0502020204030204" pitchFamily="34" charset="0"/>
                      </a:endParaRPr>
                    </a:p>
                  </a:txBody>
                  <a:tcPr marL="8572" marR="8572" marT="8572" marB="0" anchor="b"/>
                </a:tc>
                <a:tc gridSpan="3">
                  <a:txBody>
                    <a:bodyPr/>
                    <a:lstStyle/>
                    <a:p>
                      <a:pPr algn="ctr" fontAlgn="b"/>
                      <a:r>
                        <a:rPr lang="de-DE" sz="1400" b="1" u="none" strike="noStrike" dirty="0" err="1">
                          <a:effectLst/>
                        </a:rPr>
                        <a:t>Before</a:t>
                      </a:r>
                      <a:r>
                        <a:rPr lang="de-DE" sz="1400" b="1" u="none" strike="noStrike" dirty="0">
                          <a:effectLst/>
                        </a:rPr>
                        <a:t> </a:t>
                      </a:r>
                      <a:r>
                        <a:rPr lang="de-DE" sz="1400" b="1" u="none" strike="noStrike" dirty="0" err="1" smtClean="0">
                          <a:effectLst/>
                        </a:rPr>
                        <a:t>reconstruction</a:t>
                      </a:r>
                      <a:r>
                        <a:rPr lang="de-DE" sz="1400" b="1" u="none" strike="noStrike" dirty="0" smtClean="0">
                          <a:effectLst/>
                        </a:rPr>
                        <a:t> </a:t>
                      </a:r>
                      <a:endParaRPr lang="de-DE" sz="1400" b="1" i="0" u="none" strike="noStrike" dirty="0">
                        <a:solidFill>
                          <a:srgbClr val="000000"/>
                        </a:solidFill>
                        <a:effectLst/>
                        <a:latin typeface="Calibri" panose="020F0502020204030204" pitchFamily="34" charset="0"/>
                      </a:endParaRPr>
                    </a:p>
                  </a:txBody>
                  <a:tcPr marL="8572" marR="8572" marT="8572" marB="0" anchor="b"/>
                </a:tc>
                <a:tc hMerge="1">
                  <a:txBody>
                    <a:bodyPr/>
                    <a:lstStyle/>
                    <a:p>
                      <a:endParaRPr lang="de-DE"/>
                    </a:p>
                  </a:txBody>
                  <a:tcPr/>
                </a:tc>
                <a:tc hMerge="1">
                  <a:txBody>
                    <a:bodyPr/>
                    <a:lstStyle/>
                    <a:p>
                      <a:endParaRPr lang="de-DE"/>
                    </a:p>
                  </a:txBody>
                  <a:tcPr/>
                </a:tc>
                <a:tc>
                  <a:txBody>
                    <a:bodyPr/>
                    <a:lstStyle/>
                    <a:p>
                      <a:pPr algn="ctr" fontAlgn="b"/>
                      <a:r>
                        <a:rPr lang="en-US" sz="1400" b="1" i="0" u="none" strike="noStrike" dirty="0" smtClean="0">
                          <a:solidFill>
                            <a:srgbClr val="000000"/>
                          </a:solidFill>
                          <a:effectLst/>
                          <a:latin typeface="Calibri" panose="020F0502020204030204" pitchFamily="34" charset="0"/>
                        </a:rPr>
                        <a:t>+</a:t>
                      </a:r>
                      <a:endParaRPr lang="de-DE" sz="1400" b="1" i="0" u="none" strike="noStrike" dirty="0">
                        <a:solidFill>
                          <a:srgbClr val="000000"/>
                        </a:solidFill>
                        <a:effectLst/>
                        <a:latin typeface="Calibri" panose="020F0502020204030204" pitchFamily="34" charset="0"/>
                      </a:endParaRPr>
                    </a:p>
                  </a:txBody>
                  <a:tcPr marL="8572" marR="8572" marT="8572" marB="0" anchor="b"/>
                </a:tc>
                <a:tc gridSpan="3">
                  <a:txBody>
                    <a:bodyPr/>
                    <a:lstStyle/>
                    <a:p>
                      <a:pPr algn="ctr" fontAlgn="b"/>
                      <a:r>
                        <a:rPr lang="de-DE" sz="1400" b="1" u="none" strike="noStrike" dirty="0">
                          <a:effectLst/>
                        </a:rPr>
                        <a:t>New </a:t>
                      </a:r>
                      <a:r>
                        <a:rPr lang="de-DE" sz="1400" b="1" u="none" strike="noStrike" dirty="0" err="1" smtClean="0">
                          <a:effectLst/>
                        </a:rPr>
                        <a:t>enterprise</a:t>
                      </a:r>
                      <a:endParaRPr lang="de-DE" sz="1400" b="1" i="0" u="none" strike="noStrike" dirty="0">
                        <a:solidFill>
                          <a:srgbClr val="000000"/>
                        </a:solidFill>
                        <a:effectLst/>
                        <a:latin typeface="Calibri" panose="020F0502020204030204" pitchFamily="34" charset="0"/>
                      </a:endParaRPr>
                    </a:p>
                  </a:txBody>
                  <a:tcPr marL="8572" marR="8572" marT="8572" marB="0" anchor="b"/>
                </a:tc>
                <a:tc hMerge="1">
                  <a:txBody>
                    <a:bodyPr/>
                    <a:lstStyle/>
                    <a:p>
                      <a:endParaRPr lang="de-DE"/>
                    </a:p>
                  </a:txBody>
                  <a:tcPr/>
                </a:tc>
                <a:tc hMerge="1">
                  <a:txBody>
                    <a:bodyPr/>
                    <a:lstStyle/>
                    <a:p>
                      <a:endParaRPr lang="de-DE"/>
                    </a:p>
                  </a:txBody>
                  <a:tcPr/>
                </a:tc>
                <a:tc>
                  <a:txBody>
                    <a:bodyPr/>
                    <a:lstStyle/>
                    <a:p>
                      <a:pPr algn="l" fontAlgn="b"/>
                      <a:endParaRPr lang="de-DE" sz="1400" b="1" i="0" u="none" strike="noStrike" dirty="0">
                        <a:solidFill>
                          <a:srgbClr val="000000"/>
                        </a:solidFill>
                        <a:effectLst/>
                        <a:latin typeface="Calibri" panose="020F0502020204030204" pitchFamily="34" charset="0"/>
                      </a:endParaRPr>
                    </a:p>
                  </a:txBody>
                  <a:tcPr marL="8572" marR="8572" marT="8572" marB="0" anchor="b"/>
                </a:tc>
                <a:tc gridSpan="3">
                  <a:txBody>
                    <a:bodyPr/>
                    <a:lstStyle/>
                    <a:p>
                      <a:pPr algn="ctr" fontAlgn="b"/>
                      <a:r>
                        <a:rPr lang="de-DE" sz="1400" b="1" u="none" strike="noStrike" dirty="0">
                          <a:effectLst/>
                        </a:rPr>
                        <a:t>After </a:t>
                      </a:r>
                      <a:r>
                        <a:rPr lang="de-DE" sz="1400" b="1" u="none" strike="noStrike" dirty="0" err="1" smtClean="0">
                          <a:effectLst/>
                        </a:rPr>
                        <a:t>reconstruction</a:t>
                      </a:r>
                      <a:r>
                        <a:rPr lang="de-DE" sz="1400" b="1" u="none" strike="noStrike" dirty="0" smtClean="0">
                          <a:effectLst/>
                        </a:rPr>
                        <a:t> </a:t>
                      </a:r>
                      <a:endParaRPr lang="de-DE" sz="1400" b="1" i="0" u="none" strike="noStrike" dirty="0">
                        <a:solidFill>
                          <a:srgbClr val="000000"/>
                        </a:solidFill>
                        <a:effectLst/>
                        <a:latin typeface="Calibri" panose="020F0502020204030204" pitchFamily="34" charset="0"/>
                      </a:endParaRPr>
                    </a:p>
                  </a:txBody>
                  <a:tcPr marL="8572" marR="8572" marT="8572" marB="0" anchor="b"/>
                </a:tc>
                <a:tc hMerge="1">
                  <a:txBody>
                    <a:bodyPr/>
                    <a:lstStyle/>
                    <a:p>
                      <a:endParaRPr lang="de-DE"/>
                    </a:p>
                  </a:txBody>
                  <a:tcPr/>
                </a:tc>
                <a:tc hMerge="1">
                  <a:txBody>
                    <a:bodyPr/>
                    <a:lstStyle/>
                    <a:p>
                      <a:endParaRPr lang="de-DE"/>
                    </a:p>
                  </a:txBody>
                  <a:tcPr/>
                </a:tc>
              </a:tr>
              <a:tr h="231728">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r>
                        <a:rPr lang="de-DE" sz="1000" b="1" u="none" strike="noStrike" dirty="0" err="1" smtClean="0">
                          <a:effectLst/>
                        </a:rPr>
                        <a:t>Ck</a:t>
                      </a:r>
                      <a:r>
                        <a:rPr lang="de-DE" sz="1000" b="1" u="none" strike="noStrike" dirty="0" smtClean="0">
                          <a:effectLst/>
                        </a:rPr>
                        <a:t>=</a:t>
                      </a:r>
                      <a:r>
                        <a:rPr lang="de-DE" sz="1000" b="0" i="0" u="none" strike="noStrike" dirty="0" smtClean="0">
                          <a:solidFill>
                            <a:srgbClr val="000000"/>
                          </a:solidFill>
                          <a:effectLst/>
                          <a:latin typeface="Calibri" panose="020F0502020204030204" pitchFamily="34" charset="0"/>
                        </a:rPr>
                        <a:t>1386800</a:t>
                      </a:r>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r>
                        <a:rPr lang="de-DE" sz="1000" b="1" u="none" strike="noStrike" dirty="0" err="1" smtClean="0">
                          <a:effectLst/>
                        </a:rPr>
                        <a:t>Ck</a:t>
                      </a:r>
                      <a:r>
                        <a:rPr lang="de-DE" sz="1000" b="1" u="none" strike="noStrike" dirty="0" smtClean="0">
                          <a:effectLst/>
                        </a:rPr>
                        <a:t>=</a:t>
                      </a:r>
                      <a:r>
                        <a:rPr lang="de-DE" sz="1000" b="0" u="none" strike="noStrike" dirty="0" smtClean="0">
                          <a:effectLst/>
                        </a:rPr>
                        <a:t>985925</a:t>
                      </a:r>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r>
                        <a:rPr lang="de-DE" sz="1000" b="1" u="none" strike="noStrike" dirty="0" err="1" smtClean="0">
                          <a:effectLst/>
                        </a:rPr>
                        <a:t>Ck</a:t>
                      </a:r>
                      <a:r>
                        <a:rPr lang="de-DE" sz="1000" b="1" u="none" strike="noStrike" dirty="0" smtClean="0">
                          <a:effectLst/>
                        </a:rPr>
                        <a:t>=</a:t>
                      </a:r>
                      <a:r>
                        <a:rPr lang="de-DE" sz="1000" b="0" u="none" strike="noStrike" dirty="0" smtClean="0">
                          <a:effectLst/>
                        </a:rPr>
                        <a:t>2362725</a:t>
                      </a:r>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r>
              <a:tr h="423546">
                <a:tc>
                  <a:txBody>
                    <a:bodyPr/>
                    <a:lstStyle/>
                    <a:p>
                      <a:pPr algn="ctr" fontAlgn="b"/>
                      <a:r>
                        <a:rPr lang="de-DE" sz="1000" b="1" u="none" strike="noStrike" dirty="0">
                          <a:effectLst/>
                        </a:rPr>
                        <a:t>k</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r>
                        <a:rPr lang="de-DE" sz="1000" b="1" u="none" strike="noStrike" dirty="0">
                          <a:effectLst/>
                        </a:rPr>
                        <a:t>(1+0,15)</a:t>
                      </a:r>
                      <a:r>
                        <a:rPr lang="de-DE" sz="1400" b="1" u="none" strike="noStrike" baseline="30000" dirty="0">
                          <a:effectLst/>
                        </a:rPr>
                        <a:t>k</a:t>
                      </a:r>
                      <a:endParaRPr lang="de-DE" sz="1400" b="1" i="0" u="none" strike="noStrike" baseline="30000" dirty="0">
                        <a:solidFill>
                          <a:srgbClr val="000000"/>
                        </a:solidFill>
                        <a:effectLst/>
                        <a:latin typeface="Calibri" panose="020F0502020204030204" pitchFamily="34" charset="0"/>
                      </a:endParaRPr>
                    </a:p>
                  </a:txBody>
                  <a:tcPr marL="8572" marR="8572" marT="8572" marB="0" anchor="b"/>
                </a:tc>
                <a:tc>
                  <a:txBody>
                    <a:bodyPr/>
                    <a:lstStyle/>
                    <a:p>
                      <a:pPr algn="l" fontAlgn="b"/>
                      <a:r>
                        <a:rPr lang="de-DE" sz="1000" b="1" u="none" strike="noStrike" dirty="0">
                          <a:effectLst/>
                        </a:rPr>
                        <a:t>1/(1+0,15)</a:t>
                      </a:r>
                      <a:r>
                        <a:rPr lang="de-DE" sz="1400" b="1" u="none" strike="noStrike" baseline="30000" dirty="0">
                          <a:effectLst/>
                        </a:rPr>
                        <a:t>k</a:t>
                      </a:r>
                      <a:endParaRPr lang="de-DE" sz="1400" b="1" i="0" u="none" strike="noStrike" baseline="30000" dirty="0">
                        <a:solidFill>
                          <a:srgbClr val="000000"/>
                        </a:solidFill>
                        <a:effectLst/>
                        <a:latin typeface="Calibri" panose="020F0502020204030204" pitchFamily="34" charset="0"/>
                      </a:endParaRPr>
                    </a:p>
                  </a:txBody>
                  <a:tcPr marL="8572" marR="8572" marT="8572" marB="0" anchor="b"/>
                </a:tc>
                <a:tc gridSpan="2">
                  <a:txBody>
                    <a:bodyPr/>
                    <a:lstStyle/>
                    <a:p>
                      <a:pPr algn="l" fontAlgn="b"/>
                      <a:r>
                        <a:rPr lang="de-DE" sz="1000" b="1" u="none" strike="noStrike" dirty="0" err="1" smtClean="0">
                          <a:effectLst/>
                        </a:rPr>
                        <a:t>Ck</a:t>
                      </a:r>
                      <a:r>
                        <a:rPr lang="de-DE" sz="1000" b="1" u="none" strike="noStrike" dirty="0" smtClean="0">
                          <a:effectLst/>
                        </a:rPr>
                        <a:t>*1</a:t>
                      </a:r>
                      <a:r>
                        <a:rPr lang="de-DE" sz="1000" b="1" u="none" strike="noStrike" dirty="0">
                          <a:effectLst/>
                        </a:rPr>
                        <a:t>/(1+0,15)</a:t>
                      </a:r>
                      <a:r>
                        <a:rPr lang="de-DE" sz="1400" b="1" u="none" strike="noStrike" baseline="30000" dirty="0">
                          <a:effectLst/>
                        </a:rPr>
                        <a:t>k</a:t>
                      </a:r>
                      <a:endParaRPr lang="de-DE" sz="1400" b="1" i="0" u="none" strike="noStrike" baseline="30000" dirty="0">
                        <a:solidFill>
                          <a:srgbClr val="000000"/>
                        </a:solidFill>
                        <a:effectLst/>
                        <a:latin typeface="Calibri" panose="020F0502020204030204" pitchFamily="34" charset="0"/>
                      </a:endParaRPr>
                    </a:p>
                  </a:txBody>
                  <a:tcPr marL="8572" marR="8572" marT="8572" marB="0" anchor="b"/>
                </a:tc>
                <a:tc hMerge="1">
                  <a:txBody>
                    <a:bodyPr/>
                    <a:lstStyle/>
                    <a:p>
                      <a:endParaRPr lang="de-DE"/>
                    </a:p>
                  </a:txBody>
                  <a:tcPr/>
                </a:tc>
                <a:tc>
                  <a:txBody>
                    <a:bodyPr/>
                    <a:lstStyle/>
                    <a:p>
                      <a:pPr algn="l" fontAlgn="b"/>
                      <a:r>
                        <a:rPr lang="de-DE" sz="1000" b="1" u="none" strike="noStrike" dirty="0">
                          <a:effectLst/>
                        </a:rPr>
                        <a:t>(</a:t>
                      </a:r>
                      <a:r>
                        <a:rPr lang="de-DE" sz="1000" b="1" u="none" strike="noStrike" dirty="0" smtClean="0">
                          <a:effectLst/>
                        </a:rPr>
                        <a:t>1+0,24)</a:t>
                      </a:r>
                      <a:r>
                        <a:rPr lang="de-DE" sz="1400" b="1" u="none" strike="noStrike" baseline="30000" dirty="0" smtClean="0">
                          <a:effectLst/>
                        </a:rPr>
                        <a:t>k</a:t>
                      </a:r>
                      <a:endParaRPr lang="de-DE" sz="1400" b="1" i="0" u="none" strike="noStrike" baseline="30000" dirty="0">
                        <a:solidFill>
                          <a:srgbClr val="000000"/>
                        </a:solidFill>
                        <a:effectLst/>
                        <a:latin typeface="Calibri" panose="020F0502020204030204" pitchFamily="34" charset="0"/>
                      </a:endParaRPr>
                    </a:p>
                  </a:txBody>
                  <a:tcPr marL="8572" marR="8572" marT="8572" marB="0" anchor="b"/>
                </a:tc>
                <a:tc>
                  <a:txBody>
                    <a:bodyPr/>
                    <a:lstStyle/>
                    <a:p>
                      <a:pPr algn="l" fontAlgn="b"/>
                      <a:r>
                        <a:rPr lang="de-DE" sz="1000" b="1" u="none" strike="noStrike" dirty="0">
                          <a:effectLst/>
                        </a:rPr>
                        <a:t>1/(</a:t>
                      </a:r>
                      <a:r>
                        <a:rPr lang="de-DE" sz="1000" b="1" u="none" strike="noStrike" dirty="0" smtClean="0">
                          <a:effectLst/>
                        </a:rPr>
                        <a:t>1+0,24)</a:t>
                      </a:r>
                      <a:r>
                        <a:rPr lang="de-DE" sz="1000" b="1" u="none" strike="noStrike" baseline="30000" dirty="0" smtClean="0">
                          <a:effectLst/>
                        </a:rPr>
                        <a:t>k</a:t>
                      </a:r>
                      <a:endParaRPr lang="de-DE" sz="1000" b="1" i="0" u="none" strike="noStrike" baseline="30000" dirty="0">
                        <a:solidFill>
                          <a:srgbClr val="000000"/>
                        </a:solidFill>
                        <a:effectLst/>
                        <a:latin typeface="Calibri" panose="020F0502020204030204" pitchFamily="34" charset="0"/>
                      </a:endParaRPr>
                    </a:p>
                  </a:txBody>
                  <a:tcPr marL="8572" marR="8572" marT="8572" marB="0" anchor="b"/>
                </a:tc>
                <a:tc gridSpan="2">
                  <a:txBody>
                    <a:bodyPr/>
                    <a:lstStyle/>
                    <a:p>
                      <a:pPr algn="l" fontAlgn="b"/>
                      <a:r>
                        <a:rPr lang="de-DE" sz="1000" b="1" u="none" strike="noStrike" dirty="0" err="1" smtClean="0">
                          <a:effectLst/>
                        </a:rPr>
                        <a:t>Ck</a:t>
                      </a:r>
                      <a:r>
                        <a:rPr lang="de-DE" sz="1000" b="1" u="none" strike="noStrike" dirty="0" smtClean="0">
                          <a:effectLst/>
                        </a:rPr>
                        <a:t>*1</a:t>
                      </a:r>
                      <a:r>
                        <a:rPr lang="de-DE" sz="1000" b="1" u="none" strike="noStrike" dirty="0">
                          <a:effectLst/>
                        </a:rPr>
                        <a:t>/(</a:t>
                      </a:r>
                      <a:r>
                        <a:rPr lang="de-DE" sz="1000" b="1" u="none" strike="noStrike" dirty="0" smtClean="0">
                          <a:effectLst/>
                        </a:rPr>
                        <a:t>1+0,24)</a:t>
                      </a:r>
                      <a:r>
                        <a:rPr lang="de-DE" sz="1000" b="1" u="none" strike="noStrike" baseline="30000" dirty="0" smtClean="0">
                          <a:effectLst/>
                        </a:rPr>
                        <a:t>k</a:t>
                      </a:r>
                      <a:endParaRPr lang="de-DE" sz="1000" b="1" i="0" u="none" strike="noStrike" baseline="30000" dirty="0">
                        <a:solidFill>
                          <a:srgbClr val="000000"/>
                        </a:solidFill>
                        <a:effectLst/>
                        <a:latin typeface="Calibri" panose="020F0502020204030204" pitchFamily="34" charset="0"/>
                      </a:endParaRPr>
                    </a:p>
                  </a:txBody>
                  <a:tcPr marL="8572" marR="8572" marT="8572" marB="0" anchor="b"/>
                </a:tc>
                <a:tc hMerge="1">
                  <a:txBody>
                    <a:bodyPr/>
                    <a:lstStyle/>
                    <a:p>
                      <a:endParaRPr lang="de-DE"/>
                    </a:p>
                  </a:txBody>
                  <a:tcPr/>
                </a:tc>
                <a:tc>
                  <a:txBody>
                    <a:bodyPr/>
                    <a:lstStyle/>
                    <a:p>
                      <a:pPr algn="l" fontAlgn="b"/>
                      <a:r>
                        <a:rPr lang="de-DE" sz="1000" b="1" u="none" strike="noStrike" dirty="0">
                          <a:effectLst/>
                        </a:rPr>
                        <a:t>(</a:t>
                      </a:r>
                      <a:r>
                        <a:rPr lang="de-DE" sz="1000" b="1" u="none" strike="noStrike" dirty="0" smtClean="0">
                          <a:effectLst/>
                        </a:rPr>
                        <a:t>1+0,21)</a:t>
                      </a:r>
                      <a:r>
                        <a:rPr lang="de-DE" sz="1400" b="1" u="none" strike="noStrike" baseline="30000" dirty="0" smtClean="0">
                          <a:effectLst/>
                        </a:rPr>
                        <a:t>k</a:t>
                      </a:r>
                      <a:endParaRPr lang="de-DE" sz="1400" b="1" i="0" u="none" strike="noStrike" baseline="30000" dirty="0">
                        <a:solidFill>
                          <a:srgbClr val="000000"/>
                        </a:solidFill>
                        <a:effectLst/>
                        <a:latin typeface="Calibri" panose="020F0502020204030204" pitchFamily="34" charset="0"/>
                      </a:endParaRPr>
                    </a:p>
                  </a:txBody>
                  <a:tcPr marL="8572" marR="8572" marT="8572" marB="0" anchor="b"/>
                </a:tc>
                <a:tc>
                  <a:txBody>
                    <a:bodyPr/>
                    <a:lstStyle/>
                    <a:p>
                      <a:pPr algn="l" fontAlgn="b"/>
                      <a:r>
                        <a:rPr lang="de-DE" sz="1000" b="1" u="none" strike="noStrike" dirty="0">
                          <a:effectLst/>
                        </a:rPr>
                        <a:t>1/(</a:t>
                      </a:r>
                      <a:r>
                        <a:rPr lang="de-DE" sz="1000" b="1" u="none" strike="noStrike" dirty="0" smtClean="0">
                          <a:effectLst/>
                        </a:rPr>
                        <a:t>1+0,21)</a:t>
                      </a:r>
                      <a:r>
                        <a:rPr lang="de-DE" sz="1400" b="1" u="none" strike="noStrike" baseline="30000" dirty="0" smtClean="0">
                          <a:effectLst/>
                        </a:rPr>
                        <a:t>k</a:t>
                      </a:r>
                      <a:endParaRPr lang="de-DE" sz="1400" b="1" i="0" u="none" strike="noStrike" baseline="30000" dirty="0">
                        <a:solidFill>
                          <a:srgbClr val="000000"/>
                        </a:solidFill>
                        <a:effectLst/>
                        <a:latin typeface="Calibri" panose="020F0502020204030204" pitchFamily="34" charset="0"/>
                      </a:endParaRPr>
                    </a:p>
                  </a:txBody>
                  <a:tcPr marL="8572" marR="8572" marT="8572" marB="0" anchor="b"/>
                </a:tc>
                <a:tc>
                  <a:txBody>
                    <a:bodyPr/>
                    <a:lstStyle/>
                    <a:p>
                      <a:pPr algn="l" fontAlgn="b"/>
                      <a:r>
                        <a:rPr lang="de-DE" sz="1000" b="1" u="none" strike="noStrike" dirty="0" err="1" smtClean="0">
                          <a:effectLst/>
                        </a:rPr>
                        <a:t>Ck</a:t>
                      </a:r>
                      <a:r>
                        <a:rPr lang="de-DE" sz="1000" b="1" u="none" strike="noStrike" dirty="0" smtClean="0">
                          <a:effectLst/>
                        </a:rPr>
                        <a:t>*1</a:t>
                      </a:r>
                      <a:r>
                        <a:rPr lang="de-DE" sz="1000" b="1" u="none" strike="noStrike" dirty="0">
                          <a:effectLst/>
                        </a:rPr>
                        <a:t>/(</a:t>
                      </a:r>
                      <a:r>
                        <a:rPr lang="de-DE" sz="1000" b="1" u="none" strike="noStrike" dirty="0" smtClean="0">
                          <a:effectLst/>
                        </a:rPr>
                        <a:t>1+0,21)</a:t>
                      </a:r>
                      <a:r>
                        <a:rPr lang="de-DE" sz="1400" b="1" u="none" strike="noStrike" baseline="30000" dirty="0" smtClean="0">
                          <a:effectLst/>
                        </a:rPr>
                        <a:t>k</a:t>
                      </a:r>
                      <a:endParaRPr lang="de-DE" sz="1400" b="1" i="0" u="none" strike="noStrike" baseline="30000" dirty="0">
                        <a:solidFill>
                          <a:srgbClr val="000000"/>
                        </a:solidFill>
                        <a:effectLst/>
                        <a:latin typeface="Calibri" panose="020F0502020204030204" pitchFamily="34" charset="0"/>
                      </a:endParaRPr>
                    </a:p>
                  </a:txBody>
                  <a:tcPr marL="8572" marR="8572" marT="8572" marB="0" anchor="b"/>
                </a:tc>
              </a:tr>
              <a:tr h="231728">
                <a:tc>
                  <a:txBody>
                    <a:bodyPr/>
                    <a:lstStyle/>
                    <a:p>
                      <a:pPr algn="ctr" fontAlgn="b"/>
                      <a:r>
                        <a:rPr lang="de-DE" sz="1000" b="1" u="none" strike="noStrike" dirty="0">
                          <a:effectLst/>
                        </a:rPr>
                        <a:t>1</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1,15</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0,86956522</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1205913,04</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1,24</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dirty="0">
                          <a:effectLst/>
                        </a:rPr>
                        <a:t>0,80645161</a:t>
                      </a:r>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dirty="0">
                          <a:effectLst/>
                        </a:rPr>
                        <a:t>795100,806</a:t>
                      </a:r>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dirty="0">
                          <a:effectLst/>
                        </a:rPr>
                        <a:t>1,21</a:t>
                      </a:r>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dirty="0">
                          <a:effectLst/>
                        </a:rPr>
                        <a:t>0,82644628</a:t>
                      </a:r>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dirty="0">
                          <a:effectLst/>
                        </a:rPr>
                        <a:t>1952665,29</a:t>
                      </a:r>
                      <a:endParaRPr lang="de-DE" sz="1000" b="0" i="0" u="none" strike="noStrike" dirty="0">
                        <a:solidFill>
                          <a:srgbClr val="000000"/>
                        </a:solidFill>
                        <a:effectLst/>
                        <a:latin typeface="Calibri" panose="020F0502020204030204" pitchFamily="34" charset="0"/>
                      </a:endParaRPr>
                    </a:p>
                  </a:txBody>
                  <a:tcPr marL="8572" marR="8572" marT="8572" marB="0" anchor="b"/>
                </a:tc>
              </a:tr>
              <a:tr h="231728">
                <a:tc>
                  <a:txBody>
                    <a:bodyPr/>
                    <a:lstStyle/>
                    <a:p>
                      <a:pPr algn="ctr" fontAlgn="b"/>
                      <a:r>
                        <a:rPr lang="de-DE" sz="1000" b="1" u="none" strike="noStrike" dirty="0">
                          <a:effectLst/>
                        </a:rPr>
                        <a:t>2</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1,3225</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0,75614367</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1048620,04</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1,5376</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0,6503642</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641210,328</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1,4641</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0,68301346</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1613772,97</a:t>
                      </a:r>
                      <a:endParaRPr lang="de-DE" sz="1000" b="0" i="0" u="none" strike="noStrike">
                        <a:solidFill>
                          <a:srgbClr val="000000"/>
                        </a:solidFill>
                        <a:effectLst/>
                        <a:latin typeface="Calibri" panose="020F0502020204030204" pitchFamily="34" charset="0"/>
                      </a:endParaRPr>
                    </a:p>
                  </a:txBody>
                  <a:tcPr marL="8572" marR="8572" marT="8572" marB="0" anchor="b"/>
                </a:tc>
              </a:tr>
              <a:tr h="231728">
                <a:tc>
                  <a:txBody>
                    <a:bodyPr/>
                    <a:lstStyle/>
                    <a:p>
                      <a:pPr algn="ctr" fontAlgn="b"/>
                      <a:r>
                        <a:rPr lang="de-DE" sz="1000" b="1" u="none" strike="noStrike" dirty="0">
                          <a:effectLst/>
                        </a:rPr>
                        <a:t>3</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1,520875</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0,65751623</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911843,511</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1,906624</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0,52448726</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517105,103</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1,771561</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0,56447393</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1333696,67</a:t>
                      </a:r>
                      <a:endParaRPr lang="de-DE" sz="1000" b="0" i="0" u="none" strike="noStrike">
                        <a:solidFill>
                          <a:srgbClr val="000000"/>
                        </a:solidFill>
                        <a:effectLst/>
                        <a:latin typeface="Calibri" panose="020F0502020204030204" pitchFamily="34" charset="0"/>
                      </a:endParaRPr>
                    </a:p>
                  </a:txBody>
                  <a:tcPr marL="8572" marR="8572" marT="8572" marB="0" anchor="b"/>
                </a:tc>
              </a:tr>
              <a:tr h="231728">
                <a:tc>
                  <a:txBody>
                    <a:bodyPr/>
                    <a:lstStyle/>
                    <a:p>
                      <a:pPr algn="ctr" fontAlgn="b"/>
                      <a:r>
                        <a:rPr lang="de-DE" sz="1000" b="1" u="none" strike="noStrike" dirty="0">
                          <a:effectLst/>
                        </a:rPr>
                        <a:t>4</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1,74900625</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0,57175325</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792907,401</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2,36421376</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0,4229736</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417020,244</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2,14358881</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0,46650738</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1102228,65</a:t>
                      </a:r>
                      <a:endParaRPr lang="de-DE" sz="1000" b="0" i="0" u="none" strike="noStrike">
                        <a:solidFill>
                          <a:srgbClr val="000000"/>
                        </a:solidFill>
                        <a:effectLst/>
                        <a:latin typeface="Calibri" panose="020F0502020204030204" pitchFamily="34" charset="0"/>
                      </a:endParaRPr>
                    </a:p>
                  </a:txBody>
                  <a:tcPr marL="8572" marR="8572" marT="8572" marB="0" anchor="b"/>
                </a:tc>
              </a:tr>
              <a:tr h="231728">
                <a:tc>
                  <a:txBody>
                    <a:bodyPr/>
                    <a:lstStyle/>
                    <a:p>
                      <a:pPr algn="ctr" fontAlgn="b"/>
                      <a:r>
                        <a:rPr lang="de-DE" sz="1000" b="1" u="none" strike="noStrike" dirty="0">
                          <a:effectLst/>
                        </a:rPr>
                        <a:t>5</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2,01135719</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0,49717674</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689484,697</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2,93162506</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0,34110774</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336306,649</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2,59374246</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0,38554329</a:t>
                      </a:r>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910932,769</a:t>
                      </a:r>
                      <a:endParaRPr lang="de-DE" sz="1000" b="0" i="0" u="none" strike="noStrike">
                        <a:solidFill>
                          <a:srgbClr val="000000"/>
                        </a:solidFill>
                        <a:effectLst/>
                        <a:latin typeface="Calibri" panose="020F0502020204030204" pitchFamily="34" charset="0"/>
                      </a:endParaRPr>
                    </a:p>
                  </a:txBody>
                  <a:tcPr marL="8572" marR="8572" marT="8572" marB="0" anchor="b"/>
                </a:tc>
              </a:tr>
              <a:tr h="231728">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r>
                        <a:rPr lang="de-DE" sz="1000" u="none" strike="noStrike">
                          <a:effectLst/>
                        </a:rPr>
                        <a:t>SUM=</a:t>
                      </a:r>
                      <a:endParaRPr lang="de-DE" sz="1000" b="1"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4648768,69</a:t>
                      </a:r>
                      <a:endParaRPr lang="de-DE" sz="1000" b="1"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r>
                        <a:rPr lang="de-DE" sz="1000" u="none" strike="noStrike">
                          <a:effectLst/>
                        </a:rPr>
                        <a:t>SUM=</a:t>
                      </a:r>
                      <a:endParaRPr lang="de-DE" sz="1000" b="1" i="0" u="none" strike="noStrike">
                        <a:solidFill>
                          <a:srgbClr val="000000"/>
                        </a:solidFill>
                        <a:effectLst/>
                        <a:latin typeface="Calibri" panose="020F0502020204030204" pitchFamily="34" charset="0"/>
                      </a:endParaRPr>
                    </a:p>
                  </a:txBody>
                  <a:tcPr marL="8572" marR="8572" marT="8572" marB="0" anchor="b"/>
                </a:tc>
                <a:tc>
                  <a:txBody>
                    <a:bodyPr/>
                    <a:lstStyle/>
                    <a:p>
                      <a:pPr algn="r" fontAlgn="b"/>
                      <a:r>
                        <a:rPr lang="de-DE" sz="1000" u="none" strike="noStrike">
                          <a:effectLst/>
                        </a:rPr>
                        <a:t>2706743,13</a:t>
                      </a:r>
                      <a:endParaRPr lang="de-DE" sz="1000" b="1"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r>
                        <a:rPr lang="de-DE" sz="1000" b="1" u="none" strike="noStrike" dirty="0" smtClean="0">
                          <a:effectLst/>
                        </a:rPr>
                        <a:t>Total SUM</a:t>
                      </a:r>
                      <a:r>
                        <a:rPr lang="de-DE" sz="1000" b="1" u="none" strike="noStrike" dirty="0">
                          <a:effectLst/>
                        </a:rPr>
                        <a:t>=</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b="1" u="none" strike="noStrike" dirty="0">
                          <a:effectLst/>
                        </a:rPr>
                        <a:t>6913296,34</a:t>
                      </a:r>
                      <a:endParaRPr lang="de-DE" sz="1000" b="1" i="0" u="none" strike="noStrike" dirty="0">
                        <a:solidFill>
                          <a:srgbClr val="000000"/>
                        </a:solidFill>
                        <a:effectLst/>
                        <a:latin typeface="Calibri" panose="020F0502020204030204" pitchFamily="34" charset="0"/>
                      </a:endParaRPr>
                    </a:p>
                  </a:txBody>
                  <a:tcPr marL="8572" marR="8572" marT="8572" marB="0" anchor="b"/>
                </a:tc>
              </a:tr>
              <a:tr h="231728">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r>
              <a:tr h="231728">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r>
              <a:tr h="231728">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r>
                        <a:rPr lang="en-US" sz="1000" b="1" i="0" u="none" strike="noStrike" dirty="0" smtClean="0">
                          <a:solidFill>
                            <a:srgbClr val="000000"/>
                          </a:solidFill>
                          <a:effectLst/>
                          <a:latin typeface="Calibri" panose="020F0502020204030204" pitchFamily="34" charset="0"/>
                        </a:rPr>
                        <a:t>Total SUM</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b="1" u="none" strike="noStrike" dirty="0">
                          <a:effectLst/>
                        </a:rPr>
                        <a:t>7355511,82</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r>
              <a:tr h="231728">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0" i="0" u="none" strike="noStrike">
                        <a:solidFill>
                          <a:srgbClr val="000000"/>
                        </a:solidFill>
                        <a:effectLst/>
                        <a:latin typeface="Calibri" panose="020F0502020204030204" pitchFamily="34" charset="0"/>
                      </a:endParaRPr>
                    </a:p>
                  </a:txBody>
                  <a:tcPr marL="8572" marR="8572" marT="8572" marB="0" anchor="b"/>
                </a:tc>
                <a:tc>
                  <a:txBody>
                    <a:bodyPr/>
                    <a:lstStyle/>
                    <a:p>
                      <a:pPr algn="l" fontAlgn="b"/>
                      <a:r>
                        <a:rPr lang="de-DE" sz="1000" b="1" u="none" strike="noStrike" dirty="0" smtClean="0">
                          <a:effectLst/>
                        </a:rPr>
                        <a:t>NPV =</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b="1" u="none" strike="noStrike" dirty="0">
                          <a:effectLst/>
                        </a:rPr>
                        <a:t>6655511,82</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l" fontAlgn="b"/>
                      <a:r>
                        <a:rPr lang="de-DE" sz="1000" b="1" u="none" strike="noStrike" dirty="0" smtClean="0">
                          <a:effectLst/>
                        </a:rPr>
                        <a:t>NPV =</a:t>
                      </a:r>
                      <a:endParaRPr lang="de-DE" sz="1000" b="1" i="0" u="none" strike="noStrike" dirty="0">
                        <a:solidFill>
                          <a:srgbClr val="000000"/>
                        </a:solidFill>
                        <a:effectLst/>
                        <a:latin typeface="Calibri" panose="020F0502020204030204" pitchFamily="34" charset="0"/>
                      </a:endParaRPr>
                    </a:p>
                  </a:txBody>
                  <a:tcPr marL="8572" marR="8572" marT="8572" marB="0" anchor="b"/>
                </a:tc>
                <a:tc>
                  <a:txBody>
                    <a:bodyPr/>
                    <a:lstStyle/>
                    <a:p>
                      <a:pPr algn="r" fontAlgn="b"/>
                      <a:r>
                        <a:rPr lang="de-DE" sz="1000" b="1" u="none" strike="noStrike" dirty="0">
                          <a:effectLst/>
                        </a:rPr>
                        <a:t>6413296,34</a:t>
                      </a:r>
                      <a:endParaRPr lang="de-DE" sz="1000" b="1" i="0" u="none" strike="noStrike" dirty="0">
                        <a:solidFill>
                          <a:srgbClr val="000000"/>
                        </a:solidFill>
                        <a:effectLst/>
                        <a:latin typeface="Calibri" panose="020F0502020204030204" pitchFamily="34" charset="0"/>
                      </a:endParaRPr>
                    </a:p>
                  </a:txBody>
                  <a:tcPr marL="8572" marR="8572" marT="8572" marB="0" anchor="b"/>
                </a:tc>
              </a:tr>
            </a:tbl>
          </a:graphicData>
        </a:graphic>
      </p:graphicFrame>
      <p:cxnSp>
        <p:nvCxnSpPr>
          <p:cNvPr id="5" name="Gerade Verbindung mit Pfeil 4"/>
          <p:cNvCxnSpPr/>
          <p:nvPr/>
        </p:nvCxnSpPr>
        <p:spPr>
          <a:xfrm>
            <a:off x="2627784" y="4581128"/>
            <a:ext cx="0" cy="504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Gerade Verbindung mit Pfeil 6"/>
          <p:cNvCxnSpPr/>
          <p:nvPr/>
        </p:nvCxnSpPr>
        <p:spPr>
          <a:xfrm flipH="1">
            <a:off x="2771800" y="4581128"/>
            <a:ext cx="2808312" cy="504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82371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5" name="Grafik 4"/>
          <p:cNvPicPr>
            <a:picLocks noChangeAspect="1"/>
          </p:cNvPicPr>
          <p:nvPr/>
        </p:nvPicPr>
        <p:blipFill>
          <a:blip r:embed="rId2"/>
          <a:stretch>
            <a:fillRect/>
          </a:stretch>
        </p:blipFill>
        <p:spPr>
          <a:xfrm>
            <a:off x="323528" y="92916"/>
            <a:ext cx="7836911" cy="5907101"/>
          </a:xfrm>
          <a:prstGeom prst="rect">
            <a:avLst/>
          </a:prstGeom>
        </p:spPr>
      </p:pic>
      <p:pic>
        <p:nvPicPr>
          <p:cNvPr id="6" name="Grafik 5"/>
          <p:cNvPicPr>
            <a:picLocks noChangeAspect="1"/>
          </p:cNvPicPr>
          <p:nvPr/>
        </p:nvPicPr>
        <p:blipFill>
          <a:blip r:embed="rId3"/>
          <a:stretch>
            <a:fillRect/>
          </a:stretch>
        </p:blipFill>
        <p:spPr>
          <a:xfrm>
            <a:off x="311908" y="5965973"/>
            <a:ext cx="8256414" cy="885825"/>
          </a:xfrm>
          <a:prstGeom prst="rect">
            <a:avLst/>
          </a:prstGeom>
        </p:spPr>
      </p:pic>
    </p:spTree>
    <p:extLst>
      <p:ext uri="{BB962C8B-B14F-4D97-AF65-F5344CB8AC3E}">
        <p14:creationId xmlns:p14="http://schemas.microsoft.com/office/powerpoint/2010/main" val="41749697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a:xfrm>
            <a:off x="-20111" y="6660052"/>
            <a:ext cx="8229600" cy="176883"/>
          </a:xfrm>
        </p:spPr>
        <p:txBody>
          <a:bodyPr>
            <a:normAutofit fontScale="55000" lnSpcReduction="20000"/>
          </a:bodyPr>
          <a:lstStyle/>
          <a:p>
            <a:r>
              <a:rPr lang="de-DE" sz="600" dirty="0"/>
              <a:t>http://images.google.de/imgres?imgurl=http%3A%2F%2Fwww.offshorewind.biz%2Fwp-content%2Fuploads%2F2012%2F04%2FGermany-Innogy-Venture-Capital-and-High-Tech-Gr%2525C3%2525BCnderfonds-Invest-in-enercast.jpg&amp;imgrefurl=http%3A%2F%2Fwww.offshorewind.biz%2F2012%2F04%2F23%2Fgermany-innogy-venture-capital-and-high-tech-grunderfonds-invest-in-enercast%2F&amp;h=330&amp;w=530&amp;tbnid=zjtLWnKyskVElM%3A&amp;docid=J4Xerll0iZIozM&amp;itg=1&amp;ei=JVkbV5esKobt6AT0lpDIBA&amp;tbm=isch&amp;iact=rc&amp;uact=3&amp;dur=770&amp;page=4&amp;start=92&amp;ndsp=34&amp;ved=0ahUKEwjX0p3o0KTMAhWGNpoKHXQLBEkQMwjmAShjMGM&amp;bih=763&amp;biw=1600</a:t>
            </a:r>
          </a:p>
        </p:txBody>
      </p:sp>
      <p:pic>
        <p:nvPicPr>
          <p:cNvPr id="4" name="Grafik 3"/>
          <p:cNvPicPr>
            <a:picLocks noChangeAspect="1"/>
          </p:cNvPicPr>
          <p:nvPr/>
        </p:nvPicPr>
        <p:blipFill>
          <a:blip r:embed="rId2"/>
          <a:stretch>
            <a:fillRect/>
          </a:stretch>
        </p:blipFill>
        <p:spPr>
          <a:xfrm>
            <a:off x="180432" y="1124744"/>
            <a:ext cx="8783136" cy="3888432"/>
          </a:xfrm>
          <a:prstGeom prst="rect">
            <a:avLst/>
          </a:prstGeom>
        </p:spPr>
      </p:pic>
    </p:spTree>
    <p:extLst>
      <p:ext uri="{BB962C8B-B14F-4D97-AF65-F5344CB8AC3E}">
        <p14:creationId xmlns:p14="http://schemas.microsoft.com/office/powerpoint/2010/main" val="40857364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94122"/>
          </a:xfrm>
        </p:spPr>
        <p:txBody>
          <a:bodyPr>
            <a:noAutofit/>
          </a:bodyPr>
          <a:lstStyle/>
          <a:p>
            <a:r>
              <a:rPr lang="en-US" sz="3600" b="1" dirty="0" smtClean="0">
                <a:solidFill>
                  <a:schemeClr val="tx2">
                    <a:lumMod val="75000"/>
                  </a:schemeClr>
                </a:solidFill>
                <a:latin typeface="Times New Roman" pitchFamily="18" charset="0"/>
                <a:cs typeface="Times New Roman" pitchFamily="18" charset="0"/>
              </a:rPr>
              <a:t>The key points of the formation of investment needs</a:t>
            </a:r>
            <a:endParaRPr lang="ru-RU" sz="3600" b="1" dirty="0">
              <a:solidFill>
                <a:schemeClr val="tx2">
                  <a:lumMod val="75000"/>
                </a:schemeClr>
              </a:solidFill>
              <a:latin typeface="Times New Roman" pitchFamily="18" charset="0"/>
              <a:cs typeface="Times New Roman" pitchFamily="18" charset="0"/>
            </a:endParaRPr>
          </a:p>
        </p:txBody>
      </p:sp>
      <p:grpSp>
        <p:nvGrpSpPr>
          <p:cNvPr id="4" name="Group 2"/>
          <p:cNvGrpSpPr>
            <a:grpSpLocks/>
          </p:cNvGrpSpPr>
          <p:nvPr/>
        </p:nvGrpSpPr>
        <p:grpSpPr bwMode="auto">
          <a:xfrm>
            <a:off x="1331640" y="1556792"/>
            <a:ext cx="6624736" cy="4392488"/>
            <a:chOff x="1735" y="1680"/>
            <a:chExt cx="9100" cy="6740"/>
          </a:xfrm>
        </p:grpSpPr>
        <p:cxnSp>
          <p:nvCxnSpPr>
            <p:cNvPr id="5" name="AutoShape 3"/>
            <p:cNvCxnSpPr>
              <a:cxnSpLocks noChangeShapeType="1"/>
            </p:cNvCxnSpPr>
            <p:nvPr/>
          </p:nvCxnSpPr>
          <p:spPr bwMode="auto">
            <a:xfrm>
              <a:off x="9700" y="3940"/>
              <a:ext cx="0" cy="3020"/>
            </a:xfrm>
            <a:prstGeom prst="straightConnector1">
              <a:avLst/>
            </a:prstGeom>
            <a:ln>
              <a:headEnd/>
              <a:tailEnd type="triangle" w="med" len="med"/>
            </a:ln>
          </p:spPr>
          <p:style>
            <a:lnRef idx="3">
              <a:schemeClr val="dk1"/>
            </a:lnRef>
            <a:fillRef idx="0">
              <a:schemeClr val="dk1"/>
            </a:fillRef>
            <a:effectRef idx="2">
              <a:schemeClr val="dk1"/>
            </a:effectRef>
            <a:fontRef idx="minor">
              <a:schemeClr val="tx1"/>
            </a:fontRef>
          </p:style>
        </p:cxnSp>
        <p:sp>
          <p:nvSpPr>
            <p:cNvPr id="6" name="Text Box 4"/>
            <p:cNvSpPr txBox="1">
              <a:spLocks noChangeArrowheads="1"/>
            </p:cNvSpPr>
            <p:nvPr/>
          </p:nvSpPr>
          <p:spPr bwMode="auto">
            <a:xfrm>
              <a:off x="1895" y="2960"/>
              <a:ext cx="2080" cy="980"/>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Natural Resources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 Box 5"/>
            <p:cNvSpPr txBox="1">
              <a:spLocks noChangeArrowheads="1"/>
            </p:cNvSpPr>
            <p:nvPr/>
          </p:nvSpPr>
          <p:spPr bwMode="auto">
            <a:xfrm>
              <a:off x="5133" y="2960"/>
              <a:ext cx="2080" cy="980"/>
            </a:xfrm>
            <a:prstGeom prst="rect">
              <a:avLst/>
            </a:prstGeom>
            <a:solidFill>
              <a:srgbClr val="FFFFFF"/>
            </a:solidFill>
            <a:ln w="9525">
              <a:solidFill>
                <a:srgbClr val="000000"/>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Production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 Box 6"/>
            <p:cNvSpPr txBox="1">
              <a:spLocks noChangeArrowheads="1"/>
            </p:cNvSpPr>
            <p:nvPr/>
          </p:nvSpPr>
          <p:spPr bwMode="auto">
            <a:xfrm>
              <a:off x="8293" y="2960"/>
              <a:ext cx="2080" cy="980"/>
            </a:xfrm>
            <a:prstGeom prst="rect">
              <a:avLst/>
            </a:prstGeom>
            <a:solidFill>
              <a:srgbClr val="FFFFFF"/>
            </a:solidFill>
            <a:ln w="9525">
              <a:solidFill>
                <a:srgbClr val="000000"/>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Consumption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7"/>
            <p:cNvSpPr txBox="1">
              <a:spLocks noChangeArrowheads="1"/>
            </p:cNvSpPr>
            <p:nvPr/>
          </p:nvSpPr>
          <p:spPr bwMode="auto">
            <a:xfrm>
              <a:off x="5133" y="4700"/>
              <a:ext cx="2080" cy="1160"/>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Wastes </a:t>
              </a:r>
            </a:p>
            <a:p>
              <a:pPr marL="0" marR="0" lvl="0" indent="0" algn="ctr" defTabSz="914400" rtl="0" eaLnBrk="1" fontAlgn="base" latinLnBrk="0" hangingPunct="1">
                <a:lnSpc>
                  <a:spcPct val="100000"/>
                </a:lnSpc>
                <a:spcBef>
                  <a:spcPct val="0"/>
                </a:spcBef>
                <a:spcAft>
                  <a:spcPct val="0"/>
                </a:spcAft>
                <a:buClrTx/>
                <a:buSzTx/>
                <a:buFontTx/>
                <a:buNone/>
                <a:tabLst/>
              </a:pPr>
              <a:endParaRPr lang="en-US" sz="1400" dirty="0">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Pollution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 Box 8"/>
            <p:cNvSpPr txBox="1">
              <a:spLocks noChangeArrowheads="1"/>
            </p:cNvSpPr>
            <p:nvPr/>
          </p:nvSpPr>
          <p:spPr bwMode="auto">
            <a:xfrm>
              <a:off x="1895" y="5220"/>
              <a:ext cx="2080" cy="1080"/>
            </a:xfrm>
            <a:prstGeom prst="rect">
              <a:avLst/>
            </a:prstGeom>
            <a:solidFill>
              <a:srgbClr val="FFFFFF"/>
            </a:solidFill>
            <a:ln w="9525">
              <a:solidFill>
                <a:srgbClr val="000000"/>
              </a:solidFill>
              <a:miter lim="800000"/>
              <a:headEnd/>
              <a:tailEnd/>
            </a:ln>
          </p:spPr>
          <p:txBody>
            <a:bodyPr vert="horz" wrap="none" lIns="18000" tIns="0" rIns="1800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latin typeface="Times New Roman" pitchFamily="18" charset="0"/>
                  <a:cs typeface="Arial" pitchFamily="34" charset="0"/>
                </a:rPr>
                <a:t>Potential </a:t>
              </a:r>
              <a:r>
                <a:rPr kumimoji="0" lang="de-DE" sz="1400" b="0" i="0" u="none" strike="noStrike" cap="none" normalizeH="0" baseline="0" dirty="0" err="1" smtClean="0">
                  <a:ln>
                    <a:noFill/>
                  </a:ln>
                  <a:solidFill>
                    <a:schemeClr val="tx1"/>
                  </a:solidFill>
                  <a:effectLst/>
                  <a:latin typeface="Times New Roman" pitchFamily="18" charset="0"/>
                  <a:cs typeface="Arial" pitchFamily="34" charset="0"/>
                </a:rPr>
                <a:t>of</a:t>
              </a:r>
              <a:r>
                <a:rPr kumimoji="0" lang="de-DE" sz="1400" b="0" i="0" u="none" strike="noStrike" cap="none" normalizeH="0" baseline="0" dirty="0" smtClean="0">
                  <a:ln>
                    <a:noFill/>
                  </a:ln>
                  <a:solidFill>
                    <a:schemeClr val="tx1"/>
                  </a:solidFill>
                  <a:effectLst/>
                  <a:latin typeface="Times New Roman" pitchFamily="18" charset="0"/>
                  <a:cs typeface="Arial" pitchFamily="34" charset="0"/>
                </a:rPr>
                <a:t> Nature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latin typeface="Times New Roman" pitchFamily="18" charset="0"/>
                  <a:cs typeface="Arial" pitchFamily="34" charset="0"/>
                </a:rPr>
                <a:t>(</a:t>
              </a:r>
              <a:r>
                <a:rPr kumimoji="0" lang="de-DE" sz="1400" b="0" i="0" u="none" strike="noStrike" cap="none" normalizeH="0" baseline="0" dirty="0" err="1" smtClean="0">
                  <a:ln>
                    <a:noFill/>
                  </a:ln>
                  <a:solidFill>
                    <a:schemeClr val="tx1"/>
                  </a:solidFill>
                  <a:effectLst/>
                  <a:latin typeface="Times New Roman" pitchFamily="18" charset="0"/>
                  <a:cs typeface="Arial" pitchFamily="34" charset="0"/>
                </a:rPr>
                <a:t>saving</a:t>
              </a:r>
              <a:r>
                <a:rPr kumimoji="0" lang="de-DE" sz="1400" b="0" i="0" u="none" strike="noStrike" cap="none" normalizeH="0" baseline="0" dirty="0" smtClean="0">
                  <a:ln>
                    <a:noFill/>
                  </a:ln>
                  <a:solidFill>
                    <a:schemeClr val="tx1"/>
                  </a:solidFill>
                  <a:effectLst/>
                  <a:latin typeface="Times New Roman" pitchFamily="18" charset="0"/>
                  <a:cs typeface="Arial" pitchFamily="34" charset="0"/>
                </a:rPr>
                <a:t>, </a:t>
              </a:r>
              <a:r>
                <a:rPr kumimoji="0" lang="de-DE" sz="1400" b="0" i="0" u="none" strike="noStrike" cap="none" normalizeH="0" baseline="0" dirty="0" err="1" smtClean="0">
                  <a:ln>
                    <a:noFill/>
                  </a:ln>
                  <a:solidFill>
                    <a:schemeClr val="tx1"/>
                  </a:solidFill>
                  <a:effectLst/>
                  <a:latin typeface="Times New Roman" pitchFamily="18" charset="0"/>
                  <a:cs typeface="Arial" pitchFamily="34" charset="0"/>
                </a:rPr>
                <a:t>conservation</a:t>
              </a:r>
              <a:r>
                <a:rPr lang="de-DE" sz="1400" dirty="0" smtClean="0">
                  <a:latin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lang="de-DE" sz="1400" dirty="0" err="1" smtClean="0">
                  <a:latin typeface="Times New Roman" pitchFamily="18" charset="0"/>
                  <a:cs typeface="Arial" pitchFamily="34" charset="0"/>
                </a:rPr>
                <a:t>regeneration</a:t>
              </a:r>
              <a:r>
                <a:rPr lang="de-DE" sz="1400" dirty="0" smtClean="0">
                  <a:latin typeface="Times New Roman" pitchFamily="18" charset="0"/>
                  <a:cs typeface="Arial" pitchFamily="34" charset="0"/>
                </a:rPr>
                <a:t>)</a:t>
              </a:r>
              <a:r>
                <a:rPr kumimoji="0" lang="de-DE" sz="1400" b="0" i="0" u="none" strike="noStrike" cap="none" normalizeH="0" baseline="0" dirty="0" smtClean="0">
                  <a:ln>
                    <a:noFill/>
                  </a:ln>
                  <a:solidFill>
                    <a:schemeClr val="tx1"/>
                  </a:solidFill>
                  <a:effectLst/>
                  <a:latin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1" name="AutoShape 9"/>
            <p:cNvCxnSpPr>
              <a:cxnSpLocks noChangeShapeType="1"/>
            </p:cNvCxnSpPr>
            <p:nvPr/>
          </p:nvCxnSpPr>
          <p:spPr bwMode="auto">
            <a:xfrm>
              <a:off x="3975" y="3500"/>
              <a:ext cx="1158" cy="0"/>
            </a:xfrm>
            <a:prstGeom prst="straightConnector1">
              <a:avLst/>
            </a:prstGeom>
            <a:ln>
              <a:headEnd/>
              <a:tailEnd type="triangle" w="med" len="med"/>
            </a:ln>
          </p:spPr>
          <p:style>
            <a:lnRef idx="3">
              <a:schemeClr val="dk1"/>
            </a:lnRef>
            <a:fillRef idx="0">
              <a:schemeClr val="dk1"/>
            </a:fillRef>
            <a:effectRef idx="2">
              <a:schemeClr val="dk1"/>
            </a:effectRef>
            <a:fontRef idx="minor">
              <a:schemeClr val="tx1"/>
            </a:fontRef>
          </p:style>
        </p:cxnSp>
        <p:cxnSp>
          <p:nvCxnSpPr>
            <p:cNvPr id="12" name="AutoShape 10"/>
            <p:cNvCxnSpPr>
              <a:cxnSpLocks noChangeShapeType="1"/>
            </p:cNvCxnSpPr>
            <p:nvPr/>
          </p:nvCxnSpPr>
          <p:spPr bwMode="auto">
            <a:xfrm>
              <a:off x="7213" y="3500"/>
              <a:ext cx="1080" cy="0"/>
            </a:xfrm>
            <a:prstGeom prst="straightConnector1">
              <a:avLst/>
            </a:prstGeom>
            <a:ln>
              <a:headEnd/>
              <a:tailEnd type="triangle" w="med" len="med"/>
            </a:ln>
          </p:spPr>
          <p:style>
            <a:lnRef idx="3">
              <a:schemeClr val="dk1"/>
            </a:lnRef>
            <a:fillRef idx="0">
              <a:schemeClr val="dk1"/>
            </a:fillRef>
            <a:effectRef idx="2">
              <a:schemeClr val="dk1"/>
            </a:effectRef>
            <a:fontRef idx="minor">
              <a:schemeClr val="tx1"/>
            </a:fontRef>
          </p:style>
        </p:cxnSp>
        <p:cxnSp>
          <p:nvCxnSpPr>
            <p:cNvPr id="13" name="AutoShape 11"/>
            <p:cNvCxnSpPr>
              <a:cxnSpLocks noChangeShapeType="1"/>
            </p:cNvCxnSpPr>
            <p:nvPr/>
          </p:nvCxnSpPr>
          <p:spPr bwMode="auto">
            <a:xfrm flipH="1">
              <a:off x="7213" y="5220"/>
              <a:ext cx="2022" cy="0"/>
            </a:xfrm>
            <a:prstGeom prst="straightConnector1">
              <a:avLst/>
            </a:prstGeom>
            <a:ln>
              <a:headEnd/>
              <a:tailEnd type="triangle" w="med" len="med"/>
            </a:ln>
          </p:spPr>
          <p:style>
            <a:lnRef idx="3">
              <a:schemeClr val="dk1"/>
            </a:lnRef>
            <a:fillRef idx="0">
              <a:schemeClr val="dk1"/>
            </a:fillRef>
            <a:effectRef idx="2">
              <a:schemeClr val="dk1"/>
            </a:effectRef>
            <a:fontRef idx="minor">
              <a:schemeClr val="tx1"/>
            </a:fontRef>
          </p:style>
        </p:cxnSp>
        <p:cxnSp>
          <p:nvCxnSpPr>
            <p:cNvPr id="14" name="AutoShape 12"/>
            <p:cNvCxnSpPr>
              <a:cxnSpLocks noChangeShapeType="1"/>
            </p:cNvCxnSpPr>
            <p:nvPr/>
          </p:nvCxnSpPr>
          <p:spPr bwMode="auto">
            <a:xfrm flipV="1">
              <a:off x="9235" y="3940"/>
              <a:ext cx="0" cy="1280"/>
            </a:xfrm>
            <a:prstGeom prst="straightConnector1">
              <a:avLst/>
            </a:prstGeom>
            <a:ln>
              <a:headEnd/>
              <a:tailEnd/>
            </a:ln>
          </p:spPr>
          <p:style>
            <a:lnRef idx="3">
              <a:schemeClr val="dk1"/>
            </a:lnRef>
            <a:fillRef idx="0">
              <a:schemeClr val="dk1"/>
            </a:fillRef>
            <a:effectRef idx="2">
              <a:schemeClr val="dk1"/>
            </a:effectRef>
            <a:fontRef idx="minor">
              <a:schemeClr val="tx1"/>
            </a:fontRef>
          </p:style>
        </p:cxnSp>
        <p:cxnSp>
          <p:nvCxnSpPr>
            <p:cNvPr id="15" name="AutoShape 13"/>
            <p:cNvCxnSpPr>
              <a:cxnSpLocks noChangeShapeType="1"/>
            </p:cNvCxnSpPr>
            <p:nvPr/>
          </p:nvCxnSpPr>
          <p:spPr bwMode="auto">
            <a:xfrm>
              <a:off x="2895" y="3940"/>
              <a:ext cx="0" cy="1040"/>
            </a:xfrm>
            <a:prstGeom prst="straightConnector1">
              <a:avLst/>
            </a:prstGeom>
            <a:ln>
              <a:headEnd/>
              <a:tailEnd/>
            </a:ln>
          </p:spPr>
          <p:style>
            <a:lnRef idx="3">
              <a:schemeClr val="dk1"/>
            </a:lnRef>
            <a:fillRef idx="0">
              <a:schemeClr val="dk1"/>
            </a:fillRef>
            <a:effectRef idx="2">
              <a:schemeClr val="dk1"/>
            </a:effectRef>
            <a:fontRef idx="minor">
              <a:schemeClr val="tx1"/>
            </a:fontRef>
          </p:style>
        </p:cxnSp>
        <p:cxnSp>
          <p:nvCxnSpPr>
            <p:cNvPr id="16" name="AutoShape 14"/>
            <p:cNvCxnSpPr>
              <a:cxnSpLocks noChangeShapeType="1"/>
            </p:cNvCxnSpPr>
            <p:nvPr/>
          </p:nvCxnSpPr>
          <p:spPr bwMode="auto">
            <a:xfrm>
              <a:off x="2895" y="4980"/>
              <a:ext cx="2238" cy="0"/>
            </a:xfrm>
            <a:prstGeom prst="straightConnector1">
              <a:avLst/>
            </a:prstGeom>
            <a:ln>
              <a:headEnd/>
              <a:tailEnd type="triangle" w="med" len="med"/>
            </a:ln>
          </p:spPr>
          <p:style>
            <a:lnRef idx="3">
              <a:schemeClr val="dk1"/>
            </a:lnRef>
            <a:fillRef idx="0">
              <a:schemeClr val="dk1"/>
            </a:fillRef>
            <a:effectRef idx="2">
              <a:schemeClr val="dk1"/>
            </a:effectRef>
            <a:fontRef idx="minor">
              <a:schemeClr val="tx1"/>
            </a:fontRef>
          </p:style>
        </p:cxnSp>
        <p:cxnSp>
          <p:nvCxnSpPr>
            <p:cNvPr id="17" name="AutoShape 15"/>
            <p:cNvCxnSpPr>
              <a:cxnSpLocks noChangeShapeType="1"/>
            </p:cNvCxnSpPr>
            <p:nvPr/>
          </p:nvCxnSpPr>
          <p:spPr bwMode="auto">
            <a:xfrm>
              <a:off x="6215" y="3940"/>
              <a:ext cx="0" cy="760"/>
            </a:xfrm>
            <a:prstGeom prst="straightConnector1">
              <a:avLst/>
            </a:prstGeom>
            <a:noFill/>
            <a:ln w="9525">
              <a:solidFill>
                <a:srgbClr val="000000"/>
              </a:solidFill>
              <a:round/>
              <a:headEnd/>
              <a:tailEnd type="triangle" w="med" len="med"/>
            </a:ln>
          </p:spPr>
        </p:cxnSp>
        <p:sp>
          <p:nvSpPr>
            <p:cNvPr id="18" name="Text Box 16"/>
            <p:cNvSpPr txBox="1">
              <a:spLocks noChangeArrowheads="1"/>
            </p:cNvSpPr>
            <p:nvPr/>
          </p:nvSpPr>
          <p:spPr bwMode="auto">
            <a:xfrm>
              <a:off x="1895" y="6960"/>
              <a:ext cx="2080" cy="980"/>
            </a:xfrm>
            <a:prstGeom prst="rect">
              <a:avLst/>
            </a:prstGeom>
            <a:solidFill>
              <a:srgbClr val="FFFFFF"/>
            </a:solidFill>
            <a:ln w="9525">
              <a:solidFill>
                <a:srgbClr val="000000"/>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Society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Text Box 17"/>
            <p:cNvSpPr txBox="1">
              <a:spLocks noChangeArrowheads="1"/>
            </p:cNvSpPr>
            <p:nvPr/>
          </p:nvSpPr>
          <p:spPr bwMode="auto">
            <a:xfrm>
              <a:off x="8153" y="6960"/>
              <a:ext cx="2080" cy="980"/>
            </a:xfrm>
            <a:prstGeom prst="rect">
              <a:avLst/>
            </a:prstGeom>
            <a:solidFill>
              <a:srgbClr val="FFFFFF"/>
            </a:solidFill>
            <a:ln w="9525">
              <a:solidFill>
                <a:srgbClr val="000000"/>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Institutes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0" name="AutoShape 18"/>
            <p:cNvCxnSpPr>
              <a:cxnSpLocks noChangeShapeType="1"/>
            </p:cNvCxnSpPr>
            <p:nvPr/>
          </p:nvCxnSpPr>
          <p:spPr bwMode="auto">
            <a:xfrm>
              <a:off x="1735" y="6820"/>
              <a:ext cx="9100" cy="0"/>
            </a:xfrm>
            <a:prstGeom prst="straightConnector1">
              <a:avLst/>
            </a:prstGeom>
            <a:noFill/>
            <a:ln w="9525">
              <a:solidFill>
                <a:srgbClr val="000000"/>
              </a:solidFill>
              <a:prstDash val="dash"/>
              <a:round/>
              <a:headEnd/>
              <a:tailEnd/>
            </a:ln>
          </p:spPr>
        </p:cxnSp>
        <p:cxnSp>
          <p:nvCxnSpPr>
            <p:cNvPr id="21" name="AutoShape 19"/>
            <p:cNvCxnSpPr>
              <a:cxnSpLocks noChangeShapeType="1"/>
            </p:cNvCxnSpPr>
            <p:nvPr/>
          </p:nvCxnSpPr>
          <p:spPr bwMode="auto">
            <a:xfrm>
              <a:off x="1735" y="6860"/>
              <a:ext cx="0" cy="1560"/>
            </a:xfrm>
            <a:prstGeom prst="straightConnector1">
              <a:avLst/>
            </a:prstGeom>
            <a:noFill/>
            <a:ln w="9525">
              <a:solidFill>
                <a:srgbClr val="000000"/>
              </a:solidFill>
              <a:prstDash val="dash"/>
              <a:round/>
              <a:headEnd/>
              <a:tailEnd/>
            </a:ln>
          </p:spPr>
        </p:cxnSp>
        <p:cxnSp>
          <p:nvCxnSpPr>
            <p:cNvPr id="22" name="AutoShape 20"/>
            <p:cNvCxnSpPr>
              <a:cxnSpLocks noChangeShapeType="1"/>
            </p:cNvCxnSpPr>
            <p:nvPr/>
          </p:nvCxnSpPr>
          <p:spPr bwMode="auto">
            <a:xfrm>
              <a:off x="1735" y="8420"/>
              <a:ext cx="9100" cy="0"/>
            </a:xfrm>
            <a:prstGeom prst="straightConnector1">
              <a:avLst/>
            </a:prstGeom>
            <a:noFill/>
            <a:ln w="9525">
              <a:solidFill>
                <a:srgbClr val="000000"/>
              </a:solidFill>
              <a:prstDash val="dash"/>
              <a:round/>
              <a:headEnd/>
              <a:tailEnd/>
            </a:ln>
          </p:spPr>
        </p:cxnSp>
        <p:cxnSp>
          <p:nvCxnSpPr>
            <p:cNvPr id="23" name="AutoShape 21"/>
            <p:cNvCxnSpPr>
              <a:cxnSpLocks noChangeShapeType="1"/>
            </p:cNvCxnSpPr>
            <p:nvPr/>
          </p:nvCxnSpPr>
          <p:spPr bwMode="auto">
            <a:xfrm>
              <a:off x="10835" y="6820"/>
              <a:ext cx="0" cy="1600"/>
            </a:xfrm>
            <a:prstGeom prst="straightConnector1">
              <a:avLst/>
            </a:prstGeom>
            <a:noFill/>
            <a:ln w="9525">
              <a:solidFill>
                <a:srgbClr val="000000"/>
              </a:solidFill>
              <a:prstDash val="dash"/>
              <a:round/>
              <a:headEnd/>
              <a:tailEnd/>
            </a:ln>
          </p:spPr>
        </p:cxnSp>
        <p:sp>
          <p:nvSpPr>
            <p:cNvPr id="24" name="Text Box 22"/>
            <p:cNvSpPr txBox="1">
              <a:spLocks noChangeArrowheads="1"/>
            </p:cNvSpPr>
            <p:nvPr/>
          </p:nvSpPr>
          <p:spPr bwMode="auto">
            <a:xfrm>
              <a:off x="4328" y="7720"/>
              <a:ext cx="3607" cy="440"/>
            </a:xfrm>
            <a:prstGeom prst="rect">
              <a:avLst/>
            </a:prstGeom>
            <a:solidFill>
              <a:srgbClr val="FFFFFF"/>
            </a:solidFill>
            <a:ln w="9525">
              <a:solidFill>
                <a:srgbClr val="FFFFFF"/>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Arial" pitchFamily="34" charset="0"/>
                </a:rPr>
                <a:t>SOCIAL</a:t>
              </a:r>
              <a:r>
                <a:rPr kumimoji="0" lang="en-US" sz="1400" b="1" i="0" u="none" strike="noStrike" cap="none" normalizeH="0" dirty="0" smtClean="0">
                  <a:ln>
                    <a:noFill/>
                  </a:ln>
                  <a:solidFill>
                    <a:srgbClr val="0070C0"/>
                  </a:solidFill>
                  <a:effectLst>
                    <a:outerShdw blurRad="38100" dist="38100" dir="2700000" algn="tl">
                      <a:srgbClr val="000000">
                        <a:alpha val="43137"/>
                      </a:srgbClr>
                    </a:outerShdw>
                  </a:effectLst>
                  <a:latin typeface="Times New Roman" pitchFamily="18" charset="0"/>
                  <a:cs typeface="Arial" pitchFamily="34" charset="0"/>
                </a:rPr>
                <a:t> SY</a:t>
              </a:r>
              <a:r>
                <a:rPr lang="en-US" sz="1400" b="1" dirty="0" smtClean="0">
                  <a:solidFill>
                    <a:srgbClr val="0070C0"/>
                  </a:solidFill>
                  <a:effectLst>
                    <a:outerShdw blurRad="38100" dist="38100" dir="2700000" algn="tl">
                      <a:srgbClr val="000000">
                        <a:alpha val="43137"/>
                      </a:srgbClr>
                    </a:outerShdw>
                  </a:effectLst>
                  <a:latin typeface="Times New Roman" pitchFamily="18" charset="0"/>
                  <a:cs typeface="Arial" pitchFamily="34" charset="0"/>
                </a:rPr>
                <a:t>S</a:t>
              </a:r>
              <a:r>
                <a:rPr kumimoji="0" lang="en-US" sz="1400" b="1" i="0" u="none" strike="noStrike" cap="none" normalizeH="0" dirty="0" smtClean="0">
                  <a:ln>
                    <a:noFill/>
                  </a:ln>
                  <a:solidFill>
                    <a:srgbClr val="0070C0"/>
                  </a:solidFill>
                  <a:effectLst>
                    <a:outerShdw blurRad="38100" dist="38100" dir="2700000" algn="tl">
                      <a:srgbClr val="000000">
                        <a:alpha val="43137"/>
                      </a:srgbClr>
                    </a:outerShdw>
                  </a:effectLst>
                  <a:latin typeface="Times New Roman" pitchFamily="18" charset="0"/>
                  <a:cs typeface="Arial" pitchFamily="34" charset="0"/>
                </a:rPr>
                <a:t>TEM </a:t>
              </a:r>
              <a:endParaRPr kumimoji="0" lang="en-US" sz="1800" b="1" i="0" u="none" strike="noStrike" cap="none" normalizeH="0" baseline="0" dirty="0" smtClean="0">
                <a:ln>
                  <a:noFill/>
                </a:ln>
                <a:solidFill>
                  <a:srgbClr val="0070C0"/>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25" name="AutoShape 23"/>
            <p:cNvCxnSpPr>
              <a:cxnSpLocks noChangeShapeType="1"/>
            </p:cNvCxnSpPr>
            <p:nvPr/>
          </p:nvCxnSpPr>
          <p:spPr bwMode="auto">
            <a:xfrm>
              <a:off x="1735" y="6540"/>
              <a:ext cx="2593" cy="0"/>
            </a:xfrm>
            <a:prstGeom prst="straightConnector1">
              <a:avLst/>
            </a:prstGeom>
            <a:noFill/>
            <a:ln w="9525">
              <a:solidFill>
                <a:srgbClr val="000000"/>
              </a:solidFill>
              <a:prstDash val="dash"/>
              <a:round/>
              <a:headEnd/>
              <a:tailEnd/>
            </a:ln>
          </p:spPr>
        </p:cxnSp>
        <p:cxnSp>
          <p:nvCxnSpPr>
            <p:cNvPr id="26" name="AutoShape 24"/>
            <p:cNvCxnSpPr>
              <a:cxnSpLocks noChangeShapeType="1"/>
            </p:cNvCxnSpPr>
            <p:nvPr/>
          </p:nvCxnSpPr>
          <p:spPr bwMode="auto">
            <a:xfrm>
              <a:off x="1735" y="1680"/>
              <a:ext cx="2593" cy="0"/>
            </a:xfrm>
            <a:prstGeom prst="straightConnector1">
              <a:avLst/>
            </a:prstGeom>
            <a:noFill/>
            <a:ln w="9525">
              <a:solidFill>
                <a:srgbClr val="000000"/>
              </a:solidFill>
              <a:prstDash val="dash"/>
              <a:round/>
              <a:headEnd/>
              <a:tailEnd/>
            </a:ln>
          </p:spPr>
        </p:cxnSp>
        <p:sp>
          <p:nvSpPr>
            <p:cNvPr id="27" name="Text Box 25"/>
            <p:cNvSpPr txBox="1">
              <a:spLocks noChangeArrowheads="1"/>
            </p:cNvSpPr>
            <p:nvPr/>
          </p:nvSpPr>
          <p:spPr bwMode="auto">
            <a:xfrm>
              <a:off x="1895" y="1860"/>
              <a:ext cx="2412" cy="880"/>
            </a:xfrm>
            <a:prstGeom prst="rect">
              <a:avLst/>
            </a:prstGeom>
            <a:solidFill>
              <a:srgbClr val="FFFFFF"/>
            </a:solidFill>
            <a:ln w="9525">
              <a:solidFill>
                <a:srgbClr val="FFFFFF"/>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Arial" pitchFamily="34" charset="0"/>
                </a:rPr>
                <a:t>NATURE</a:t>
              </a:r>
              <a:r>
                <a:rPr kumimoji="0" lang="en-US" sz="1400" b="1" i="0" u="none" strike="noStrike" cap="none" normalizeH="0" dirty="0" smtClean="0">
                  <a:ln>
                    <a:noFill/>
                  </a:ln>
                  <a:solidFill>
                    <a:srgbClr val="0070C0"/>
                  </a:solidFill>
                  <a:effectLst>
                    <a:outerShdw blurRad="38100" dist="38100" dir="2700000" algn="tl">
                      <a:srgbClr val="000000">
                        <a:alpha val="43137"/>
                      </a:srgbClr>
                    </a:outerShdw>
                  </a:effectLst>
                  <a:latin typeface="Times New Roman" pitchFamily="18" charset="0"/>
                  <a:cs typeface="Arial" pitchFamily="34" charset="0"/>
                </a:rPr>
                <a:t> SYSTEM </a:t>
              </a:r>
              <a:endParaRPr kumimoji="0" lang="en-US" sz="1800" b="1" i="0" u="none" strike="noStrike" cap="none" normalizeH="0" baseline="0" dirty="0" smtClean="0">
                <a:ln>
                  <a:noFill/>
                </a:ln>
                <a:solidFill>
                  <a:srgbClr val="0070C0"/>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28" name="AutoShape 26"/>
            <p:cNvCxnSpPr>
              <a:cxnSpLocks noChangeShapeType="1"/>
            </p:cNvCxnSpPr>
            <p:nvPr/>
          </p:nvCxnSpPr>
          <p:spPr bwMode="auto">
            <a:xfrm>
              <a:off x="4781" y="6540"/>
              <a:ext cx="6054" cy="0"/>
            </a:xfrm>
            <a:prstGeom prst="straightConnector1">
              <a:avLst/>
            </a:prstGeom>
            <a:noFill/>
            <a:ln w="9525">
              <a:solidFill>
                <a:srgbClr val="000000"/>
              </a:solidFill>
              <a:prstDash val="dash"/>
              <a:round/>
              <a:headEnd/>
              <a:tailEnd/>
            </a:ln>
          </p:spPr>
        </p:cxnSp>
        <p:cxnSp>
          <p:nvCxnSpPr>
            <p:cNvPr id="29" name="AutoShape 27"/>
            <p:cNvCxnSpPr>
              <a:cxnSpLocks noChangeShapeType="1"/>
            </p:cNvCxnSpPr>
            <p:nvPr/>
          </p:nvCxnSpPr>
          <p:spPr bwMode="auto">
            <a:xfrm>
              <a:off x="4781" y="1680"/>
              <a:ext cx="6054" cy="0"/>
            </a:xfrm>
            <a:prstGeom prst="straightConnector1">
              <a:avLst/>
            </a:prstGeom>
            <a:noFill/>
            <a:ln w="9525">
              <a:solidFill>
                <a:srgbClr val="000000"/>
              </a:solidFill>
              <a:prstDash val="dash"/>
              <a:round/>
              <a:headEnd/>
              <a:tailEnd/>
            </a:ln>
          </p:spPr>
        </p:cxnSp>
        <p:cxnSp>
          <p:nvCxnSpPr>
            <p:cNvPr id="30" name="AutoShape 28"/>
            <p:cNvCxnSpPr>
              <a:cxnSpLocks noChangeShapeType="1"/>
            </p:cNvCxnSpPr>
            <p:nvPr/>
          </p:nvCxnSpPr>
          <p:spPr bwMode="auto">
            <a:xfrm>
              <a:off x="4781" y="1680"/>
              <a:ext cx="0" cy="4860"/>
            </a:xfrm>
            <a:prstGeom prst="straightConnector1">
              <a:avLst/>
            </a:prstGeom>
            <a:noFill/>
            <a:ln w="9525">
              <a:solidFill>
                <a:srgbClr val="000000"/>
              </a:solidFill>
              <a:prstDash val="dash"/>
              <a:round/>
              <a:headEnd/>
              <a:tailEnd/>
            </a:ln>
          </p:spPr>
        </p:cxnSp>
        <p:sp>
          <p:nvSpPr>
            <p:cNvPr id="31" name="Text Box 29"/>
            <p:cNvSpPr txBox="1">
              <a:spLocks noChangeArrowheads="1"/>
            </p:cNvSpPr>
            <p:nvPr/>
          </p:nvSpPr>
          <p:spPr bwMode="auto">
            <a:xfrm>
              <a:off x="6655" y="1860"/>
              <a:ext cx="3092" cy="880"/>
            </a:xfrm>
            <a:prstGeom prst="rect">
              <a:avLst/>
            </a:prstGeom>
            <a:solidFill>
              <a:srgbClr val="FFFFFF"/>
            </a:solidFill>
            <a:ln w="9525">
              <a:solidFill>
                <a:srgbClr val="FFFFFF"/>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Arial" pitchFamily="34" charset="0"/>
                </a:rPr>
                <a:t>ECONOMIC SYSTEM </a:t>
              </a:r>
              <a:endParaRPr kumimoji="0" lang="ru-RU" sz="1800" b="1" i="0" u="none" strike="noStrike" cap="none" normalizeH="0" baseline="0" dirty="0" smtClean="0">
                <a:ln>
                  <a:noFill/>
                </a:ln>
                <a:solidFill>
                  <a:srgbClr val="0070C0"/>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32" name="AutoShape 30"/>
            <p:cNvCxnSpPr>
              <a:cxnSpLocks noChangeShapeType="1"/>
            </p:cNvCxnSpPr>
            <p:nvPr/>
          </p:nvCxnSpPr>
          <p:spPr bwMode="auto">
            <a:xfrm>
              <a:off x="3975" y="7480"/>
              <a:ext cx="4178" cy="0"/>
            </a:xfrm>
            <a:prstGeom prst="straightConnector1">
              <a:avLst/>
            </a:prstGeom>
            <a:ln>
              <a:headEnd/>
              <a:tailEnd type="triangle" w="med" len="med"/>
            </a:ln>
          </p:spPr>
          <p:style>
            <a:lnRef idx="3">
              <a:schemeClr val="dk1"/>
            </a:lnRef>
            <a:fillRef idx="0">
              <a:schemeClr val="dk1"/>
            </a:fillRef>
            <a:effectRef idx="2">
              <a:schemeClr val="dk1"/>
            </a:effectRef>
            <a:fontRef idx="minor">
              <a:schemeClr val="tx1"/>
            </a:fontRef>
          </p:style>
        </p:cxnSp>
        <p:cxnSp>
          <p:nvCxnSpPr>
            <p:cNvPr id="33" name="AutoShape 31"/>
            <p:cNvCxnSpPr>
              <a:cxnSpLocks noChangeShapeType="1"/>
            </p:cNvCxnSpPr>
            <p:nvPr/>
          </p:nvCxnSpPr>
          <p:spPr bwMode="auto">
            <a:xfrm flipV="1">
              <a:off x="9235" y="6540"/>
              <a:ext cx="0" cy="420"/>
            </a:xfrm>
            <a:prstGeom prst="straightConnector1">
              <a:avLst/>
            </a:prstGeom>
            <a:ln>
              <a:headEnd/>
              <a:tailEnd type="triangle" w="med" len="med"/>
            </a:ln>
          </p:spPr>
          <p:style>
            <a:lnRef idx="3">
              <a:schemeClr val="dk1"/>
            </a:lnRef>
            <a:fillRef idx="0">
              <a:schemeClr val="dk1"/>
            </a:fillRef>
            <a:effectRef idx="2">
              <a:schemeClr val="dk1"/>
            </a:effectRef>
            <a:fontRef idx="minor">
              <a:schemeClr val="tx1"/>
            </a:fontRef>
          </p:style>
        </p:cxnSp>
        <p:cxnSp>
          <p:nvCxnSpPr>
            <p:cNvPr id="34" name="AutoShape 32"/>
            <p:cNvCxnSpPr>
              <a:cxnSpLocks noChangeShapeType="1"/>
            </p:cNvCxnSpPr>
            <p:nvPr/>
          </p:nvCxnSpPr>
          <p:spPr bwMode="auto">
            <a:xfrm>
              <a:off x="2895" y="6300"/>
              <a:ext cx="0" cy="660"/>
            </a:xfrm>
            <a:prstGeom prst="straightConnector1">
              <a:avLst/>
            </a:prstGeom>
            <a:ln>
              <a:headEnd/>
              <a:tailEnd type="triangle" w="med" len="med"/>
            </a:ln>
          </p:spPr>
          <p:style>
            <a:lnRef idx="3">
              <a:schemeClr val="dk1"/>
            </a:lnRef>
            <a:fillRef idx="0">
              <a:schemeClr val="dk1"/>
            </a:fillRef>
            <a:effectRef idx="2">
              <a:schemeClr val="dk1"/>
            </a:effectRef>
            <a:fontRef idx="minor">
              <a:schemeClr val="tx1"/>
            </a:fontRef>
          </p:style>
        </p:cxnSp>
        <p:cxnSp>
          <p:nvCxnSpPr>
            <p:cNvPr id="35" name="AutoShape 33"/>
            <p:cNvCxnSpPr>
              <a:cxnSpLocks noChangeShapeType="1"/>
            </p:cNvCxnSpPr>
            <p:nvPr/>
          </p:nvCxnSpPr>
          <p:spPr bwMode="auto">
            <a:xfrm flipH="1">
              <a:off x="3975" y="5620"/>
              <a:ext cx="1158" cy="0"/>
            </a:xfrm>
            <a:prstGeom prst="straightConnector1">
              <a:avLst/>
            </a:prstGeom>
            <a:ln>
              <a:headEnd/>
              <a:tailEnd type="triangle" w="med" len="med"/>
            </a:ln>
          </p:spPr>
          <p:style>
            <a:lnRef idx="3">
              <a:schemeClr val="dk1"/>
            </a:lnRef>
            <a:fillRef idx="0">
              <a:schemeClr val="dk1"/>
            </a:fillRef>
            <a:effectRef idx="2">
              <a:schemeClr val="dk1"/>
            </a:effectRef>
            <a:fontRef idx="minor">
              <a:schemeClr val="tx1"/>
            </a:fontRef>
          </p:style>
        </p:cxnSp>
        <p:cxnSp>
          <p:nvCxnSpPr>
            <p:cNvPr id="36" name="AutoShape 34"/>
            <p:cNvCxnSpPr>
              <a:cxnSpLocks noChangeShapeType="1"/>
            </p:cNvCxnSpPr>
            <p:nvPr/>
          </p:nvCxnSpPr>
          <p:spPr bwMode="auto">
            <a:xfrm flipV="1">
              <a:off x="4328" y="1680"/>
              <a:ext cx="0" cy="4860"/>
            </a:xfrm>
            <a:prstGeom prst="straightConnector1">
              <a:avLst/>
            </a:prstGeom>
            <a:noFill/>
            <a:ln w="9525">
              <a:solidFill>
                <a:srgbClr val="000000"/>
              </a:solidFill>
              <a:prstDash val="dash"/>
              <a:round/>
              <a:headEnd/>
              <a:tailEnd/>
            </a:ln>
          </p:spPr>
        </p:cxnSp>
        <p:cxnSp>
          <p:nvCxnSpPr>
            <p:cNvPr id="37" name="AutoShape 35"/>
            <p:cNvCxnSpPr>
              <a:cxnSpLocks noChangeShapeType="1"/>
            </p:cNvCxnSpPr>
            <p:nvPr/>
          </p:nvCxnSpPr>
          <p:spPr bwMode="auto">
            <a:xfrm>
              <a:off x="10835" y="1680"/>
              <a:ext cx="0" cy="4860"/>
            </a:xfrm>
            <a:prstGeom prst="straightConnector1">
              <a:avLst/>
            </a:prstGeom>
            <a:noFill/>
            <a:ln w="9525">
              <a:solidFill>
                <a:srgbClr val="000000"/>
              </a:solidFill>
              <a:prstDash val="dash"/>
              <a:round/>
              <a:headEnd/>
              <a:tailEnd/>
            </a:ln>
          </p:spPr>
        </p:cxnSp>
        <p:cxnSp>
          <p:nvCxnSpPr>
            <p:cNvPr id="38" name="AutoShape 36"/>
            <p:cNvCxnSpPr>
              <a:cxnSpLocks noChangeShapeType="1"/>
            </p:cNvCxnSpPr>
            <p:nvPr/>
          </p:nvCxnSpPr>
          <p:spPr bwMode="auto">
            <a:xfrm flipV="1">
              <a:off x="1735" y="1680"/>
              <a:ext cx="0" cy="4860"/>
            </a:xfrm>
            <a:prstGeom prst="straightConnector1">
              <a:avLst/>
            </a:prstGeom>
            <a:noFill/>
            <a:ln w="9525">
              <a:solidFill>
                <a:srgbClr val="000000"/>
              </a:solidFill>
              <a:prstDash val="dash"/>
              <a:round/>
              <a:headEnd/>
              <a:tailEnd/>
            </a:ln>
          </p:spPr>
        </p:cxnSp>
        <p:cxnSp>
          <p:nvCxnSpPr>
            <p:cNvPr id="39" name="AutoShape 37"/>
            <p:cNvCxnSpPr>
              <a:cxnSpLocks noChangeShapeType="1"/>
            </p:cNvCxnSpPr>
            <p:nvPr/>
          </p:nvCxnSpPr>
          <p:spPr bwMode="auto">
            <a:xfrm>
              <a:off x="2480" y="3940"/>
              <a:ext cx="0" cy="1280"/>
            </a:xfrm>
            <a:prstGeom prst="straightConnector1">
              <a:avLst/>
            </a:prstGeom>
            <a:ln>
              <a:headEnd/>
              <a:tailEnd type="triangle" w="med" len="med"/>
            </a:ln>
          </p:spPr>
          <p:style>
            <a:lnRef idx="3">
              <a:schemeClr val="dk1"/>
            </a:lnRef>
            <a:fillRef idx="0">
              <a:schemeClr val="dk1"/>
            </a:fillRef>
            <a:effectRef idx="2">
              <a:schemeClr val="dk1"/>
            </a:effectRef>
            <a:fontRef idx="minor">
              <a:schemeClr val="tx1"/>
            </a:fontRef>
          </p:style>
        </p:cxn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sz="4000" b="1" dirty="0" smtClean="0">
                <a:solidFill>
                  <a:schemeClr val="tx2">
                    <a:lumMod val="75000"/>
                  </a:schemeClr>
                </a:solidFill>
                <a:latin typeface="Times New Roman" pitchFamily="18" charset="0"/>
                <a:cs typeface="Times New Roman" pitchFamily="18" charset="0"/>
              </a:rPr>
              <a:t>Environmentally sustainable enterprises must improve their financial performance</a:t>
            </a:r>
            <a:endParaRPr lang="ru-RU" sz="4000" b="1" dirty="0">
              <a:solidFill>
                <a:schemeClr val="tx2">
                  <a:lumMod val="75000"/>
                </a:schemeClr>
              </a:solidFill>
              <a:latin typeface="Times New Roman" pitchFamily="18" charset="0"/>
              <a:cs typeface="Times New Roman" pitchFamily="18" charset="0"/>
            </a:endParaRPr>
          </a:p>
        </p:txBody>
      </p:sp>
      <p:sp>
        <p:nvSpPr>
          <p:cNvPr id="3" name="Inhaltsplatzhalter 2"/>
          <p:cNvSpPr>
            <a:spLocks noGrp="1"/>
          </p:cNvSpPr>
          <p:nvPr>
            <p:ph idx="1"/>
          </p:nvPr>
        </p:nvSpPr>
        <p:spPr>
          <a:xfrm>
            <a:off x="467544" y="2060848"/>
            <a:ext cx="8229600" cy="4525963"/>
          </a:xfrm>
        </p:spPr>
        <p:txBody>
          <a:bodyPr>
            <a:normAutofit fontScale="55000" lnSpcReduction="20000"/>
          </a:bodyPr>
          <a:lstStyle/>
          <a:p>
            <a:pPr algn="just"/>
            <a:r>
              <a:rPr lang="en-US" dirty="0" smtClean="0"/>
              <a:t>Sustainable enterprises offer new opportunities through which investors and entrepreneurs can find </a:t>
            </a:r>
            <a:r>
              <a:rPr lang="en-US" sz="5100" b="1" dirty="0" smtClean="0">
                <a:solidFill>
                  <a:srgbClr val="FF0000"/>
                </a:solidFill>
              </a:rPr>
              <a:t>common ground</a:t>
            </a:r>
            <a:r>
              <a:rPr lang="en-US" dirty="0" smtClean="0"/>
              <a:t>. For investors, the transition will involve developing a long-term strategy and an appreciation of opportunities in sustainable markets. Entrepreneurs will have to develop commercially attractive, sustainable enterprise opportunities, and learn how to gain access to investors who are </a:t>
            </a:r>
            <a:r>
              <a:rPr lang="en-US" sz="5100" b="1" dirty="0" smtClean="0">
                <a:solidFill>
                  <a:srgbClr val="FF0000"/>
                </a:solidFill>
              </a:rPr>
              <a:t>enthusiastic</a:t>
            </a:r>
            <a:r>
              <a:rPr lang="en-US" dirty="0" smtClean="0"/>
              <a:t> about this type of market.</a:t>
            </a:r>
          </a:p>
          <a:p>
            <a:pPr>
              <a:buNone/>
            </a:pPr>
            <a:endParaRPr lang="en-US" dirty="0" smtClean="0"/>
          </a:p>
          <a:p>
            <a:pPr algn="just"/>
            <a:r>
              <a:rPr lang="en-US" dirty="0" smtClean="0"/>
              <a:t>'Sustainable investment' is a relatively new concept, but is basically an innovative way of reconciling </a:t>
            </a:r>
            <a:r>
              <a:rPr lang="en-US" sz="5100" b="1" dirty="0" smtClean="0">
                <a:solidFill>
                  <a:srgbClr val="FF0000"/>
                </a:solidFill>
              </a:rPr>
              <a:t>environmental preservation</a:t>
            </a:r>
            <a:r>
              <a:rPr lang="en-US" sz="5100" dirty="0" smtClean="0"/>
              <a:t> </a:t>
            </a:r>
            <a:r>
              <a:rPr lang="en-US" dirty="0" smtClean="0"/>
              <a:t>and </a:t>
            </a:r>
            <a:r>
              <a:rPr lang="en-US" sz="5100" b="1" dirty="0" smtClean="0">
                <a:solidFill>
                  <a:srgbClr val="FF0000"/>
                </a:solidFill>
              </a:rPr>
              <a:t>social responsibility</a:t>
            </a:r>
            <a:r>
              <a:rPr lang="en-US" dirty="0" smtClean="0"/>
              <a:t> with </a:t>
            </a:r>
            <a:r>
              <a:rPr lang="en-US" sz="5100" b="1" dirty="0" smtClean="0">
                <a:solidFill>
                  <a:srgbClr val="FF0000"/>
                </a:solidFill>
              </a:rPr>
              <a:t>economic activity</a:t>
            </a:r>
            <a:r>
              <a:rPr lang="en-US" dirty="0" smtClean="0"/>
              <a:t>, and then </a:t>
            </a:r>
            <a:r>
              <a:rPr lang="en-US" sz="5100" b="1" dirty="0" smtClean="0">
                <a:solidFill>
                  <a:srgbClr val="FF0000"/>
                </a:solidFill>
              </a:rPr>
              <a:t>adding value </a:t>
            </a:r>
            <a:r>
              <a:rPr lang="en-US" dirty="0" smtClean="0"/>
              <a:t>to it all. Sustainable investment is a sophisticated way of shifting capital to companies that are smart enough to position themselves to take advantage of opportunities </a:t>
            </a:r>
            <a:r>
              <a:rPr lang="en-US" sz="5100" b="1" dirty="0" smtClean="0">
                <a:solidFill>
                  <a:srgbClr val="FF0000"/>
                </a:solidFill>
              </a:rPr>
              <a:t>arising from the new marketplace</a:t>
            </a:r>
            <a:r>
              <a:rPr lang="en-US" dirty="0" smtClean="0"/>
              <a:t>.</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b="1" dirty="0" smtClean="0">
                <a:solidFill>
                  <a:schemeClr val="tx2"/>
                </a:solidFill>
              </a:rPr>
              <a:t>Sustainable investment </a:t>
            </a:r>
            <a:r>
              <a:rPr lang="en-US" b="1" dirty="0" err="1" smtClean="0">
                <a:solidFill>
                  <a:schemeClr val="tx2"/>
                </a:solidFill>
              </a:rPr>
              <a:t>favours</a:t>
            </a:r>
            <a:r>
              <a:rPr lang="en-US" b="1" dirty="0" smtClean="0">
                <a:solidFill>
                  <a:schemeClr val="tx2"/>
                </a:solidFill>
              </a:rPr>
              <a:t> that:</a:t>
            </a:r>
            <a:r>
              <a:rPr lang="en-US" dirty="0" smtClean="0"/>
              <a:t/>
            </a:r>
            <a:br>
              <a:rPr lang="en-US" dirty="0" smtClean="0"/>
            </a:br>
            <a:endParaRPr lang="ru-RU" dirty="0"/>
          </a:p>
        </p:txBody>
      </p:sp>
      <p:sp>
        <p:nvSpPr>
          <p:cNvPr id="3" name="Inhaltsplatzhalter 2"/>
          <p:cNvSpPr>
            <a:spLocks noGrp="1"/>
          </p:cNvSpPr>
          <p:nvPr>
            <p:ph idx="1"/>
          </p:nvPr>
        </p:nvSpPr>
        <p:spPr>
          <a:xfrm>
            <a:off x="179512" y="1600200"/>
            <a:ext cx="8640960" cy="4525963"/>
          </a:xfrm>
        </p:spPr>
        <p:txBody>
          <a:bodyPr>
            <a:normAutofit/>
          </a:bodyPr>
          <a:lstStyle/>
          <a:p>
            <a:r>
              <a:rPr lang="en-US" dirty="0" smtClean="0"/>
              <a:t>Have identified and developed markets for their products and services;</a:t>
            </a:r>
          </a:p>
          <a:p>
            <a:r>
              <a:rPr lang="en-US" dirty="0" smtClean="0"/>
              <a:t>Devise and market technologies (both 'hard' and 'soft') that meet pressing environmental, social and economic needs;</a:t>
            </a:r>
          </a:p>
          <a:p>
            <a:r>
              <a:rPr lang="en-US" dirty="0" smtClean="0"/>
              <a:t>Use every </a:t>
            </a:r>
            <a:r>
              <a:rPr lang="en-US" sz="4800" b="1" dirty="0" smtClean="0">
                <a:solidFill>
                  <a:srgbClr val="00B050"/>
                </a:solidFill>
              </a:rPr>
              <a:t>environmental efficiency </a:t>
            </a:r>
            <a:r>
              <a:rPr lang="en-US" dirty="0" smtClean="0"/>
              <a:t>that is </a:t>
            </a:r>
            <a:r>
              <a:rPr lang="en-US" sz="4800" b="1" dirty="0" smtClean="0">
                <a:solidFill>
                  <a:srgbClr val="FF0000"/>
                </a:solidFill>
              </a:rPr>
              <a:t>economically viable</a:t>
            </a:r>
            <a:r>
              <a:rPr lang="en-US" dirty="0" smtClean="0"/>
              <a:t>.</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94122"/>
          </a:xfrm>
        </p:spPr>
        <p:txBody>
          <a:bodyPr>
            <a:normAutofit/>
          </a:bodyPr>
          <a:lstStyle/>
          <a:p>
            <a:r>
              <a:rPr lang="en-US" b="1" dirty="0" smtClean="0">
                <a:solidFill>
                  <a:schemeClr val="tx2"/>
                </a:solidFill>
              </a:rPr>
              <a:t>Types of Investors </a:t>
            </a:r>
            <a:endParaRPr lang="ru-RU" dirty="0">
              <a:solidFill>
                <a:schemeClr val="tx2"/>
              </a:solidFill>
            </a:endParaRPr>
          </a:p>
        </p:txBody>
      </p:sp>
      <p:sp>
        <p:nvSpPr>
          <p:cNvPr id="3" name="Inhaltsplatzhalter 2"/>
          <p:cNvSpPr>
            <a:spLocks noGrp="1"/>
          </p:cNvSpPr>
          <p:nvPr>
            <p:ph idx="1"/>
          </p:nvPr>
        </p:nvSpPr>
        <p:spPr>
          <a:xfrm>
            <a:off x="457200" y="1268760"/>
            <a:ext cx="8229600" cy="4857403"/>
          </a:xfrm>
        </p:spPr>
        <p:txBody>
          <a:bodyPr>
            <a:normAutofit fontScale="55000" lnSpcReduction="20000"/>
          </a:bodyPr>
          <a:lstStyle/>
          <a:p>
            <a:r>
              <a:rPr lang="en-US" dirty="0" smtClean="0"/>
              <a:t>As entrepreneurs are well aware, there are a number of different types of investors. They include commercial banks such as Bankers Trust, leasing companies like Bank of Boston, mutual and other funds such as the Crocus Investment Fund, socially responsible investors like the Calvert Group, investment bankers such as </a:t>
            </a:r>
            <a:r>
              <a:rPr lang="en-US" dirty="0" err="1" smtClean="0"/>
              <a:t>ScotiaMcLeod</a:t>
            </a:r>
            <a:r>
              <a:rPr lang="en-US" dirty="0" smtClean="0"/>
              <a:t>, and export financiers like the Export Development Corporation. Venture capitalists, strategic investors that use their own corporate equity to invest in other companies, community loan funds and government investment agencies, such as the Federal Business Development Bank, are also sources to consider. </a:t>
            </a:r>
          </a:p>
          <a:p>
            <a:endParaRPr lang="en-US" dirty="0" smtClean="0"/>
          </a:p>
          <a:p>
            <a:r>
              <a:rPr lang="en-US" dirty="0" smtClean="0"/>
              <a:t>Each type of investor has different interests. Some focus on debt instruments and others on equity. Their requirements for guarantees or security vary, as do the rates of return they seek, their degree of involvement in the companies in which they invest, and how they realize their return. </a:t>
            </a:r>
          </a:p>
          <a:p>
            <a:endParaRPr lang="en-US" dirty="0" smtClean="0"/>
          </a:p>
          <a:p>
            <a:r>
              <a:rPr lang="en-US" dirty="0" smtClean="0"/>
              <a:t>It is preferable for an enterprise seeking capital to receive it from a number of different sources. This allows a match between debt and equity raised and business requirements, and generally increases the likelihood of meeting financing targets. While banks and other sources of debt financing will undoubtedly be important, certain sources of equity financing are absolutely crucial to successfully capitalizing a </a:t>
            </a:r>
            <a:r>
              <a:rPr lang="en-US" dirty="0" err="1" smtClean="0"/>
              <a:t>SME</a:t>
            </a:r>
            <a:r>
              <a:rPr lang="en-US" dirty="0" smtClean="0"/>
              <a:t>.</a:t>
            </a:r>
          </a:p>
        </p:txBody>
      </p:sp>
      <p:sp>
        <p:nvSpPr>
          <p:cNvPr id="4" name="Rechteck 3"/>
          <p:cNvSpPr/>
          <p:nvPr/>
        </p:nvSpPr>
        <p:spPr>
          <a:xfrm>
            <a:off x="5508104" y="6453336"/>
            <a:ext cx="3384375" cy="246221"/>
          </a:xfrm>
          <a:prstGeom prst="rect">
            <a:avLst/>
          </a:prstGeom>
        </p:spPr>
        <p:txBody>
          <a:bodyPr wrap="square">
            <a:spAutoFit/>
          </a:bodyPr>
          <a:lstStyle/>
          <a:p>
            <a:r>
              <a:rPr lang="en-US" sz="1000" dirty="0" smtClean="0">
                <a:solidFill>
                  <a:prstClr val="black"/>
                </a:solidFill>
              </a:rPr>
              <a:t>https://www.iisd.org/business/markets/raising_money.aspx</a:t>
            </a:r>
            <a:endParaRPr lang="ru-RU" sz="1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67544" y="476672"/>
          <a:ext cx="8229600" cy="6277440"/>
        </p:xfrm>
        <a:graphic>
          <a:graphicData uri="http://schemas.openxmlformats.org/drawingml/2006/table">
            <a:tbl>
              <a:tblPr firstRow="1" bandRow="1">
                <a:tableStyleId>{5C22544A-7EE6-4342-B048-85BDC9FD1C3A}</a:tableStyleId>
              </a:tblPr>
              <a:tblGrid>
                <a:gridCol w="1440160"/>
                <a:gridCol w="6789440"/>
              </a:tblGrid>
              <a:tr h="392211">
                <a:tc>
                  <a:txBody>
                    <a:bodyPr/>
                    <a:lstStyle/>
                    <a:p>
                      <a:pPr algn="ctr"/>
                      <a:r>
                        <a:rPr lang="de-DE" sz="1800" dirty="0" smtClean="0"/>
                        <a:t>Type  </a:t>
                      </a:r>
                      <a:r>
                        <a:rPr lang="de-DE" sz="1800" dirty="0" err="1" smtClean="0"/>
                        <a:t>of</a:t>
                      </a:r>
                      <a:r>
                        <a:rPr lang="de-DE" sz="1800" dirty="0" smtClean="0"/>
                        <a:t> Investors</a:t>
                      </a:r>
                      <a:endParaRPr lang="ru-RU" sz="1800" dirty="0"/>
                    </a:p>
                  </a:txBody>
                  <a:tcPr/>
                </a:tc>
                <a:tc>
                  <a:txBody>
                    <a:bodyPr/>
                    <a:lstStyle/>
                    <a:p>
                      <a:pPr algn="ctr"/>
                      <a:r>
                        <a:rPr lang="de-DE" sz="1800" dirty="0" smtClean="0"/>
                        <a:t>C</a:t>
                      </a:r>
                      <a:r>
                        <a:rPr lang="ro-RO" sz="1800" dirty="0" smtClean="0"/>
                        <a:t>ontent</a:t>
                      </a:r>
                      <a:endParaRPr lang="ru-RU" sz="1800" dirty="0"/>
                    </a:p>
                  </a:txBody>
                  <a:tcPr/>
                </a:tc>
              </a:tr>
              <a:tr h="676967">
                <a:tc>
                  <a:txBody>
                    <a:bodyPr/>
                    <a:lstStyle/>
                    <a:p>
                      <a:r>
                        <a:rPr lang="en-US" sz="1200" b="1" dirty="0" smtClean="0"/>
                        <a:t>Venture Capitalists </a:t>
                      </a:r>
                    </a:p>
                    <a:p>
                      <a:endParaRPr lang="ru-RU" sz="1200"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Venture capitalists are often criticized as being tough on companies, but their risk or venture orientation makes them desirable sources of investment. Venture capitalists look for growth-oriented companies and often provide sorely needed financial leadership to young firms.  </a:t>
                      </a:r>
                    </a:p>
                  </a:txBody>
                  <a:tcPr/>
                </a:tc>
              </a:tr>
              <a:tr h="2224320">
                <a:tc>
                  <a:txBody>
                    <a:bodyPr/>
                    <a:lstStyle/>
                    <a:p>
                      <a:r>
                        <a:rPr lang="en-US" sz="1200" b="1" dirty="0" smtClean="0"/>
                        <a:t>Angels </a:t>
                      </a:r>
                    </a:p>
                    <a:p>
                      <a:endParaRPr lang="ru-RU" sz="1200" dirty="0"/>
                    </a:p>
                  </a:txBody>
                  <a:tcPr/>
                </a:tc>
                <a:tc>
                  <a:txBody>
                    <a:bodyPr/>
                    <a:lstStyle/>
                    <a:p>
                      <a:pPr algn="just"/>
                      <a:r>
                        <a:rPr lang="en-US" sz="1200" dirty="0" smtClean="0"/>
                        <a:t>High net-worth individuals ("angels") are good sources, especially for early stage financing. In North America, angels are becoming more common, particularly as the older third of the population enjoys a higher level of affluence. Companies should approach these individuals through accountants, lawyers, investment advisors, and other professionals. Angels tend to invest in their own communities or areas of expertise and can add greatly to a firm's management capacity. </a:t>
                      </a:r>
                    </a:p>
                    <a:p>
                      <a:pPr algn="just"/>
                      <a:r>
                        <a:rPr lang="en-US" sz="1200" dirty="0" smtClean="0"/>
                        <a:t>Another form of "angel" investor are friends and family. Often these individuals are eager to help you with your start-up business. It is always a good idea to draw up a formal loan agreement, and possibly to have an advisor explain the terms of the loan to your family member of friend, so that everything is fully understood. Otherwise there can be major damage to family relationships and friendships if the business is unable to repay the investment or does not produce the return on investment that they were imagining. </a:t>
                      </a:r>
                    </a:p>
                    <a:p>
                      <a:pPr algn="just"/>
                      <a:endParaRPr lang="ru-RU" sz="1200" dirty="0"/>
                    </a:p>
                  </a:txBody>
                  <a:tcPr/>
                </a:tc>
              </a:tr>
              <a:tr h="676967">
                <a:tc>
                  <a:txBody>
                    <a:bodyPr/>
                    <a:lstStyle/>
                    <a:p>
                      <a:r>
                        <a:rPr lang="en-US" sz="1200" b="1" dirty="0" smtClean="0"/>
                        <a:t>Investment Bankers </a:t>
                      </a:r>
                    </a:p>
                    <a:p>
                      <a:endParaRPr lang="ru-RU" sz="1200"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Investment bankers manage their own equity or the funds of others, and often have a strategic interest or area of specialty. They also bring enterprises to capital markets for additional investment. </a:t>
                      </a:r>
                    </a:p>
                    <a:p>
                      <a:pPr algn="just"/>
                      <a:endParaRPr lang="ru-RU" sz="1200" dirty="0"/>
                    </a:p>
                  </a:txBody>
                  <a:tcPr/>
                </a:tc>
              </a:tr>
              <a:tr h="1063805">
                <a:tc>
                  <a:txBody>
                    <a:bodyPr/>
                    <a:lstStyle/>
                    <a:p>
                      <a:r>
                        <a:rPr lang="en-US" sz="1200" b="1" dirty="0" smtClean="0"/>
                        <a:t>Mutual Funds </a:t>
                      </a:r>
                    </a:p>
                    <a:p>
                      <a:endParaRPr lang="ru-RU" sz="1200"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General and mutual funds seldom invest in companies. They tend to stick to secondary markets - stocks and bonds. Some fund managers, however, do focus on small and/or sustainable businesses. Socially responsible investors also tend to stay in secondary capital markets but sometimes create specific funds for companies. These funds are usually included in an internal portfolio or directed by an independent manager. </a:t>
                      </a:r>
                    </a:p>
                    <a:p>
                      <a:pPr algn="just"/>
                      <a:endParaRPr lang="ru-RU" sz="1200" dirty="0"/>
                    </a:p>
                  </a:txBody>
                  <a:tcPr/>
                </a:tc>
              </a:tr>
              <a:tr h="870386">
                <a:tc>
                  <a:txBody>
                    <a:bodyPr/>
                    <a:lstStyle/>
                    <a:p>
                      <a:r>
                        <a:rPr lang="en-US" sz="1200" b="1" dirty="0" smtClean="0"/>
                        <a:t>Strategic Investors </a:t>
                      </a:r>
                    </a:p>
                    <a:p>
                      <a:endParaRPr lang="ru-RU" sz="1200"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Strategic investors are a largely unknown source of capital for companies. Certain larger (and some mid-sized) companies invest their equity in companies in order to access new technology or research and development projects. Others do so to integrate their companies horizontally or vertically. </a:t>
                      </a:r>
                    </a:p>
                    <a:p>
                      <a:pPr algn="just"/>
                      <a:endParaRPr lang="ru-RU" sz="1200"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dirty="0"/>
          </a:p>
        </p:txBody>
      </p:sp>
      <p:pic>
        <p:nvPicPr>
          <p:cNvPr id="4" name="Grafik 3"/>
          <p:cNvPicPr>
            <a:picLocks noChangeAspect="1"/>
          </p:cNvPicPr>
          <p:nvPr/>
        </p:nvPicPr>
        <p:blipFill>
          <a:blip r:embed="rId2"/>
          <a:stretch>
            <a:fillRect/>
          </a:stretch>
        </p:blipFill>
        <p:spPr>
          <a:xfrm>
            <a:off x="450689" y="1268760"/>
            <a:ext cx="3790950" cy="3667125"/>
          </a:xfrm>
          <a:prstGeom prst="rect">
            <a:avLst/>
          </a:prstGeom>
        </p:spPr>
      </p:pic>
      <p:pic>
        <p:nvPicPr>
          <p:cNvPr id="8" name="Grafik 7"/>
          <p:cNvPicPr>
            <a:picLocks noChangeAspect="1"/>
          </p:cNvPicPr>
          <p:nvPr/>
        </p:nvPicPr>
        <p:blipFill>
          <a:blip r:embed="rId3"/>
          <a:stretch>
            <a:fillRect/>
          </a:stretch>
        </p:blipFill>
        <p:spPr>
          <a:xfrm>
            <a:off x="4355976" y="1680300"/>
            <a:ext cx="4675859" cy="4459634"/>
          </a:xfrm>
          <a:prstGeom prst="rect">
            <a:avLst/>
          </a:prstGeom>
        </p:spPr>
      </p:pic>
      <p:pic>
        <p:nvPicPr>
          <p:cNvPr id="9" name="Grafik 8"/>
          <p:cNvPicPr>
            <a:picLocks noChangeAspect="1"/>
          </p:cNvPicPr>
          <p:nvPr/>
        </p:nvPicPr>
        <p:blipFill>
          <a:blip r:embed="rId4"/>
          <a:stretch>
            <a:fillRect/>
          </a:stretch>
        </p:blipFill>
        <p:spPr>
          <a:xfrm>
            <a:off x="4355976" y="642075"/>
            <a:ext cx="4675859" cy="1038225"/>
          </a:xfrm>
          <a:prstGeom prst="rect">
            <a:avLst/>
          </a:prstGeom>
        </p:spPr>
      </p:pic>
    </p:spTree>
    <p:extLst>
      <p:ext uri="{BB962C8B-B14F-4D97-AF65-F5344CB8AC3E}">
        <p14:creationId xmlns:p14="http://schemas.microsoft.com/office/powerpoint/2010/main" val="1102461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6" name="Inhaltsplatzhalter 5"/>
          <p:cNvPicPr>
            <a:picLocks noGrp="1" noChangeAspect="1"/>
          </p:cNvPicPr>
          <p:nvPr>
            <p:ph idx="1"/>
          </p:nvPr>
        </p:nvPicPr>
        <p:blipFill>
          <a:blip r:embed="rId2"/>
          <a:stretch>
            <a:fillRect/>
          </a:stretch>
        </p:blipFill>
        <p:spPr>
          <a:xfrm>
            <a:off x="603101" y="1746250"/>
            <a:ext cx="7629525" cy="4276725"/>
          </a:xfrm>
          <a:prstGeom prst="rect">
            <a:avLst/>
          </a:prstGeom>
        </p:spPr>
      </p:pic>
      <p:pic>
        <p:nvPicPr>
          <p:cNvPr id="4" name="Grafik 3"/>
          <p:cNvPicPr>
            <a:picLocks noChangeAspect="1"/>
          </p:cNvPicPr>
          <p:nvPr/>
        </p:nvPicPr>
        <p:blipFill>
          <a:blip r:embed="rId3"/>
          <a:stretch>
            <a:fillRect/>
          </a:stretch>
        </p:blipFill>
        <p:spPr>
          <a:xfrm>
            <a:off x="432639" y="840924"/>
            <a:ext cx="4724400" cy="3038475"/>
          </a:xfrm>
          <a:prstGeom prst="rect">
            <a:avLst/>
          </a:prstGeom>
        </p:spPr>
      </p:pic>
      <p:pic>
        <p:nvPicPr>
          <p:cNvPr id="5" name="Grafik 4"/>
          <p:cNvPicPr>
            <a:picLocks noChangeAspect="1"/>
          </p:cNvPicPr>
          <p:nvPr/>
        </p:nvPicPr>
        <p:blipFill>
          <a:blip r:embed="rId4"/>
          <a:stretch>
            <a:fillRect/>
          </a:stretch>
        </p:blipFill>
        <p:spPr>
          <a:xfrm>
            <a:off x="6156176" y="980728"/>
            <a:ext cx="2076450" cy="2505075"/>
          </a:xfrm>
          <a:prstGeom prst="rect">
            <a:avLst/>
          </a:prstGeom>
        </p:spPr>
      </p:pic>
    </p:spTree>
    <p:extLst>
      <p:ext uri="{BB962C8B-B14F-4D97-AF65-F5344CB8AC3E}">
        <p14:creationId xmlns:p14="http://schemas.microsoft.com/office/powerpoint/2010/main" val="312107309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1515</Words>
  <Application>Microsoft Office PowerPoint</Application>
  <PresentationFormat>Bildschirmpräsentation (4:3)</PresentationFormat>
  <Paragraphs>398</Paragraphs>
  <Slides>27</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27</vt:i4>
      </vt:variant>
    </vt:vector>
  </HeadingPairs>
  <TitlesOfParts>
    <vt:vector size="31" baseType="lpstr">
      <vt:lpstr>Arial</vt:lpstr>
      <vt:lpstr>Calibri</vt:lpstr>
      <vt:lpstr>Times New Roman</vt:lpstr>
      <vt:lpstr>Тема Office</vt:lpstr>
      <vt:lpstr>Financial and investment Aspects  of Sustainable Enterprise Development </vt:lpstr>
      <vt:lpstr>Evolution the market demand for the product</vt:lpstr>
      <vt:lpstr>The key points of the formation of investment needs</vt:lpstr>
      <vt:lpstr>Environmentally sustainable enterprises must improve their financial performance</vt:lpstr>
      <vt:lpstr>Sustainable investment favours that: </vt:lpstr>
      <vt:lpstr>Types of Investors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Decision Analysis on Inclusion the Project in the Program of Sustainable Enterprise Development </vt:lpstr>
      <vt:lpstr>Practice Example 1 </vt:lpstr>
      <vt:lpstr>PowerPoint-Präsentation</vt:lpstr>
      <vt:lpstr>Investment Plan </vt:lpstr>
      <vt:lpstr>Practice Example 2 </vt:lpstr>
      <vt:lpstr>PowerPoint-Präsentation</vt:lpstr>
      <vt:lpstr>PowerPoint-Präsentation</vt:lpstr>
      <vt:lpstr>Calculation the NPV</vt:lpstr>
      <vt:lpstr>PowerPoint-Präsentation</vt:lpstr>
      <vt:lpstr>PowerPoint-Präsentation</vt:lpstr>
    </vt:vector>
  </TitlesOfParts>
  <Company>MultiDVD Team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and investition Aspects of Sustainable Enterprise Development </dc:title>
  <dc:creator>Юрий</dc:creator>
  <cp:lastModifiedBy>user</cp:lastModifiedBy>
  <cp:revision>142</cp:revision>
  <dcterms:created xsi:type="dcterms:W3CDTF">2015-03-22T10:14:29Z</dcterms:created>
  <dcterms:modified xsi:type="dcterms:W3CDTF">2016-04-27T14:39:05Z</dcterms:modified>
</cp:coreProperties>
</file>