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891FC9-2A99-47DE-99E1-8EE412472D14}" type="datetimeFigureOut">
              <a:rPr lang="ru-RU" smtClean="0"/>
              <a:pPr/>
              <a:t>12.05.2015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459E9E7-EAA7-4D19-B4A5-09FE6306E975}" type="slidenum">
              <a:rPr lang="ru-RU" smtClean="0"/>
              <a:pPr/>
              <a:t>‹Nr.›</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91FC9-2A99-47DE-99E1-8EE412472D14}" type="datetimeFigureOut">
              <a:rPr lang="ru-RU" smtClean="0"/>
              <a:pPr/>
              <a:t>12.05.2015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9E9E7-EAA7-4D19-B4A5-09FE6306E975}" type="slidenum">
              <a:rPr lang="ru-RU" smtClean="0"/>
              <a:pPr/>
              <a:t>‹Nr.›</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196752"/>
            <a:ext cx="7772400" cy="1470025"/>
          </a:xfrm>
        </p:spPr>
        <p:txBody>
          <a:bodyPr>
            <a:noAutofit/>
          </a:bodyPr>
          <a:lstStyle/>
          <a:p>
            <a:r>
              <a:rPr lang="en-US" sz="6000" b="1" dirty="0" smtClean="0">
                <a:solidFill>
                  <a:srgbClr val="0070C0"/>
                </a:solidFill>
                <a:effectLst>
                  <a:outerShdw blurRad="38100" dist="38100" dir="2700000" algn="tl">
                    <a:srgbClr val="000000">
                      <a:alpha val="43137"/>
                    </a:srgbClr>
                  </a:outerShdw>
                </a:effectLst>
              </a:rPr>
              <a:t>Sustainable </a:t>
            </a:r>
            <a:r>
              <a:rPr lang="en-US" sz="6000" b="1" dirty="0" err="1" smtClean="0">
                <a:solidFill>
                  <a:srgbClr val="0070C0"/>
                </a:solidFill>
                <a:effectLst>
                  <a:outerShdw blurRad="38100" dist="38100" dir="2700000" algn="tl">
                    <a:srgbClr val="000000">
                      <a:alpha val="43137"/>
                    </a:srgbClr>
                  </a:outerShdw>
                </a:effectLst>
              </a:rPr>
              <a:t>Enterpreneurship</a:t>
            </a:r>
            <a:r>
              <a:rPr lang="en-US" sz="6000" b="1" dirty="0" smtClean="0">
                <a:solidFill>
                  <a:srgbClr val="0070C0"/>
                </a:solidFill>
                <a:effectLst>
                  <a:outerShdw blurRad="38100" dist="38100" dir="2700000" algn="tl">
                    <a:srgbClr val="000000">
                      <a:alpha val="43137"/>
                    </a:srgbClr>
                  </a:outerShdw>
                </a:effectLst>
              </a:rPr>
              <a:t> </a:t>
            </a:r>
            <a:endParaRPr lang="ru-RU" sz="6000" b="1" dirty="0">
              <a:solidFill>
                <a:srgbClr val="0070C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smtClean="0">
              <a:solidFill>
                <a:schemeClr val="tx2"/>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p:cNvGraphicFramePr>
            <a:graphicFrameLocks noGrp="1"/>
          </p:cNvGraphicFramePr>
          <p:nvPr>
            <p:ph idx="1"/>
          </p:nvPr>
        </p:nvGraphicFramePr>
        <p:xfrm>
          <a:off x="467544" y="86360"/>
          <a:ext cx="8496944" cy="5674360"/>
        </p:xfrm>
        <a:graphic>
          <a:graphicData uri="http://schemas.openxmlformats.org/drawingml/2006/table">
            <a:tbl>
              <a:tblPr firstRow="1" bandRow="1">
                <a:tableStyleId>{5C22544A-7EE6-4342-B048-85BDC9FD1C3A}</a:tableStyleId>
              </a:tblPr>
              <a:tblGrid>
                <a:gridCol w="1943708"/>
                <a:gridCol w="6553236"/>
              </a:tblGrid>
              <a:tr h="370840">
                <a:tc>
                  <a:txBody>
                    <a:bodyPr/>
                    <a:lstStyle/>
                    <a:p>
                      <a:pPr algn="ctr"/>
                      <a:r>
                        <a:rPr lang="en-US" sz="1800" b="1" kern="1200" dirty="0" smtClean="0">
                          <a:solidFill>
                            <a:schemeClr val="dk1"/>
                          </a:solidFill>
                          <a:latin typeface="Arial" pitchFamily="34" charset="0"/>
                          <a:ea typeface="+mn-ea"/>
                          <a:cs typeface="Arial" pitchFamily="34" charset="0"/>
                        </a:rPr>
                        <a:t>Authors</a:t>
                      </a:r>
                      <a:endParaRPr lang="en-US" sz="1800" b="1" dirty="0">
                        <a:latin typeface="Arial" pitchFamily="34" charset="0"/>
                        <a:cs typeface="Arial" pitchFamily="34" charset="0"/>
                      </a:endParaRPr>
                    </a:p>
                  </a:txBody>
                  <a:tcPr/>
                </a:tc>
                <a:tc>
                  <a:txBody>
                    <a:bodyPr/>
                    <a:lstStyle/>
                    <a:p>
                      <a:pPr algn="ctr"/>
                      <a:r>
                        <a:rPr lang="en-US" sz="1800" b="1" kern="1200" smtClean="0">
                          <a:solidFill>
                            <a:schemeClr val="dk1"/>
                          </a:solidFill>
                          <a:latin typeface="Arial" pitchFamily="34" charset="0"/>
                          <a:ea typeface="+mn-ea"/>
                          <a:cs typeface="Arial" pitchFamily="34" charset="0"/>
                        </a:rPr>
                        <a:t>Sustainable Entrepreneurship Definition</a:t>
                      </a:r>
                      <a:endParaRPr lang="en-US" sz="1800" b="1">
                        <a:latin typeface="Arial" pitchFamily="34" charset="0"/>
                        <a:cs typeface="Arial" pitchFamily="34" charset="0"/>
                      </a:endParaRPr>
                    </a:p>
                  </a:txBody>
                  <a:tcPr/>
                </a:tc>
              </a:tr>
              <a:tr h="370840">
                <a:tc>
                  <a:txBody>
                    <a:bodyPr/>
                    <a:lstStyle/>
                    <a:p>
                      <a:endParaRPr lang="en-US" sz="1800" b="0" kern="1200" dirty="0" smtClean="0">
                        <a:solidFill>
                          <a:schemeClr val="dk1"/>
                        </a:solidFill>
                        <a:latin typeface="Arial" pitchFamily="34" charset="0"/>
                        <a:ea typeface="+mn-ea"/>
                        <a:cs typeface="Arial" pitchFamily="34" charset="0"/>
                      </a:endParaRPr>
                    </a:p>
                    <a:p>
                      <a:r>
                        <a:rPr lang="en-US" sz="1800" b="0" kern="1200" dirty="0" err="1" smtClean="0">
                          <a:solidFill>
                            <a:schemeClr val="dk1"/>
                          </a:solidFill>
                          <a:latin typeface="Arial" pitchFamily="34" charset="0"/>
                          <a:ea typeface="+mn-ea"/>
                          <a:cs typeface="Arial" pitchFamily="34" charset="0"/>
                        </a:rPr>
                        <a:t>Gerlach</a:t>
                      </a:r>
                      <a:r>
                        <a:rPr lang="en-US" sz="1800" b="0" kern="1200" dirty="0" smtClean="0">
                          <a:solidFill>
                            <a:schemeClr val="dk1"/>
                          </a:solidFill>
                          <a:latin typeface="Arial" pitchFamily="34" charset="0"/>
                          <a:ea typeface="+mn-ea"/>
                          <a:cs typeface="Arial" pitchFamily="34" charset="0"/>
                        </a:rPr>
                        <a:t> </a:t>
                      </a:r>
                    </a:p>
                    <a:p>
                      <a:r>
                        <a:rPr lang="en-US" sz="1800" b="0" kern="1200" dirty="0" smtClean="0">
                          <a:solidFill>
                            <a:schemeClr val="dk1"/>
                          </a:solidFill>
                          <a:latin typeface="Arial" pitchFamily="34" charset="0"/>
                          <a:ea typeface="+mn-ea"/>
                          <a:cs typeface="Arial" pitchFamily="34" charset="0"/>
                        </a:rPr>
                        <a:t>(2003, p. </a:t>
                      </a:r>
                      <a:r>
                        <a:rPr lang="en-US" sz="1800" b="0" kern="1200" smtClean="0">
                          <a:solidFill>
                            <a:schemeClr val="dk1"/>
                          </a:solidFill>
                          <a:latin typeface="Arial" pitchFamily="34" charset="0"/>
                          <a:ea typeface="+mn-ea"/>
                          <a:cs typeface="Arial" pitchFamily="34" charset="0"/>
                        </a:rPr>
                        <a:t>3)</a:t>
                      </a:r>
                      <a:endParaRPr lang="en-US" sz="1800" b="0" kern="1200" dirty="0" smtClean="0">
                        <a:solidFill>
                          <a:schemeClr val="dk1"/>
                        </a:solidFill>
                        <a:latin typeface="Arial" pitchFamily="34" charset="0"/>
                        <a:ea typeface="+mn-ea"/>
                        <a:cs typeface="Arial" pitchFamily="34" charset="0"/>
                      </a:endParaRPr>
                    </a:p>
                  </a:txBody>
                  <a:tcPr/>
                </a:tc>
                <a:tc>
                  <a:txBody>
                    <a:bodyPr/>
                    <a:lstStyle/>
                    <a:p>
                      <a:r>
                        <a:rPr lang="en-US" sz="1800" b="0" kern="1200" dirty="0" smtClean="0">
                          <a:solidFill>
                            <a:schemeClr val="dk1"/>
                          </a:solidFill>
                          <a:latin typeface="Arial" pitchFamily="34" charset="0"/>
                          <a:ea typeface="+mn-ea"/>
                          <a:cs typeface="Arial" pitchFamily="34" charset="0"/>
                        </a:rPr>
                        <a:t>“Innovative </a:t>
                      </a:r>
                      <a:r>
                        <a:rPr lang="en-US" sz="1800" b="0" kern="1200" dirty="0" err="1" smtClean="0">
                          <a:solidFill>
                            <a:schemeClr val="dk1"/>
                          </a:solidFill>
                          <a:latin typeface="Arial" pitchFamily="34" charset="0"/>
                          <a:ea typeface="+mn-ea"/>
                          <a:cs typeface="Arial" pitchFamily="34" charset="0"/>
                        </a:rPr>
                        <a:t>behaviour</a:t>
                      </a:r>
                      <a:r>
                        <a:rPr lang="en-US" sz="1800" b="0" kern="1200" dirty="0" smtClean="0">
                          <a:solidFill>
                            <a:schemeClr val="dk1"/>
                          </a:solidFill>
                          <a:latin typeface="Arial" pitchFamily="34" charset="0"/>
                          <a:ea typeface="+mn-ea"/>
                          <a:cs typeface="Arial" pitchFamily="34" charset="0"/>
                        </a:rPr>
                        <a:t> of single or </a:t>
                      </a:r>
                      <a:r>
                        <a:rPr lang="en-US" sz="1800" b="0" kern="1200" dirty="0" err="1" smtClean="0">
                          <a:solidFill>
                            <a:schemeClr val="dk1"/>
                          </a:solidFill>
                          <a:latin typeface="Arial" pitchFamily="34" charset="0"/>
                          <a:ea typeface="+mn-ea"/>
                          <a:cs typeface="Arial" pitchFamily="34" charset="0"/>
                        </a:rPr>
                        <a:t>organisations</a:t>
                      </a:r>
                      <a:r>
                        <a:rPr lang="en-US" sz="1800" b="0" kern="1200" dirty="0" smtClean="0">
                          <a:solidFill>
                            <a:schemeClr val="dk1"/>
                          </a:solidFill>
                          <a:latin typeface="Arial" pitchFamily="34" charset="0"/>
                          <a:ea typeface="+mn-ea"/>
                          <a:cs typeface="Arial" pitchFamily="34" charset="0"/>
                        </a:rPr>
                        <a:t> operating in the private business sector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who are seeing environmental or social issues as a core objective and competitive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advantage”.</a:t>
                      </a:r>
                      <a:endParaRPr lang="en-US" sz="1800" b="0" dirty="0">
                        <a:latin typeface="Arial" pitchFamily="34" charset="0"/>
                        <a:cs typeface="Arial"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kern="1200" smtClean="0">
                          <a:solidFill>
                            <a:schemeClr val="dk1"/>
                          </a:solidFill>
                          <a:latin typeface="Arial" pitchFamily="34" charset="0"/>
                          <a:ea typeface="+mn-ea"/>
                          <a:cs typeface="Arial" pitchFamily="34" charset="0"/>
                        </a:rPr>
                        <a:t>Crals and </a:t>
                      </a:r>
                    </a:p>
                    <a:p>
                      <a:r>
                        <a:rPr lang="en-US" sz="1800" b="0" kern="1200" smtClean="0">
                          <a:solidFill>
                            <a:schemeClr val="dk1"/>
                          </a:solidFill>
                          <a:latin typeface="Arial" pitchFamily="34" charset="0"/>
                          <a:ea typeface="+mn-ea"/>
                          <a:cs typeface="Arial" pitchFamily="34" charset="0"/>
                        </a:rPr>
                        <a:t>Vereeck</a:t>
                      </a:r>
                      <a:endParaRPr lang="en-US" sz="1800" b="0" kern="1200" dirty="0" smtClean="0">
                        <a:solidFill>
                          <a:schemeClr val="dk1"/>
                        </a:solidFill>
                        <a:latin typeface="Arial" pitchFamily="34" charset="0"/>
                        <a:ea typeface="+mn-ea"/>
                        <a:cs typeface="Arial" pitchFamily="34" charset="0"/>
                      </a:endParaRPr>
                    </a:p>
                    <a:p>
                      <a:r>
                        <a:rPr lang="en-US" sz="1800" b="0" kern="1200" dirty="0" smtClean="0">
                          <a:solidFill>
                            <a:schemeClr val="dk1"/>
                          </a:solidFill>
                          <a:latin typeface="Arial" pitchFamily="34" charset="0"/>
                          <a:ea typeface="+mn-ea"/>
                          <a:cs typeface="Arial" pitchFamily="34" charset="0"/>
                        </a:rPr>
                        <a:t>(2005, p. 1)</a:t>
                      </a:r>
                    </a:p>
                    <a:p>
                      <a:r>
                        <a:rPr lang="en-US" sz="1800" b="0" kern="1200" dirty="0" smtClean="0">
                          <a:solidFill>
                            <a:schemeClr val="dk1"/>
                          </a:solidFill>
                          <a:latin typeface="Arial" pitchFamily="34" charset="0"/>
                          <a:ea typeface="+mn-ea"/>
                          <a:cs typeface="Arial" pitchFamily="34" charset="0"/>
                        </a:rPr>
                        <a:t> </a:t>
                      </a:r>
                    </a:p>
                    <a:p>
                      <a:endParaRPr lang="en-US" sz="1800" b="0" dirty="0">
                        <a:latin typeface="Arial" pitchFamily="34" charset="0"/>
                        <a:cs typeface="Arial" pitchFamily="34" charset="0"/>
                      </a:endParaRPr>
                    </a:p>
                  </a:txBody>
                  <a:tcPr/>
                </a:tc>
                <a:tc>
                  <a:txBody>
                    <a:bodyPr/>
                    <a:lstStyle/>
                    <a:p>
                      <a:r>
                        <a:rPr lang="en-US" sz="1800" b="0" kern="1200" dirty="0" smtClean="0">
                          <a:solidFill>
                            <a:schemeClr val="dk1"/>
                          </a:solidFill>
                          <a:latin typeface="Arial" pitchFamily="34" charset="0"/>
                          <a:ea typeface="+mn-ea"/>
                          <a:cs typeface="Arial" pitchFamily="34" charset="0"/>
                        </a:rPr>
                        <a:t>“The continuing commitment by business to behave ethically and contribute to economic development, while improving the quality of life of the workforce, their families, local communities, the society and the world at large, as well as future generations. Sustainable Entrepreneurs are for</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profit entrepreneurs that commit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business operations towards the objective goal of achieving sustainability”.</a:t>
                      </a:r>
                    </a:p>
                  </a:txBody>
                  <a:tcPr/>
                </a:tc>
              </a:tr>
              <a:tr h="370840">
                <a:tc>
                  <a:txBody>
                    <a:bodyPr/>
                    <a:lstStyle/>
                    <a:p>
                      <a:r>
                        <a:rPr lang="en-US" sz="1800" b="0" kern="1200" dirty="0" smtClean="0">
                          <a:solidFill>
                            <a:schemeClr val="dk1"/>
                          </a:solidFill>
                          <a:latin typeface="Arial" pitchFamily="34" charset="0"/>
                          <a:ea typeface="+mn-ea"/>
                          <a:cs typeface="Arial" pitchFamily="34" charset="0"/>
                        </a:rPr>
                        <a:t>Dean, &amp; </a:t>
                      </a:r>
                    </a:p>
                    <a:p>
                      <a:r>
                        <a:rPr lang="en-US" sz="1800" b="0" kern="1200" dirty="0" smtClean="0">
                          <a:solidFill>
                            <a:schemeClr val="dk1"/>
                          </a:solidFill>
                          <a:latin typeface="Arial" pitchFamily="34" charset="0"/>
                          <a:ea typeface="+mn-ea"/>
                          <a:cs typeface="Arial" pitchFamily="34" charset="0"/>
                        </a:rPr>
                        <a:t>McMullen</a:t>
                      </a:r>
                    </a:p>
                    <a:p>
                      <a:r>
                        <a:rPr lang="en-US" sz="1800" b="0" kern="1200" dirty="0" smtClean="0">
                          <a:solidFill>
                            <a:schemeClr val="dk1"/>
                          </a:solidFill>
                          <a:latin typeface="Arial" pitchFamily="34" charset="0"/>
                          <a:ea typeface="+mn-ea"/>
                          <a:cs typeface="Arial" pitchFamily="34" charset="0"/>
                        </a:rPr>
                        <a:t>(2007, p. 58)</a:t>
                      </a:r>
                    </a:p>
                  </a:txBody>
                  <a:tcPr/>
                </a:tc>
                <a:tc>
                  <a:txBody>
                    <a:bodyPr/>
                    <a:lstStyle/>
                    <a:p>
                      <a:r>
                        <a:rPr lang="en-US" sz="1800" b="0" kern="1200" dirty="0" smtClean="0">
                          <a:solidFill>
                            <a:schemeClr val="dk1"/>
                          </a:solidFill>
                          <a:latin typeface="Arial" pitchFamily="34" charset="0"/>
                          <a:ea typeface="+mn-ea"/>
                          <a:cs typeface="Arial" pitchFamily="34" charset="0"/>
                        </a:rPr>
                        <a:t>“The process of discovering, evaluating, and exploiting economic opportunities that are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present in market failures which detract from sustainability, including those that are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environmentally relevant”.</a:t>
                      </a:r>
                    </a:p>
                  </a:txBody>
                  <a:tcPr/>
                </a:tc>
              </a:tr>
              <a:tr h="370840">
                <a:tc>
                  <a:txBody>
                    <a:bodyPr/>
                    <a:lstStyle/>
                    <a:p>
                      <a:r>
                        <a:rPr lang="en-US" sz="1800" b="0" kern="1200" dirty="0" smtClean="0">
                          <a:solidFill>
                            <a:schemeClr val="dk1"/>
                          </a:solidFill>
                          <a:latin typeface="Arial" pitchFamily="34" charset="0"/>
                          <a:ea typeface="+mn-ea"/>
                          <a:cs typeface="Arial" pitchFamily="34" charset="0"/>
                        </a:rPr>
                        <a:t>Cohen and </a:t>
                      </a:r>
                    </a:p>
                    <a:p>
                      <a:r>
                        <a:rPr lang="en-US" sz="1800" b="0" kern="1200" dirty="0" smtClean="0">
                          <a:solidFill>
                            <a:schemeClr val="dk1"/>
                          </a:solidFill>
                          <a:latin typeface="Arial" pitchFamily="34" charset="0"/>
                          <a:ea typeface="+mn-ea"/>
                          <a:cs typeface="Arial" pitchFamily="34" charset="0"/>
                        </a:rPr>
                        <a:t>Winn</a:t>
                      </a:r>
                    </a:p>
                    <a:p>
                      <a:r>
                        <a:rPr lang="en-US" sz="1800" b="0" kern="1200" dirty="0" smtClean="0">
                          <a:solidFill>
                            <a:schemeClr val="dk1"/>
                          </a:solidFill>
                          <a:latin typeface="Arial" pitchFamily="34" charset="0"/>
                          <a:ea typeface="+mn-ea"/>
                          <a:cs typeface="Arial" pitchFamily="34" charset="0"/>
                        </a:rPr>
                        <a:t>(2007, p. 35)</a:t>
                      </a:r>
                    </a:p>
                    <a:p>
                      <a:endParaRPr lang="en-US" sz="1800" b="0" dirty="0">
                        <a:latin typeface="Arial" pitchFamily="34" charset="0"/>
                        <a:cs typeface="Arial" pitchFamily="34" charset="0"/>
                      </a:endParaRPr>
                    </a:p>
                  </a:txBody>
                  <a:tcPr/>
                </a:tc>
                <a:tc>
                  <a:txBody>
                    <a:bodyPr/>
                    <a:lstStyle/>
                    <a:p>
                      <a:r>
                        <a:rPr lang="en-US" sz="1800" b="0" kern="1200" dirty="0" smtClean="0">
                          <a:solidFill>
                            <a:schemeClr val="dk1"/>
                          </a:solidFill>
                          <a:latin typeface="Arial" pitchFamily="34" charset="0"/>
                          <a:ea typeface="+mn-ea"/>
                          <a:cs typeface="Arial" pitchFamily="34" charset="0"/>
                        </a:rPr>
                        <a:t>“The examination of how opportunities to bring into existence future goods and services are discovered, created, and exploited, by whom, and with what economic, </a:t>
                      </a:r>
                      <a:r>
                        <a:rPr lang="ru-RU" sz="1800" b="0" kern="1200" dirty="0" smtClean="0">
                          <a:solidFill>
                            <a:schemeClr val="dk1"/>
                          </a:solidFill>
                          <a:latin typeface="Arial" pitchFamily="34" charset="0"/>
                          <a:ea typeface="+mn-ea"/>
                          <a:cs typeface="Arial" pitchFamily="34" charset="0"/>
                        </a:rPr>
                        <a:t> </a:t>
                      </a:r>
                      <a:r>
                        <a:rPr lang="en-US" sz="1800" b="0" kern="1200" dirty="0" smtClean="0">
                          <a:solidFill>
                            <a:schemeClr val="dk1"/>
                          </a:solidFill>
                          <a:latin typeface="Arial" pitchFamily="34" charset="0"/>
                          <a:ea typeface="+mn-ea"/>
                          <a:cs typeface="Arial" pitchFamily="34" charset="0"/>
                        </a:rPr>
                        <a:t>psychological, social, and environmental consequences”.</a:t>
                      </a:r>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395536" y="692696"/>
          <a:ext cx="8229600" cy="5674360"/>
        </p:xfrm>
        <a:graphic>
          <a:graphicData uri="http://schemas.openxmlformats.org/drawingml/2006/table">
            <a:tbl>
              <a:tblPr firstRow="1" bandRow="1">
                <a:tableStyleId>{5C22544A-7EE6-4342-B048-85BDC9FD1C3A}</a:tableStyleId>
              </a:tblPr>
              <a:tblGrid>
                <a:gridCol w="1666528"/>
                <a:gridCol w="6563072"/>
              </a:tblGrid>
              <a:tr h="370840">
                <a:tc>
                  <a:txBody>
                    <a:bodyPr/>
                    <a:lstStyle/>
                    <a:p>
                      <a:pPr algn="ctr"/>
                      <a:r>
                        <a:rPr lang="en-US" sz="1800" b="1" kern="1200" dirty="0" smtClean="0">
                          <a:solidFill>
                            <a:schemeClr val="dk1"/>
                          </a:solidFill>
                          <a:latin typeface="Arial" pitchFamily="34" charset="0"/>
                          <a:ea typeface="+mn-ea"/>
                          <a:cs typeface="Arial" pitchFamily="34" charset="0"/>
                        </a:rPr>
                        <a:t>Authors</a:t>
                      </a:r>
                      <a:endParaRPr lang="en-US" sz="1800" b="1" dirty="0">
                        <a:latin typeface="Arial" pitchFamily="34" charset="0"/>
                        <a:cs typeface="Arial" pitchFamily="34" charset="0"/>
                      </a:endParaRPr>
                    </a:p>
                  </a:txBody>
                  <a:tcPr/>
                </a:tc>
                <a:tc>
                  <a:txBody>
                    <a:bodyPr/>
                    <a:lstStyle/>
                    <a:p>
                      <a:pPr algn="ctr"/>
                      <a:r>
                        <a:rPr lang="en-US" sz="1800" b="1" kern="1200" dirty="0" smtClean="0">
                          <a:solidFill>
                            <a:schemeClr val="dk1"/>
                          </a:solidFill>
                          <a:latin typeface="Arial" pitchFamily="34" charset="0"/>
                          <a:ea typeface="+mn-ea"/>
                          <a:cs typeface="Arial" pitchFamily="34" charset="0"/>
                        </a:rPr>
                        <a:t>Sustainable Entrepreneurship Definition</a:t>
                      </a:r>
                      <a:endParaRPr lang="en-US" sz="1800" b="1" dirty="0">
                        <a:latin typeface="Arial" pitchFamily="34" charset="0"/>
                        <a:cs typeface="Arial" pitchFamily="34" charset="0"/>
                      </a:endParaRPr>
                    </a:p>
                  </a:txBody>
                  <a:tcPr/>
                </a:tc>
              </a:tr>
              <a:tr h="370840">
                <a:tc>
                  <a:txBody>
                    <a:bodyPr/>
                    <a:lstStyle/>
                    <a:p>
                      <a:r>
                        <a:rPr lang="en-US" sz="1800" b="0" kern="1200" dirty="0" err="1" smtClean="0">
                          <a:solidFill>
                            <a:schemeClr val="dk1"/>
                          </a:solidFill>
                          <a:latin typeface="Arial" pitchFamily="34" charset="0"/>
                          <a:ea typeface="+mn-ea"/>
                          <a:cs typeface="Arial" pitchFamily="34" charset="0"/>
                        </a:rPr>
                        <a:t>Choi</a:t>
                      </a:r>
                      <a:r>
                        <a:rPr lang="en-US" sz="1800" b="0" kern="1200" dirty="0" smtClean="0">
                          <a:solidFill>
                            <a:schemeClr val="dk1"/>
                          </a:solidFill>
                          <a:latin typeface="Arial" pitchFamily="34" charset="0"/>
                          <a:ea typeface="+mn-ea"/>
                          <a:cs typeface="Arial" pitchFamily="34" charset="0"/>
                        </a:rPr>
                        <a:t> and Gray</a:t>
                      </a:r>
                      <a:r>
                        <a:rPr lang="ru-RU" sz="1800" b="0" kern="1200" dirty="0" smtClean="0">
                          <a:solidFill>
                            <a:schemeClr val="dk1"/>
                          </a:solidFill>
                          <a:latin typeface="Arial" pitchFamily="34" charset="0"/>
                          <a:ea typeface="+mn-ea"/>
                          <a:cs typeface="Arial" pitchFamily="34" charset="0"/>
                        </a:rPr>
                        <a:t> </a:t>
                      </a:r>
                    </a:p>
                    <a:p>
                      <a:r>
                        <a:rPr lang="en-US" sz="1800" b="0" kern="1200" dirty="0" smtClean="0">
                          <a:solidFill>
                            <a:schemeClr val="dk1"/>
                          </a:solidFill>
                          <a:latin typeface="Arial" pitchFamily="34" charset="0"/>
                          <a:ea typeface="+mn-ea"/>
                          <a:cs typeface="Arial" pitchFamily="34" charset="0"/>
                        </a:rPr>
                        <a:t>(2008, p. 559)</a:t>
                      </a:r>
                    </a:p>
                    <a:p>
                      <a:endParaRPr lang="en-US" sz="1800" dirty="0">
                        <a:latin typeface="Arial" pitchFamily="34" charset="0"/>
                        <a:cs typeface="Arial" pitchFamily="34" charset="0"/>
                      </a:endParaRPr>
                    </a:p>
                  </a:txBody>
                  <a:tcPr/>
                </a:tc>
                <a:tc>
                  <a:txBody>
                    <a:bodyPr/>
                    <a:lstStyle/>
                    <a:p>
                      <a:r>
                        <a:rPr lang="en-US" sz="1800" b="0" kern="1200" dirty="0" smtClean="0">
                          <a:solidFill>
                            <a:schemeClr val="dk1"/>
                          </a:solidFill>
                          <a:latin typeface="Arial" pitchFamily="34" charset="0"/>
                          <a:ea typeface="+mn-ea"/>
                          <a:cs typeface="Arial" pitchFamily="34" charset="0"/>
                        </a:rPr>
                        <a:t>"Create profitable enterprises and achieve certain environmental and/or social</a:t>
                      </a:r>
                      <a:r>
                        <a:rPr lang="ru-RU" sz="1800" b="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objectives, pursue and achieve what is often referred to as the double bottom</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line or triple bottom</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line”.</a:t>
                      </a:r>
                    </a:p>
                  </a:txBody>
                  <a:tcPr/>
                </a:tc>
              </a:tr>
              <a:tr h="370840">
                <a:tc>
                  <a:txBody>
                    <a:bodyPr/>
                    <a:lstStyle/>
                    <a:p>
                      <a:r>
                        <a:rPr lang="en-US" sz="1800" kern="1200" dirty="0" err="1" smtClean="0">
                          <a:solidFill>
                            <a:schemeClr val="dk1"/>
                          </a:solidFill>
                          <a:latin typeface="Arial" pitchFamily="34" charset="0"/>
                          <a:ea typeface="+mn-ea"/>
                          <a:cs typeface="Arial" pitchFamily="34" charset="0"/>
                        </a:rPr>
                        <a:t>Hockerts</a:t>
                      </a:r>
                      <a:r>
                        <a:rPr lang="en-US" sz="1800" kern="1200" dirty="0" smtClean="0">
                          <a:solidFill>
                            <a:schemeClr val="dk1"/>
                          </a:solidFill>
                          <a:latin typeface="Arial" pitchFamily="34" charset="0"/>
                          <a:ea typeface="+mn-ea"/>
                          <a:cs typeface="Arial" pitchFamily="34" charset="0"/>
                        </a:rPr>
                        <a:t> &amp; </a:t>
                      </a:r>
                    </a:p>
                    <a:p>
                      <a:r>
                        <a:rPr lang="en-US" sz="1800" kern="1200" dirty="0" err="1" smtClean="0">
                          <a:solidFill>
                            <a:schemeClr val="dk1"/>
                          </a:solidFill>
                          <a:latin typeface="Arial" pitchFamily="34" charset="0"/>
                          <a:ea typeface="+mn-ea"/>
                          <a:cs typeface="Arial" pitchFamily="34" charset="0"/>
                        </a:rPr>
                        <a:t>Wüstenhagen</a:t>
                      </a:r>
                      <a:r>
                        <a:rPr lang="en-US" sz="1800" kern="1200" dirty="0" smtClean="0">
                          <a:solidFill>
                            <a:schemeClr val="dk1"/>
                          </a:solidFill>
                          <a:latin typeface="Arial" pitchFamily="34" charset="0"/>
                          <a:ea typeface="+mn-ea"/>
                          <a:cs typeface="Arial" pitchFamily="34" charset="0"/>
                        </a:rPr>
                        <a:t> </a:t>
                      </a:r>
                    </a:p>
                    <a:p>
                      <a:r>
                        <a:rPr lang="en-US" sz="1800" kern="1200" dirty="0" smtClean="0">
                          <a:solidFill>
                            <a:schemeClr val="dk1"/>
                          </a:solidFill>
                          <a:latin typeface="Arial" pitchFamily="34" charset="0"/>
                          <a:ea typeface="+mn-ea"/>
                          <a:cs typeface="Arial" pitchFamily="34" charset="0"/>
                        </a:rPr>
                        <a:t>(2010, pp 482)</a:t>
                      </a:r>
                    </a:p>
                  </a:txBody>
                  <a:tcPr/>
                </a:tc>
                <a:tc>
                  <a:txBody>
                    <a:bodyPr/>
                    <a:lstStyle/>
                    <a:p>
                      <a:r>
                        <a:rPr lang="en-US" sz="1800" kern="1200" dirty="0" smtClean="0">
                          <a:solidFill>
                            <a:schemeClr val="dk1"/>
                          </a:solidFill>
                          <a:latin typeface="Arial" pitchFamily="34" charset="0"/>
                          <a:ea typeface="+mn-ea"/>
                          <a:cs typeface="Arial" pitchFamily="34" charset="0"/>
                        </a:rPr>
                        <a:t>“The discovery and exploitation of economic opportunities through the generation of </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market disequilibria that initiate the transformation of a sector towards an </a:t>
                      </a:r>
                    </a:p>
                    <a:p>
                      <a:r>
                        <a:rPr lang="en-US" sz="1800" kern="1200" dirty="0" smtClean="0">
                          <a:solidFill>
                            <a:schemeClr val="dk1"/>
                          </a:solidFill>
                          <a:latin typeface="Arial" pitchFamily="34" charset="0"/>
                          <a:ea typeface="+mn-ea"/>
                          <a:cs typeface="Arial" pitchFamily="34" charset="0"/>
                        </a:rPr>
                        <a:t>environmentally and socially more sustainable state”.</a:t>
                      </a:r>
                    </a:p>
                  </a:txBody>
                  <a:tcPr/>
                </a:tc>
              </a:tr>
              <a:tr h="370840">
                <a:tc>
                  <a:txBody>
                    <a:bodyPr/>
                    <a:lstStyle/>
                    <a:p>
                      <a:r>
                        <a:rPr lang="en-US" sz="1800" kern="1200" dirty="0" err="1" smtClean="0">
                          <a:solidFill>
                            <a:schemeClr val="dk1"/>
                          </a:solidFill>
                          <a:latin typeface="Arial" pitchFamily="34" charset="0"/>
                          <a:ea typeface="+mn-ea"/>
                          <a:cs typeface="Arial" pitchFamily="34" charset="0"/>
                        </a:rPr>
                        <a:t>Schaltegger</a:t>
                      </a:r>
                      <a:r>
                        <a:rPr lang="en-US" sz="1800" kern="1200" dirty="0" smtClean="0">
                          <a:solidFill>
                            <a:schemeClr val="dk1"/>
                          </a:solidFill>
                          <a:latin typeface="Arial" pitchFamily="34" charset="0"/>
                          <a:ea typeface="+mn-ea"/>
                          <a:cs typeface="Arial" pitchFamily="34" charset="0"/>
                        </a:rPr>
                        <a:t> &amp; </a:t>
                      </a:r>
                    </a:p>
                    <a:p>
                      <a:r>
                        <a:rPr lang="en-US" sz="1800" kern="1200" dirty="0" smtClean="0">
                          <a:solidFill>
                            <a:schemeClr val="dk1"/>
                          </a:solidFill>
                          <a:latin typeface="Arial" pitchFamily="34" charset="0"/>
                          <a:ea typeface="+mn-ea"/>
                          <a:cs typeface="Arial" pitchFamily="34" charset="0"/>
                        </a:rPr>
                        <a:t>Wagner</a:t>
                      </a:r>
                    </a:p>
                    <a:p>
                      <a:r>
                        <a:rPr lang="en-US" sz="1800" kern="1200" dirty="0" smtClean="0">
                          <a:solidFill>
                            <a:schemeClr val="dk1"/>
                          </a:solidFill>
                          <a:latin typeface="Arial" pitchFamily="34" charset="0"/>
                          <a:ea typeface="+mn-ea"/>
                          <a:cs typeface="Arial" pitchFamily="34" charset="0"/>
                        </a:rPr>
                        <a:t>(2011, pp. 224)</a:t>
                      </a:r>
                    </a:p>
                  </a:txBody>
                  <a:tcPr/>
                </a:tc>
                <a:tc>
                  <a:txBody>
                    <a:bodyPr/>
                    <a:lstStyle/>
                    <a:p>
                      <a:r>
                        <a:rPr lang="en-US" sz="1800" kern="1200" dirty="0" smtClean="0">
                          <a:solidFill>
                            <a:schemeClr val="dk1"/>
                          </a:solidFill>
                          <a:latin typeface="Arial" pitchFamily="34" charset="0"/>
                          <a:ea typeface="+mn-ea"/>
                          <a:cs typeface="Arial" pitchFamily="34" charset="0"/>
                        </a:rPr>
                        <a:t>“An innovative, market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oriented and personality driven form of creating economic and </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societal value by means of break</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through environmentally or</a:t>
                      </a:r>
                    </a:p>
                    <a:p>
                      <a:r>
                        <a:rPr lang="en-US" sz="1800" kern="1200" dirty="0" smtClean="0">
                          <a:solidFill>
                            <a:schemeClr val="dk1"/>
                          </a:solidFill>
                          <a:latin typeface="Arial" pitchFamily="34" charset="0"/>
                          <a:ea typeface="+mn-ea"/>
                          <a:cs typeface="Arial" pitchFamily="34" charset="0"/>
                        </a:rPr>
                        <a:t>socially beneficial market or institutional innovations”.</a:t>
                      </a:r>
                    </a:p>
                  </a:txBody>
                  <a:tcPr/>
                </a:tc>
              </a:tr>
              <a:tr h="370840">
                <a:tc>
                  <a:txBody>
                    <a:bodyPr/>
                    <a:lstStyle/>
                    <a:p>
                      <a:r>
                        <a:rPr lang="en-US" sz="1800" kern="1200" dirty="0" smtClean="0">
                          <a:solidFill>
                            <a:schemeClr val="dk1"/>
                          </a:solidFill>
                          <a:latin typeface="Arial" pitchFamily="34" charset="0"/>
                          <a:ea typeface="+mn-ea"/>
                          <a:cs typeface="Arial" pitchFamily="34" charset="0"/>
                        </a:rPr>
                        <a:t>Shepherd &amp; </a:t>
                      </a:r>
                    </a:p>
                    <a:p>
                      <a:r>
                        <a:rPr lang="en-US" sz="1800" kern="1200" dirty="0" err="1" smtClean="0">
                          <a:solidFill>
                            <a:schemeClr val="dk1"/>
                          </a:solidFill>
                          <a:latin typeface="Arial" pitchFamily="34" charset="0"/>
                          <a:ea typeface="+mn-ea"/>
                          <a:cs typeface="Arial" pitchFamily="34" charset="0"/>
                        </a:rPr>
                        <a:t>Patzelt</a:t>
                      </a:r>
                      <a:r>
                        <a:rPr lang="en-US" sz="1800" kern="1200" dirty="0" smtClean="0">
                          <a:solidFill>
                            <a:schemeClr val="dk1"/>
                          </a:solidFill>
                          <a:latin typeface="Arial" pitchFamily="34" charset="0"/>
                          <a:ea typeface="+mn-ea"/>
                          <a:cs typeface="Arial" pitchFamily="34" charset="0"/>
                        </a:rPr>
                        <a:t> </a:t>
                      </a:r>
                    </a:p>
                    <a:p>
                      <a:r>
                        <a:rPr lang="en-US" sz="1800" kern="1200" dirty="0" smtClean="0">
                          <a:solidFill>
                            <a:schemeClr val="dk1"/>
                          </a:solidFill>
                          <a:latin typeface="Arial" pitchFamily="34" charset="0"/>
                          <a:ea typeface="+mn-ea"/>
                          <a:cs typeface="Arial" pitchFamily="34" charset="0"/>
                        </a:rPr>
                        <a:t>(2011, pp. 142)</a:t>
                      </a:r>
                    </a:p>
                    <a:p>
                      <a:endParaRPr lang="en-US" sz="1800" dirty="0">
                        <a:latin typeface="Arial" pitchFamily="34" charset="0"/>
                        <a:cs typeface="Arial" pitchFamily="34" charset="0"/>
                      </a:endParaRPr>
                    </a:p>
                  </a:txBody>
                  <a:tcPr/>
                </a:tc>
                <a:tc>
                  <a:txBody>
                    <a:bodyPr/>
                    <a:lstStyle/>
                    <a:p>
                      <a:r>
                        <a:rPr lang="en-US" sz="1800" kern="1200" dirty="0" smtClean="0">
                          <a:solidFill>
                            <a:schemeClr val="dk1"/>
                          </a:solidFill>
                          <a:latin typeface="Arial" pitchFamily="34" charset="0"/>
                          <a:ea typeface="+mn-ea"/>
                          <a:cs typeface="Arial" pitchFamily="34" charset="0"/>
                        </a:rPr>
                        <a:t>“Sustainable Entrepreneurship is focused on the preservation of nature, life support, and community in the pursuit of perceived opportunities to bring into existence future products, processes, and services for gain, where gain is broadly construed to include economic and non</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a:t>
                      </a:r>
                      <a:r>
                        <a:rPr lang="ru-RU" sz="1800" kern="1200" dirty="0" smtClean="0">
                          <a:solidFill>
                            <a:schemeClr val="dk1"/>
                          </a:solidFill>
                          <a:latin typeface="Arial" pitchFamily="34" charset="0"/>
                          <a:ea typeface="+mn-ea"/>
                          <a:cs typeface="Arial" pitchFamily="34" charset="0"/>
                        </a:rPr>
                        <a:t> </a:t>
                      </a:r>
                      <a:r>
                        <a:rPr lang="en-US" sz="1800" kern="1200" dirty="0" smtClean="0">
                          <a:solidFill>
                            <a:schemeClr val="dk1"/>
                          </a:solidFill>
                          <a:latin typeface="Arial" pitchFamily="34" charset="0"/>
                          <a:ea typeface="+mn-ea"/>
                          <a:cs typeface="Arial" pitchFamily="34" charset="0"/>
                        </a:rPr>
                        <a:t>economic gains to individuals, the economy, and society”</a:t>
                      </a:r>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p:cNvSpPr>
            <a:spLocks noGrp="1"/>
          </p:cNvSpPr>
          <p:nvPr>
            <p:ph idx="1"/>
          </p:nvPr>
        </p:nvSpPr>
        <p:spPr/>
        <p:txBody>
          <a:bodyPr>
            <a:normAutofit fontScale="62500" lnSpcReduction="20000"/>
          </a:bodyPr>
          <a:lstStyle/>
          <a:p>
            <a:pPr>
              <a:buNone/>
            </a:pP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endParaRPr lang="ru-RU" dirty="0" smtClean="0">
              <a:latin typeface="Arial" pitchFamily="34" charset="0"/>
              <a:cs typeface="Arial" pitchFamily="34" charset="0"/>
            </a:endParaRPr>
          </a:p>
          <a:p>
            <a:pPr>
              <a:buNone/>
            </a:pPr>
            <a:r>
              <a:rPr lang="en-US" dirty="0" smtClean="0">
                <a:latin typeface="Arial" pitchFamily="34" charset="0"/>
                <a:cs typeface="Arial" pitchFamily="34" charset="0"/>
              </a:rPr>
              <a:t>where</a:t>
            </a:r>
            <a:r>
              <a:rPr lang="uk-UA" dirty="0" smtClean="0">
                <a:latin typeface="Arial" pitchFamily="34" charset="0"/>
                <a:cs typeface="Arial" pitchFamily="34" charset="0"/>
              </a:rPr>
              <a:t>	</a:t>
            </a:r>
            <a:endParaRPr lang="en-US" dirty="0" smtClean="0">
              <a:latin typeface="Arial" pitchFamily="34" charset="0"/>
              <a:cs typeface="Arial" pitchFamily="34" charset="0"/>
            </a:endParaRPr>
          </a:p>
          <a:p>
            <a:pPr>
              <a:buNone/>
            </a:pPr>
            <a:r>
              <a:rPr lang="en-US" dirty="0" smtClean="0">
                <a:latin typeface="Arial" pitchFamily="34" charset="0"/>
                <a:cs typeface="Arial" pitchFamily="34" charset="0"/>
              </a:rPr>
              <a:t>      </a:t>
            </a:r>
            <a:r>
              <a:rPr lang="uk-UA" dirty="0" smtClean="0">
                <a:latin typeface="Arial" pitchFamily="34" charset="0"/>
                <a:cs typeface="Arial" pitchFamily="34" charset="0"/>
              </a:rPr>
              <a:t>Е</a:t>
            </a:r>
            <a:r>
              <a:rPr lang="uk-UA" baseline="-25000" dirty="0" smtClean="0">
                <a:latin typeface="Arial" pitchFamily="34" charset="0"/>
                <a:cs typeface="Arial" pitchFamily="34" charset="0"/>
              </a:rPr>
              <a:t>і</a:t>
            </a:r>
            <a:r>
              <a:rPr lang="uk-UA" dirty="0" smtClean="0">
                <a:latin typeface="Arial" pitchFamily="34" charset="0"/>
                <a:cs typeface="Arial" pitchFamily="34" charset="0"/>
              </a:rPr>
              <a:t> – </a:t>
            </a:r>
            <a:r>
              <a:rPr lang="en-US" dirty="0" smtClean="0">
                <a:latin typeface="Arial" pitchFamily="34" charset="0"/>
                <a:cs typeface="Arial" pitchFamily="34" charset="0"/>
              </a:rPr>
              <a:t>economic effect of  independent activity of the enterprise </a:t>
            </a:r>
            <a:r>
              <a:rPr lang="en-US" i="1" dirty="0" err="1" smtClean="0">
                <a:latin typeface="Arial" pitchFamily="34" charset="0"/>
                <a:cs typeface="Arial" pitchFamily="34" charset="0"/>
              </a:rPr>
              <a:t>i</a:t>
            </a:r>
            <a:r>
              <a:rPr lang="en-US" dirty="0" smtClean="0">
                <a:latin typeface="Arial" pitchFamily="34" charset="0"/>
                <a:cs typeface="Arial" pitchFamily="34" charset="0"/>
              </a:rPr>
              <a:t>, </a:t>
            </a:r>
            <a:r>
              <a:rPr lang="uk-UA" dirty="0" smtClean="0">
                <a:latin typeface="Arial" pitchFamily="34" charset="0"/>
                <a:cs typeface="Arial" pitchFamily="34" charset="0"/>
              </a:rPr>
              <a:t>€</a:t>
            </a:r>
            <a:r>
              <a:rPr lang="en-US" dirty="0" smtClean="0">
                <a:latin typeface="Arial" pitchFamily="34" charset="0"/>
                <a:cs typeface="Arial" pitchFamily="34" charset="0"/>
              </a:rPr>
              <a:t>,-</a:t>
            </a: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r>
              <a:rPr lang="en-US" dirty="0" smtClean="0">
                <a:latin typeface="Arial" pitchFamily="34" charset="0"/>
                <a:cs typeface="Arial" pitchFamily="34" charset="0"/>
              </a:rPr>
              <a:t>      </a:t>
            </a:r>
            <a:r>
              <a:rPr lang="uk-UA" dirty="0" smtClean="0">
                <a:latin typeface="Arial" pitchFamily="34" charset="0"/>
                <a:cs typeface="Arial" pitchFamily="34" charset="0"/>
              </a:rPr>
              <a:t>Е</a:t>
            </a:r>
            <a:r>
              <a:rPr lang="en-US" baseline="-25000" dirty="0" smtClean="0">
                <a:latin typeface="Arial" pitchFamily="34" charset="0"/>
                <a:cs typeface="Arial" pitchFamily="34" charset="0"/>
              </a:rPr>
              <a:t>ECON</a:t>
            </a:r>
            <a:r>
              <a:rPr lang="uk-UA" dirty="0" smtClean="0">
                <a:latin typeface="Arial" pitchFamily="34" charset="0"/>
                <a:cs typeface="Arial" pitchFamily="34" charset="0"/>
              </a:rPr>
              <a:t> – </a:t>
            </a:r>
            <a:r>
              <a:rPr lang="en-US" dirty="0" smtClean="0">
                <a:latin typeface="Arial" pitchFamily="34" charset="0"/>
                <a:cs typeface="Arial" pitchFamily="34" charset="0"/>
              </a:rPr>
              <a:t>economic effect of joint activities</a:t>
            </a:r>
            <a:r>
              <a:rPr lang="uk-UA" dirty="0" smtClean="0">
                <a:latin typeface="Arial" pitchFamily="34" charset="0"/>
                <a:cs typeface="Arial" pitchFamily="34" charset="0"/>
              </a:rPr>
              <a:t>, €; </a:t>
            </a:r>
            <a:endParaRPr lang="ru-RU" dirty="0" smtClean="0">
              <a:latin typeface="Arial" pitchFamily="34" charset="0"/>
              <a:cs typeface="Arial" pitchFamily="34" charset="0"/>
            </a:endParaRPr>
          </a:p>
          <a:p>
            <a:pPr>
              <a:buNone/>
            </a:pPr>
            <a:r>
              <a:rPr lang="en-US" dirty="0" smtClean="0">
                <a:latin typeface="Arial" pitchFamily="34" charset="0"/>
                <a:cs typeface="Arial" pitchFamily="34" charset="0"/>
              </a:rPr>
              <a:t>      </a:t>
            </a:r>
            <a:r>
              <a:rPr lang="uk-UA" dirty="0" smtClean="0">
                <a:latin typeface="Arial" pitchFamily="34" charset="0"/>
                <a:cs typeface="Arial" pitchFamily="34" charset="0"/>
              </a:rPr>
              <a:t>Е</a:t>
            </a:r>
            <a:r>
              <a:rPr lang="en-US" baseline="-25000" dirty="0" err="1" smtClean="0">
                <a:latin typeface="Arial" pitchFamily="34" charset="0"/>
                <a:cs typeface="Arial" pitchFamily="34" charset="0"/>
              </a:rPr>
              <a:t>ENV</a:t>
            </a:r>
            <a:r>
              <a:rPr lang="uk-UA" dirty="0" smtClean="0">
                <a:latin typeface="Arial" pitchFamily="34" charset="0"/>
                <a:cs typeface="Arial" pitchFamily="34" charset="0"/>
              </a:rPr>
              <a:t> - </a:t>
            </a:r>
            <a:r>
              <a:rPr lang="en-US" dirty="0" smtClean="0">
                <a:latin typeface="Arial" pitchFamily="34" charset="0"/>
                <a:cs typeface="Arial" pitchFamily="34" charset="0"/>
              </a:rPr>
              <a:t>environmental effect of joint activities</a:t>
            </a: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endParaRPr lang="uk-UA" dirty="0" smtClean="0">
              <a:latin typeface="Arial" pitchFamily="34" charset="0"/>
              <a:cs typeface="Arial" pitchFamily="34" charset="0"/>
            </a:endParaRPr>
          </a:p>
          <a:p>
            <a:pPr>
              <a:buNone/>
            </a:pP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r>
              <a:rPr lang="uk-UA" dirty="0" smtClean="0">
                <a:latin typeface="Arial" pitchFamily="34" charset="0"/>
                <a:cs typeface="Arial" pitchFamily="34" charset="0"/>
              </a:rPr>
              <a:t> </a:t>
            </a:r>
            <a:endParaRPr lang="ru-RU" dirty="0" smtClean="0">
              <a:latin typeface="Arial" pitchFamily="34" charset="0"/>
              <a:cs typeface="Arial" pitchFamily="34" charset="0"/>
            </a:endParaRPr>
          </a:p>
          <a:p>
            <a:pPr>
              <a:buNone/>
            </a:pPr>
            <a:r>
              <a:rPr lang="en-US" dirty="0" smtClean="0">
                <a:latin typeface="Arial" pitchFamily="34" charset="0"/>
                <a:cs typeface="Arial" pitchFamily="34" charset="0"/>
              </a:rPr>
              <a:t>where</a:t>
            </a:r>
            <a:r>
              <a:rPr lang="uk-UA" dirty="0" smtClean="0">
                <a:latin typeface="Arial" pitchFamily="34" charset="0"/>
                <a:cs typeface="Arial" pitchFamily="34" charset="0"/>
              </a:rPr>
              <a:t>	</a:t>
            </a:r>
            <a:endParaRPr lang="en-US" dirty="0" smtClean="0">
              <a:latin typeface="Arial" pitchFamily="34" charset="0"/>
              <a:cs typeface="Arial" pitchFamily="34" charset="0"/>
            </a:endParaRPr>
          </a:p>
          <a:p>
            <a:pPr>
              <a:buNone/>
            </a:pPr>
            <a:r>
              <a:rPr lang="uk-UA" dirty="0" smtClean="0">
                <a:latin typeface="Arial" pitchFamily="34" charset="0"/>
                <a:cs typeface="Arial" pitchFamily="34" charset="0"/>
              </a:rPr>
              <a:t>	</a:t>
            </a:r>
            <a:r>
              <a:rPr lang="en-US" dirty="0" smtClean="0">
                <a:latin typeface="Arial" pitchFamily="34" charset="0"/>
                <a:cs typeface="Arial" pitchFamily="34" charset="0"/>
              </a:rPr>
              <a:t> </a:t>
            </a:r>
            <a:r>
              <a:rPr lang="uk-UA" dirty="0" smtClean="0">
                <a:latin typeface="Arial" pitchFamily="34" charset="0"/>
                <a:cs typeface="Arial" pitchFamily="34" charset="0"/>
              </a:rPr>
              <a:t>E</a:t>
            </a:r>
            <a:r>
              <a:rPr lang="uk-UA" baseline="30000" dirty="0" smtClean="0">
                <a:latin typeface="Arial" pitchFamily="34" charset="0"/>
                <a:cs typeface="Arial" pitchFamily="34" charset="0"/>
              </a:rPr>
              <a:t>S</a:t>
            </a:r>
            <a:r>
              <a:rPr lang="uk-UA" dirty="0" smtClean="0">
                <a:latin typeface="Arial" pitchFamily="34" charset="0"/>
                <a:cs typeface="Arial" pitchFamily="34" charset="0"/>
              </a:rPr>
              <a:t> – </a:t>
            </a:r>
            <a:r>
              <a:rPr lang="en-US" dirty="0" smtClean="0">
                <a:latin typeface="Arial" pitchFamily="34" charset="0"/>
                <a:cs typeface="Arial" pitchFamily="34" charset="0"/>
              </a:rPr>
              <a:t>a synergistic effect of </a:t>
            </a:r>
            <a:r>
              <a:rPr lang="en-US" dirty="0" smtClean="0">
                <a:solidFill>
                  <a:schemeClr val="dk1"/>
                </a:solidFill>
                <a:latin typeface="Arial" pitchFamily="34" charset="0"/>
                <a:cs typeface="Arial" pitchFamily="34" charset="0"/>
              </a:rPr>
              <a:t>Sustainable Entrepreneurship </a:t>
            </a:r>
            <a:r>
              <a:rPr lang="uk-UA" dirty="0" smtClean="0">
                <a:latin typeface="Arial" pitchFamily="34" charset="0"/>
                <a:cs typeface="Arial" pitchFamily="34" charset="0"/>
              </a:rPr>
              <a:t>, €.</a:t>
            </a:r>
            <a:endParaRPr lang="ru-RU" dirty="0" smtClean="0">
              <a:latin typeface="Arial" pitchFamily="34" charset="0"/>
              <a:cs typeface="Arial" pitchFamily="34" charset="0"/>
            </a:endParaRPr>
          </a:p>
          <a:p>
            <a:endParaRPr lang="en-US" dirty="0">
              <a:latin typeface="Arial" pitchFamily="34" charset="0"/>
              <a:cs typeface="Arial" pitchFamily="34" charset="0"/>
            </a:endParaRPr>
          </a:p>
        </p:txBody>
      </p:sp>
      <p:sp>
        <p:nvSpPr>
          <p:cNvPr id="5" name="Titel 4"/>
          <p:cNvSpPr>
            <a:spLocks noGrp="1"/>
          </p:cNvSpPr>
          <p:nvPr>
            <p:ph type="title"/>
          </p:nvPr>
        </p:nvSpPr>
        <p:spPr>
          <a:xfrm>
            <a:off x="0" y="274638"/>
            <a:ext cx="9036496" cy="1143000"/>
          </a:xfrm>
        </p:spPr>
        <p:txBody>
          <a:bodyPr>
            <a:noAutofit/>
          </a:bodyPr>
          <a:lstStyle/>
          <a:p>
            <a:r>
              <a:rPr lang="en-US" sz="3600" b="1" dirty="0" smtClean="0">
                <a:solidFill>
                  <a:srgbClr val="002060"/>
                </a:solidFill>
                <a:latin typeface="Arial" pitchFamily="34" charset="0"/>
                <a:cs typeface="Arial" pitchFamily="34" charset="0"/>
              </a:rPr>
              <a:t>Effect of Sustainable Entrepreneurship </a:t>
            </a:r>
            <a:endParaRPr lang="en-US" sz="3600" b="1" dirty="0">
              <a:solidFill>
                <a:srgbClr val="002060"/>
              </a:solidFill>
              <a:latin typeface="Arial" pitchFamily="34" charset="0"/>
              <a:cs typeface="Arial" pitchFamily="34" charset="0"/>
            </a:endParaRPr>
          </a:p>
        </p:txBody>
      </p:sp>
      <p:graphicFrame>
        <p:nvGraphicFramePr>
          <p:cNvPr id="1026" name="Object 2"/>
          <p:cNvGraphicFramePr>
            <a:graphicFrameLocks noChangeAspect="1"/>
          </p:cNvGraphicFramePr>
          <p:nvPr/>
        </p:nvGraphicFramePr>
        <p:xfrm>
          <a:off x="2447925" y="1557338"/>
          <a:ext cx="3311525" cy="866775"/>
        </p:xfrm>
        <a:graphic>
          <a:graphicData uri="http://schemas.openxmlformats.org/presentationml/2006/ole">
            <p:oleObj spid="_x0000_s1026" name="Equation" r:id="rId3" imgW="1358640" imgH="355320" progId="Equation.3">
              <p:embed/>
            </p:oleObj>
          </a:graphicData>
        </a:graphic>
      </p:graphicFrame>
      <p:graphicFrame>
        <p:nvGraphicFramePr>
          <p:cNvPr id="1027" name="Object 3"/>
          <p:cNvGraphicFramePr>
            <a:graphicFrameLocks noChangeAspect="1"/>
          </p:cNvGraphicFramePr>
          <p:nvPr/>
        </p:nvGraphicFramePr>
        <p:xfrm>
          <a:off x="2114550" y="4149725"/>
          <a:ext cx="3690938" cy="727075"/>
        </p:xfrm>
        <a:graphic>
          <a:graphicData uri="http://schemas.openxmlformats.org/presentationml/2006/ole">
            <p:oleObj spid="_x0000_s1027" name="Equation" r:id="rId4" imgW="1739880" imgH="342720" progId="Equation.3">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78098"/>
          </a:xfrm>
        </p:spPr>
        <p:txBody>
          <a:bodyPr/>
          <a:lstStyle/>
          <a:p>
            <a:endParaRPr lang="en-US" dirty="0"/>
          </a:p>
        </p:txBody>
      </p:sp>
      <p:sp>
        <p:nvSpPr>
          <p:cNvPr id="3" name="Inhaltsplatzhalter 2"/>
          <p:cNvSpPr>
            <a:spLocks noGrp="1"/>
          </p:cNvSpPr>
          <p:nvPr>
            <p:ph idx="1"/>
          </p:nvPr>
        </p:nvSpPr>
        <p:spPr/>
        <p:txBody>
          <a:bodyPr/>
          <a:lstStyle/>
          <a:p>
            <a:pPr>
              <a:buNone/>
            </a:pPr>
            <a:endParaRPr lang="en-US" dirty="0" smtClean="0">
              <a:latin typeface="Arial" pitchFamily="34" charset="0"/>
              <a:cs typeface="Arial" pitchFamily="34" charset="0"/>
            </a:endParaRPr>
          </a:p>
          <a:p>
            <a:pPr>
              <a:buNone/>
            </a:pPr>
            <a:r>
              <a:rPr lang="en-US" sz="2000" dirty="0" smtClean="0">
                <a:latin typeface="Arial" pitchFamily="34" charset="0"/>
                <a:cs typeface="Arial" pitchFamily="34" charset="0"/>
              </a:rPr>
              <a:t>where</a:t>
            </a:r>
          </a:p>
          <a:p>
            <a:pPr>
              <a:buNone/>
            </a:pPr>
            <a:r>
              <a:rPr lang="en-US" sz="2000" dirty="0" smtClean="0">
                <a:latin typeface="Arial" pitchFamily="34" charset="0"/>
                <a:cs typeface="Arial" pitchFamily="34" charset="0"/>
              </a:rPr>
              <a:t>          -  the stability boundary, which is determined by the individual reserve ratio of financial assets to cover environmental costs, €</a:t>
            </a:r>
          </a:p>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None/>
            </a:pPr>
            <a:endParaRPr lang="en-US" sz="2000" dirty="0" smtClean="0">
              <a:latin typeface="Arial" pitchFamily="34" charset="0"/>
              <a:cs typeface="Arial" pitchFamily="34" charset="0"/>
            </a:endParaRPr>
          </a:p>
          <a:p>
            <a:pPr>
              <a:buNone/>
            </a:pPr>
            <a:r>
              <a:rPr lang="en-US" sz="2000" dirty="0" smtClean="0">
                <a:latin typeface="Arial" pitchFamily="34" charset="0"/>
                <a:cs typeface="Arial" pitchFamily="34" charset="0"/>
              </a:rPr>
              <a:t> where</a:t>
            </a:r>
          </a:p>
          <a:p>
            <a:pPr>
              <a:buNone/>
            </a:pPr>
            <a:r>
              <a:rPr lang="en-US" sz="2000" dirty="0" smtClean="0">
                <a:latin typeface="Arial" pitchFamily="34" charset="0"/>
                <a:cs typeface="Arial" pitchFamily="34" charset="0"/>
              </a:rPr>
              <a:t>           - the minimum rate of return which are sufficient and necessary for sustainable cooperation , €</a:t>
            </a:r>
          </a:p>
          <a:p>
            <a:pPr>
              <a:buNone/>
            </a:pPr>
            <a:r>
              <a:rPr lang="en-US" sz="2000" dirty="0" smtClean="0">
                <a:latin typeface="Arial" pitchFamily="34" charset="0"/>
                <a:cs typeface="Arial" pitchFamily="34" charset="0"/>
              </a:rPr>
              <a:t>    </a:t>
            </a:r>
          </a:p>
          <a:p>
            <a:pPr>
              <a:buNone/>
            </a:pPr>
            <a:endParaRPr lang="en-US" dirty="0"/>
          </a:p>
        </p:txBody>
      </p:sp>
      <p:graphicFrame>
        <p:nvGraphicFramePr>
          <p:cNvPr id="3074" name="Object 2"/>
          <p:cNvGraphicFramePr>
            <a:graphicFrameLocks noChangeAspect="1"/>
          </p:cNvGraphicFramePr>
          <p:nvPr/>
        </p:nvGraphicFramePr>
        <p:xfrm>
          <a:off x="3275856" y="1268760"/>
          <a:ext cx="2048225" cy="970212"/>
        </p:xfrm>
        <a:graphic>
          <a:graphicData uri="http://schemas.openxmlformats.org/presentationml/2006/ole">
            <p:oleObj spid="_x0000_s3074" name="Equation" r:id="rId3" imgW="723600" imgH="342720" progId="Equation.3">
              <p:embed/>
            </p:oleObj>
          </a:graphicData>
        </a:graphic>
      </p:graphicFrame>
      <p:graphicFrame>
        <p:nvGraphicFramePr>
          <p:cNvPr id="3075" name="Object 3"/>
          <p:cNvGraphicFramePr>
            <a:graphicFrameLocks noChangeAspect="1"/>
          </p:cNvGraphicFramePr>
          <p:nvPr/>
        </p:nvGraphicFramePr>
        <p:xfrm>
          <a:off x="827584" y="2492896"/>
          <a:ext cx="311274" cy="373529"/>
        </p:xfrm>
        <a:graphic>
          <a:graphicData uri="http://schemas.openxmlformats.org/presentationml/2006/ole">
            <p:oleObj spid="_x0000_s3075" name="Equation" r:id="rId4" imgW="190440" imgH="228600" progId="Equation.3">
              <p:embed/>
            </p:oleObj>
          </a:graphicData>
        </a:graphic>
      </p:graphicFrame>
      <p:graphicFrame>
        <p:nvGraphicFramePr>
          <p:cNvPr id="3076" name="Object 4"/>
          <p:cNvGraphicFramePr>
            <a:graphicFrameLocks noChangeAspect="1"/>
          </p:cNvGraphicFramePr>
          <p:nvPr/>
        </p:nvGraphicFramePr>
        <p:xfrm>
          <a:off x="3419872" y="3645024"/>
          <a:ext cx="2053561" cy="792088"/>
        </p:xfrm>
        <a:graphic>
          <a:graphicData uri="http://schemas.openxmlformats.org/presentationml/2006/ole">
            <p:oleObj spid="_x0000_s3076" name="Equation" r:id="rId5" imgW="888840" imgH="342720" progId="Equation.3">
              <p:embed/>
            </p:oleObj>
          </a:graphicData>
        </a:graphic>
      </p:graphicFrame>
      <p:graphicFrame>
        <p:nvGraphicFramePr>
          <p:cNvPr id="3077" name="Object 5"/>
          <p:cNvGraphicFramePr>
            <a:graphicFrameLocks noChangeAspect="1"/>
          </p:cNvGraphicFramePr>
          <p:nvPr/>
        </p:nvGraphicFramePr>
        <p:xfrm>
          <a:off x="899592" y="5013176"/>
          <a:ext cx="304924" cy="392045"/>
        </p:xfrm>
        <a:graphic>
          <a:graphicData uri="http://schemas.openxmlformats.org/presentationml/2006/ole">
            <p:oleObj spid="_x0000_s3077" name="Equation" r:id="rId6" imgW="177480" imgH="228600" progId="Equation.3">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036496" cy="1143000"/>
          </a:xfrm>
        </p:spPr>
        <p:txBody>
          <a:bodyPr>
            <a:noAutofit/>
          </a:bodyPr>
          <a:lstStyle/>
          <a:p>
            <a:r>
              <a:rPr lang="en-US" sz="3100" b="1" dirty="0" smtClean="0">
                <a:solidFill>
                  <a:srgbClr val="002060"/>
                </a:solidFill>
              </a:rPr>
              <a:t>Decision-making in the  Sustainable Entrepreneurship</a:t>
            </a:r>
            <a:endParaRPr lang="en-US" sz="3100" b="1" dirty="0">
              <a:solidFill>
                <a:srgbClr val="002060"/>
              </a:solidFill>
            </a:endParaRPr>
          </a:p>
        </p:txBody>
      </p:sp>
      <p:grpSp>
        <p:nvGrpSpPr>
          <p:cNvPr id="2050" name="Group 2"/>
          <p:cNvGrpSpPr>
            <a:grpSpLocks/>
          </p:cNvGrpSpPr>
          <p:nvPr/>
        </p:nvGrpSpPr>
        <p:grpSpPr bwMode="auto">
          <a:xfrm>
            <a:off x="251520" y="1484784"/>
            <a:ext cx="8352928" cy="5184492"/>
            <a:chOff x="2181" y="1641"/>
            <a:chExt cx="8640" cy="7315"/>
          </a:xfrm>
        </p:grpSpPr>
        <p:sp>
          <p:nvSpPr>
            <p:cNvPr id="2051" name="Text Box 3"/>
            <p:cNvSpPr txBox="1">
              <a:spLocks noChangeArrowheads="1"/>
            </p:cNvSpPr>
            <p:nvPr/>
          </p:nvSpPr>
          <p:spPr bwMode="auto">
            <a:xfrm>
              <a:off x="2181" y="1641"/>
              <a:ext cx="3240" cy="794"/>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cs typeface="Arial" pitchFamily="34" charset="0"/>
                </a:rPr>
                <a:t>Forecast of economic and ecologic situations for</a:t>
              </a:r>
              <a:r>
                <a:rPr kumimoji="0" lang="en-US" sz="1400" b="1" i="0" u="none" strike="noStrike" cap="none" normalizeH="0" dirty="0" smtClean="0">
                  <a:ln>
                    <a:noFill/>
                  </a:ln>
                  <a:solidFill>
                    <a:schemeClr val="tx1"/>
                  </a:solidFill>
                  <a:effectLst/>
                  <a:latin typeface="Times New Roman" pitchFamily="18" charset="0"/>
                  <a:cs typeface="Arial" pitchFamily="34" charset="0"/>
                </a:rPr>
                <a:t> further Development </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2" name="Text Box 4"/>
            <p:cNvSpPr txBox="1">
              <a:spLocks noChangeArrowheads="1"/>
            </p:cNvSpPr>
            <p:nvPr/>
          </p:nvSpPr>
          <p:spPr bwMode="auto">
            <a:xfrm>
              <a:off x="2184" y="2594"/>
              <a:ext cx="3240" cy="636"/>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Measuring of economic, ecologic and social gains of Sustainable</a:t>
              </a:r>
              <a:r>
                <a:rPr kumimoji="0" lang="en-US" sz="1200" b="1" i="0" u="none" strike="noStrike" cap="none" normalizeH="0" dirty="0" smtClean="0">
                  <a:ln>
                    <a:noFill/>
                  </a:ln>
                  <a:solidFill>
                    <a:schemeClr val="tx1"/>
                  </a:solidFill>
                  <a:effectLst/>
                  <a:latin typeface="Times New Roman" pitchFamily="18" charset="0"/>
                  <a:cs typeface="Arial" pitchFamily="34" charset="0"/>
                </a:rPr>
                <a:t> Entrepreneurship </a:t>
              </a:r>
              <a:endParaRPr kumimoji="0" lang="ru-RU" sz="12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3" name="Text Box 5"/>
            <p:cNvSpPr txBox="1">
              <a:spLocks noChangeArrowheads="1"/>
            </p:cNvSpPr>
            <p:nvPr/>
          </p:nvSpPr>
          <p:spPr bwMode="auto">
            <a:xfrm>
              <a:off x="2184" y="3389"/>
              <a:ext cx="3240" cy="635"/>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kumimoji="0" lang="en-US" sz="1400" b="1" i="0" u="none" strike="noStrike" cap="none" normalizeH="0" baseline="0" dirty="0" smtClean="0">
                  <a:ln>
                    <a:noFill/>
                  </a:ln>
                  <a:solidFill>
                    <a:schemeClr val="tx1"/>
                  </a:solidFill>
                  <a:effectLst/>
                  <a:latin typeface="Times New Roman" pitchFamily="18" charset="0"/>
                  <a:cs typeface="Arial" pitchFamily="34" charset="0"/>
                </a:rPr>
                <a:t>Creating of </a:t>
              </a:r>
              <a:r>
                <a:rPr lang="en-US" sz="1400" b="1" dirty="0" smtClean="0">
                  <a:latin typeface="Times New Roman" pitchFamily="18" charset="0"/>
                  <a:cs typeface="Arial" pitchFamily="34" charset="0"/>
                </a:rPr>
                <a:t>Sustainable Entrepreneurship </a:t>
              </a:r>
              <a:r>
                <a:rPr kumimoji="0" lang="en-US" sz="1400" b="1" i="0" u="none" strike="noStrike" cap="none" normalizeH="0" baseline="0" dirty="0" smtClean="0">
                  <a:ln>
                    <a:noFill/>
                  </a:ln>
                  <a:solidFill>
                    <a:schemeClr val="tx1"/>
                  </a:solidFill>
                  <a:effectLst/>
                  <a:latin typeface="Times New Roman" pitchFamily="18" charset="0"/>
                  <a:cs typeface="Arial" pitchFamily="34" charset="0"/>
                </a:rPr>
                <a:t>Scenarios </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4" name="Text Box 6"/>
            <p:cNvSpPr txBox="1">
              <a:spLocks noChangeArrowheads="1"/>
            </p:cNvSpPr>
            <p:nvPr/>
          </p:nvSpPr>
          <p:spPr bwMode="auto">
            <a:xfrm>
              <a:off x="2184" y="4183"/>
              <a:ext cx="3240" cy="953"/>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endParaRPr lang="en-US" sz="1400" b="1" dirty="0" smtClean="0">
                <a:latin typeface="Times New Roman" pitchFamily="18" charset="0"/>
                <a:cs typeface="Times New Roman" pitchFamily="18" charset="0"/>
              </a:endParaRPr>
            </a:p>
            <a:p>
              <a:pPr algn="ctr"/>
              <a:r>
                <a:rPr lang="en-US" sz="1400" b="1" dirty="0" smtClean="0">
                  <a:latin typeface="Times New Roman" pitchFamily="18" charset="0"/>
                  <a:cs typeface="Times New Roman" pitchFamily="18" charset="0"/>
                </a:rPr>
                <a:t>Evaluation the stability of the enterprise </a:t>
              </a:r>
            </a:p>
            <a:p>
              <a:pPr algn="ctr"/>
              <a:r>
                <a:rPr lang="en-US" sz="1400" b="1" dirty="0" smtClean="0">
                  <a:latin typeface="Times New Roman" pitchFamily="18" charset="0"/>
                  <a:cs typeface="Times New Roman" pitchFamily="18" charset="0"/>
                </a:rPr>
                <a:t>to </a:t>
              </a:r>
              <a:r>
                <a:rPr lang="ro-RO" sz="1400" b="1" dirty="0" smtClean="0">
                  <a:latin typeface="Times New Roman" pitchFamily="18" charset="0"/>
                  <a:cs typeface="Times New Roman" pitchFamily="18" charset="0"/>
                </a:rPr>
                <a:t>Market failures and disequilibria</a:t>
              </a:r>
            </a:p>
            <a:p>
              <a:pPr lvl="0" algn="ctr" fontAlgn="base">
                <a:spcBef>
                  <a:spcPct val="0"/>
                </a:spcBef>
                <a:spcAft>
                  <a:spcPct val="0"/>
                </a:spcAft>
              </a:pPr>
              <a:r>
                <a:rPr lang="en-US" sz="1400" b="1" dirty="0" smtClean="0"/>
                <a:t> </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5" name="Text Box 7"/>
            <p:cNvSpPr txBox="1">
              <a:spLocks noChangeArrowheads="1"/>
            </p:cNvSpPr>
            <p:nvPr/>
          </p:nvSpPr>
          <p:spPr bwMode="auto">
            <a:xfrm>
              <a:off x="2184" y="5295"/>
              <a:ext cx="3240" cy="795"/>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ro-RO" sz="1400" b="1" dirty="0" smtClean="0">
                  <a:latin typeface="Times New Roman" pitchFamily="18" charset="0"/>
                  <a:cs typeface="Times New Roman" pitchFamily="18" charset="0"/>
                </a:rPr>
                <a:t>Evaluation preferences and attractiveness</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6" name="AutoShape 8"/>
            <p:cNvSpPr>
              <a:spLocks noChangeArrowheads="1"/>
            </p:cNvSpPr>
            <p:nvPr/>
          </p:nvSpPr>
          <p:spPr bwMode="auto">
            <a:xfrm>
              <a:off x="5784" y="4024"/>
              <a:ext cx="2819" cy="1271"/>
            </a:xfrm>
            <a:prstGeom prst="diamond">
              <a:avLst/>
            </a:prstGeom>
            <a:solidFill>
              <a:srgbClr val="FFFFFF"/>
            </a:solidFill>
            <a:ln w="9525">
              <a:solidFill>
                <a:srgbClr val="000000"/>
              </a:solidFill>
              <a:miter lim="800000"/>
              <a:headEnd/>
              <a:tailEnd/>
            </a:ln>
          </p:spPr>
          <p:txBody>
            <a:bodyPr vert="horz" wrap="square" lIns="0" tIns="0" rIns="0" bIns="0" numCol="1" anchor="ctr" anchorCtr="0" compatLnSpc="1">
              <a:prstTxWarp prst="textNoShape">
                <a:avLst/>
              </a:prstTxWarp>
            </a:bodyPr>
            <a:lstStyle/>
            <a:p>
              <a:pPr lvl="0" algn="ctr" fontAlgn="base">
                <a:spcBef>
                  <a:spcPct val="0"/>
                </a:spcBef>
                <a:spcAft>
                  <a:spcPct val="0"/>
                </a:spcAft>
              </a:pPr>
              <a:r>
                <a:rPr lang="ro-RO" sz="1400" b="1" dirty="0" smtClean="0">
                  <a:latin typeface="Arial" pitchFamily="34" charset="0"/>
                  <a:cs typeface="Arial" pitchFamily="34" charset="0"/>
                </a:rPr>
                <a:t>fulfills </a:t>
              </a:r>
              <a:endParaRPr lang="en-US" sz="1400" b="1" dirty="0" smtClean="0">
                <a:latin typeface="Arial" pitchFamily="34" charset="0"/>
                <a:cs typeface="Arial" pitchFamily="34" charset="0"/>
              </a:endParaRPr>
            </a:p>
            <a:p>
              <a:pPr lvl="0" algn="ctr" fontAlgn="base">
                <a:spcBef>
                  <a:spcPct val="0"/>
                </a:spcBef>
                <a:spcAft>
                  <a:spcPct val="0"/>
                </a:spcAft>
              </a:pPr>
              <a:r>
                <a:rPr lang="ro-RO" sz="1400" b="1" dirty="0" smtClean="0">
                  <a:latin typeface="Arial" pitchFamily="34" charset="0"/>
                  <a:cs typeface="Arial" pitchFamily="34" charset="0"/>
                </a:rPr>
                <a:t>the criteria </a:t>
              </a:r>
              <a:r>
                <a:rPr kumimoji="0" lang="uk-UA" sz="1400" b="1" i="0" u="none" strike="noStrike" cap="none" normalizeH="0" baseline="0" dirty="0" smtClean="0">
                  <a:ln>
                    <a:noFill/>
                  </a:ln>
                  <a:solidFill>
                    <a:schemeClr val="tx1"/>
                  </a:solidFill>
                  <a:effectLst/>
                  <a:latin typeface="Arial" pitchFamily="34" charset="0"/>
                  <a:cs typeface="Arial" pitchFamily="34" charset="0"/>
                </a:rPr>
                <a:t>Θ</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57" name="Line 9"/>
            <p:cNvSpPr>
              <a:spLocks noChangeShapeType="1"/>
            </p:cNvSpPr>
            <p:nvPr/>
          </p:nvSpPr>
          <p:spPr bwMode="auto">
            <a:xfrm>
              <a:off x="3804" y="4024"/>
              <a:ext cx="0" cy="15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58" name="Line 10"/>
            <p:cNvSpPr>
              <a:spLocks noChangeShapeType="1"/>
            </p:cNvSpPr>
            <p:nvPr/>
          </p:nvSpPr>
          <p:spPr bwMode="auto">
            <a:xfrm>
              <a:off x="7221" y="5295"/>
              <a:ext cx="0" cy="3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2059" name="Line 11"/>
            <p:cNvSpPr>
              <a:spLocks noChangeShapeType="1"/>
            </p:cNvSpPr>
            <p:nvPr/>
          </p:nvSpPr>
          <p:spPr bwMode="auto">
            <a:xfrm>
              <a:off x="3804" y="3230"/>
              <a:ext cx="0" cy="15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60" name="Line 12"/>
            <p:cNvSpPr>
              <a:spLocks noChangeShapeType="1"/>
            </p:cNvSpPr>
            <p:nvPr/>
          </p:nvSpPr>
          <p:spPr bwMode="auto">
            <a:xfrm>
              <a:off x="5424" y="4660"/>
              <a:ext cx="36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61" name="Line 13"/>
            <p:cNvSpPr>
              <a:spLocks noChangeShapeType="1"/>
            </p:cNvSpPr>
            <p:nvPr/>
          </p:nvSpPr>
          <p:spPr bwMode="auto">
            <a:xfrm flipH="1">
              <a:off x="5424" y="5613"/>
              <a:ext cx="179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62" name="Text Box 14"/>
            <p:cNvSpPr txBox="1">
              <a:spLocks noChangeArrowheads="1"/>
            </p:cNvSpPr>
            <p:nvPr/>
          </p:nvSpPr>
          <p:spPr bwMode="auto">
            <a:xfrm>
              <a:off x="7483" y="3706"/>
              <a:ext cx="740" cy="318"/>
            </a:xfrm>
            <a:prstGeom prst="rect">
              <a:avLst/>
            </a:prstGeom>
            <a:solidFill>
              <a:srgbClr val="FFFFFF"/>
            </a:solidFill>
            <a:ln w="9525">
              <a:noFill/>
              <a:miter lim="800000"/>
              <a:headEnd/>
              <a:tailEnd/>
            </a:ln>
          </p:spPr>
          <p:txBody>
            <a:bodyPr vert="horz" wrap="square" lIns="91440" tIns="0" rIns="9144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200" b="1" dirty="0" smtClean="0">
                  <a:latin typeface="Times New Roman" pitchFamily="18" charset="0"/>
                  <a:cs typeface="Arial" pitchFamily="34" charset="0"/>
                </a:rPr>
                <a:t>NO</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63" name="Line 15"/>
            <p:cNvSpPr>
              <a:spLocks noChangeShapeType="1"/>
            </p:cNvSpPr>
            <p:nvPr/>
          </p:nvSpPr>
          <p:spPr bwMode="auto">
            <a:xfrm flipV="1">
              <a:off x="7221" y="3706"/>
              <a:ext cx="0" cy="3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2064" name="Line 16"/>
            <p:cNvSpPr>
              <a:spLocks noChangeShapeType="1"/>
            </p:cNvSpPr>
            <p:nvPr/>
          </p:nvSpPr>
          <p:spPr bwMode="auto">
            <a:xfrm flipH="1">
              <a:off x="5424" y="3706"/>
              <a:ext cx="179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65" name="Text Box 17"/>
            <p:cNvSpPr txBox="1">
              <a:spLocks noChangeArrowheads="1"/>
            </p:cNvSpPr>
            <p:nvPr/>
          </p:nvSpPr>
          <p:spPr bwMode="auto">
            <a:xfrm>
              <a:off x="2184" y="6248"/>
              <a:ext cx="3240" cy="795"/>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ro-RO" sz="1400" b="1" dirty="0" smtClean="0">
                  <a:latin typeface="Times New Roman" pitchFamily="18" charset="0"/>
                  <a:cs typeface="Times New Roman" pitchFamily="18" charset="0"/>
                </a:rPr>
                <a:t>Evaluation preferences and attractiveness</a:t>
              </a:r>
              <a:endParaRPr lang="ru-RU" sz="1400" b="1" dirty="0" smtClean="0">
                <a:latin typeface="Times New Roman" pitchFamily="18" charset="0"/>
                <a:cs typeface="Times New Roman" pitchFamily="18" charset="0"/>
              </a:endParaRPr>
            </a:p>
          </p:txBody>
        </p:sp>
        <p:sp>
          <p:nvSpPr>
            <p:cNvPr id="2066" name="AutoShape 18"/>
            <p:cNvSpPr>
              <a:spLocks noChangeArrowheads="1"/>
            </p:cNvSpPr>
            <p:nvPr/>
          </p:nvSpPr>
          <p:spPr bwMode="auto">
            <a:xfrm>
              <a:off x="7944" y="5136"/>
              <a:ext cx="2877" cy="1271"/>
            </a:xfrm>
            <a:prstGeom prst="diamond">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ro-RO" sz="1400" b="1" dirty="0" smtClean="0">
                  <a:latin typeface="Arial" pitchFamily="34" charset="0"/>
                  <a:cs typeface="Arial" pitchFamily="34" charset="0"/>
                </a:rPr>
                <a:t>fulfills </a:t>
              </a:r>
              <a:endParaRPr lang="en-US" sz="1400" b="1" dirty="0" smtClean="0">
                <a:latin typeface="Arial" pitchFamily="34" charset="0"/>
                <a:cs typeface="Arial" pitchFamily="34" charset="0"/>
              </a:endParaRPr>
            </a:p>
            <a:p>
              <a:pPr lvl="0" algn="ctr" fontAlgn="base">
                <a:spcBef>
                  <a:spcPct val="0"/>
                </a:spcBef>
                <a:spcAft>
                  <a:spcPct val="0"/>
                </a:spcAft>
              </a:pPr>
              <a:r>
                <a:rPr lang="ro-RO" sz="1400" b="1" dirty="0" smtClean="0">
                  <a:latin typeface="Arial" pitchFamily="34" charset="0"/>
                  <a:cs typeface="Arial" pitchFamily="34" charset="0"/>
                </a:rPr>
                <a:t>the criteria </a:t>
              </a:r>
              <a:r>
                <a:rPr kumimoji="0" lang="uk-UA" sz="1400" b="1" i="0" u="none" strike="noStrike" cap="none" normalizeH="0" baseline="0" dirty="0" smtClean="0">
                  <a:ln>
                    <a:noFill/>
                  </a:ln>
                  <a:solidFill>
                    <a:schemeClr val="tx1"/>
                  </a:solidFill>
                  <a:effectLst/>
                  <a:latin typeface="Arial" pitchFamily="34" charset="0"/>
                  <a:cs typeface="Arial" pitchFamily="34" charset="0"/>
                </a:rPr>
                <a:t>∆</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67" name="Line 19"/>
            <p:cNvSpPr>
              <a:spLocks noChangeShapeType="1"/>
            </p:cNvSpPr>
            <p:nvPr/>
          </p:nvSpPr>
          <p:spPr bwMode="auto">
            <a:xfrm>
              <a:off x="5424" y="5772"/>
              <a:ext cx="252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68" name="Line 20"/>
            <p:cNvSpPr>
              <a:spLocks noChangeShapeType="1"/>
            </p:cNvSpPr>
            <p:nvPr/>
          </p:nvSpPr>
          <p:spPr bwMode="auto">
            <a:xfrm>
              <a:off x="9383" y="6407"/>
              <a:ext cx="0" cy="31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2069" name="Line 21"/>
            <p:cNvSpPr>
              <a:spLocks noChangeShapeType="1"/>
            </p:cNvSpPr>
            <p:nvPr/>
          </p:nvSpPr>
          <p:spPr bwMode="auto">
            <a:xfrm flipH="1">
              <a:off x="5424" y="6725"/>
              <a:ext cx="3959"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0" name="Line 22"/>
            <p:cNvSpPr>
              <a:spLocks noChangeShapeType="1"/>
            </p:cNvSpPr>
            <p:nvPr/>
          </p:nvSpPr>
          <p:spPr bwMode="auto">
            <a:xfrm flipV="1">
              <a:off x="9383" y="2912"/>
              <a:ext cx="0" cy="2224"/>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b="1"/>
            </a:p>
          </p:txBody>
        </p:sp>
        <p:sp>
          <p:nvSpPr>
            <p:cNvPr id="2071" name="Line 23"/>
            <p:cNvSpPr>
              <a:spLocks noChangeShapeType="1"/>
            </p:cNvSpPr>
            <p:nvPr/>
          </p:nvSpPr>
          <p:spPr bwMode="auto">
            <a:xfrm flipH="1">
              <a:off x="5424" y="2912"/>
              <a:ext cx="3959"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2" name="Line 24"/>
            <p:cNvSpPr>
              <a:spLocks noChangeShapeType="1"/>
            </p:cNvSpPr>
            <p:nvPr/>
          </p:nvSpPr>
          <p:spPr bwMode="auto">
            <a:xfrm>
              <a:off x="3804" y="2435"/>
              <a:ext cx="0" cy="15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3" name="Text Box 25"/>
            <p:cNvSpPr txBox="1">
              <a:spLocks noChangeArrowheads="1"/>
            </p:cNvSpPr>
            <p:nvPr/>
          </p:nvSpPr>
          <p:spPr bwMode="auto">
            <a:xfrm>
              <a:off x="2181" y="7202"/>
              <a:ext cx="3240" cy="635"/>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ro-RO" sz="1400" b="1" dirty="0" smtClean="0">
                  <a:latin typeface="Times New Roman" pitchFamily="18" charset="0"/>
                  <a:cs typeface="Times New Roman" pitchFamily="18" charset="0"/>
                </a:rPr>
                <a:t>The selection and implementation</a:t>
              </a:r>
              <a:r>
                <a:rPr lang="en-US" sz="1400" b="1" dirty="0" smtClean="0">
                  <a:latin typeface="Times New Roman" pitchFamily="18" charset="0"/>
                  <a:cs typeface="Times New Roman" pitchFamily="18" charset="0"/>
                </a:rPr>
                <a:t> of Sustainable Entrepreneurship Scenarios </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74" name="Line 26"/>
            <p:cNvSpPr>
              <a:spLocks noChangeShapeType="1"/>
            </p:cNvSpPr>
            <p:nvPr/>
          </p:nvSpPr>
          <p:spPr bwMode="auto">
            <a:xfrm>
              <a:off x="3801" y="5136"/>
              <a:ext cx="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5" name="Line 27"/>
            <p:cNvSpPr>
              <a:spLocks noChangeShapeType="1"/>
            </p:cNvSpPr>
            <p:nvPr/>
          </p:nvSpPr>
          <p:spPr bwMode="auto">
            <a:xfrm>
              <a:off x="3801" y="7043"/>
              <a:ext cx="0" cy="15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6" name="Text Box 28"/>
            <p:cNvSpPr txBox="1">
              <a:spLocks noChangeArrowheads="1"/>
            </p:cNvSpPr>
            <p:nvPr/>
          </p:nvSpPr>
          <p:spPr bwMode="auto">
            <a:xfrm>
              <a:off x="2181" y="7996"/>
              <a:ext cx="3240" cy="960"/>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lvl="0" algn="ctr" fontAlgn="base">
                <a:spcBef>
                  <a:spcPct val="0"/>
                </a:spcBef>
                <a:spcAft>
                  <a:spcPct val="0"/>
                </a:spcAft>
              </a:pPr>
              <a:r>
                <a:rPr lang="en-US" sz="1400" b="1" dirty="0" smtClean="0">
                  <a:latin typeface="Times New Roman" pitchFamily="18" charset="0"/>
                  <a:cs typeface="Times New Roman" pitchFamily="18" charset="0"/>
                </a:rPr>
                <a:t>Comparison of planned and actual economic, and environmental performances</a:t>
              </a:r>
              <a:endParaRPr kumimoji="0" lang="ru-RU" sz="1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77" name="Line 29"/>
            <p:cNvSpPr>
              <a:spLocks noChangeShapeType="1"/>
            </p:cNvSpPr>
            <p:nvPr/>
          </p:nvSpPr>
          <p:spPr bwMode="auto">
            <a:xfrm>
              <a:off x="3801" y="7837"/>
              <a:ext cx="0" cy="159"/>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b="1"/>
            </a:p>
          </p:txBody>
        </p:sp>
        <p:sp>
          <p:nvSpPr>
            <p:cNvPr id="2079" name="Text Box 31"/>
            <p:cNvSpPr txBox="1">
              <a:spLocks noChangeArrowheads="1"/>
            </p:cNvSpPr>
            <p:nvPr/>
          </p:nvSpPr>
          <p:spPr bwMode="auto">
            <a:xfrm>
              <a:off x="7326" y="5295"/>
              <a:ext cx="740" cy="318"/>
            </a:xfrm>
            <a:prstGeom prst="rect">
              <a:avLst/>
            </a:prstGeom>
            <a:solidFill>
              <a:srgbClr val="FFFFFF"/>
            </a:solidFill>
            <a:ln w="9525">
              <a:noFill/>
              <a:miter lim="800000"/>
              <a:headEnd/>
              <a:tailEnd/>
            </a:ln>
          </p:spPr>
          <p:txBody>
            <a:bodyPr vert="horz" wrap="square" lIns="91440" tIns="0" rIns="9144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YES</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80" name="Text Box 32"/>
            <p:cNvSpPr txBox="1">
              <a:spLocks noChangeArrowheads="1"/>
            </p:cNvSpPr>
            <p:nvPr/>
          </p:nvSpPr>
          <p:spPr bwMode="auto">
            <a:xfrm>
              <a:off x="9605" y="4818"/>
              <a:ext cx="740" cy="318"/>
            </a:xfrm>
            <a:prstGeom prst="rect">
              <a:avLst/>
            </a:prstGeom>
            <a:solidFill>
              <a:srgbClr val="FFFFFF"/>
            </a:solidFill>
            <a:ln w="9525">
              <a:noFill/>
              <a:miter lim="800000"/>
              <a:headEnd/>
              <a:tailEnd/>
            </a:ln>
          </p:spPr>
          <p:txBody>
            <a:bodyPr vert="horz" wrap="square" lIns="91440" tIns="0" rIns="9144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NO</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081" name="Text Box 33"/>
            <p:cNvSpPr txBox="1">
              <a:spLocks noChangeArrowheads="1"/>
            </p:cNvSpPr>
            <p:nvPr/>
          </p:nvSpPr>
          <p:spPr bwMode="auto">
            <a:xfrm>
              <a:off x="9605" y="6407"/>
              <a:ext cx="740" cy="318"/>
            </a:xfrm>
            <a:prstGeom prst="rect">
              <a:avLst/>
            </a:prstGeom>
            <a:solidFill>
              <a:srgbClr val="FFFFFF"/>
            </a:solidFill>
            <a:ln w="9525">
              <a:noFill/>
              <a:miter lim="800000"/>
              <a:headEnd/>
              <a:tailEnd/>
            </a:ln>
          </p:spPr>
          <p:txBody>
            <a:bodyPr vert="horz" wrap="square" lIns="91440" tIns="0" rIns="9144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YES</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600" b="1" dirty="0" smtClean="0">
                <a:solidFill>
                  <a:srgbClr val="002060"/>
                </a:solidFill>
                <a:latin typeface="Times New Roman" pitchFamily="18" charset="0"/>
                <a:cs typeface="Times New Roman" pitchFamily="18" charset="0"/>
              </a:rPr>
              <a:t>Sustainable Entrepreneurship Scenarios</a:t>
            </a:r>
            <a:endParaRPr lang="en-US" sz="3600" dirty="0">
              <a:solidFill>
                <a:srgbClr val="002060"/>
              </a:solidFill>
            </a:endParaRPr>
          </a:p>
        </p:txBody>
      </p:sp>
      <p:graphicFrame>
        <p:nvGraphicFramePr>
          <p:cNvPr id="4" name="Inhaltsplatzhalter 3"/>
          <p:cNvGraphicFramePr>
            <a:graphicFrameLocks noGrp="1"/>
          </p:cNvGraphicFramePr>
          <p:nvPr>
            <p:ph idx="1"/>
          </p:nvPr>
        </p:nvGraphicFramePr>
        <p:xfrm>
          <a:off x="457200" y="1600200"/>
          <a:ext cx="8229600" cy="3205480"/>
        </p:xfrm>
        <a:graphic>
          <a:graphicData uri="http://schemas.openxmlformats.org/drawingml/2006/table">
            <a:tbl>
              <a:tblPr firstRow="1" bandRow="1">
                <a:tableStyleId>{5C22544A-7EE6-4342-B048-85BDC9FD1C3A}</a:tableStyleId>
              </a:tblPr>
              <a:tblGrid>
                <a:gridCol w="3034680"/>
                <a:gridCol w="2664296"/>
                <a:gridCol w="2530624"/>
              </a:tblGrid>
              <a:tr h="370840">
                <a:tc>
                  <a:txBody>
                    <a:bodyPr/>
                    <a:lstStyle/>
                    <a:p>
                      <a:pPr algn="ctr"/>
                      <a:r>
                        <a:rPr lang="en-US" b="1" dirty="0" smtClean="0">
                          <a:latin typeface="Times New Roman" pitchFamily="18" charset="0"/>
                          <a:cs typeface="Times New Roman" pitchFamily="18" charset="0"/>
                        </a:rPr>
                        <a:t>Scenarios</a:t>
                      </a:r>
                      <a:endParaRPr lang="en-US" dirty="0"/>
                    </a:p>
                  </a:txBody>
                  <a:tcPr/>
                </a:tc>
                <a:tc>
                  <a:txBody>
                    <a:bodyPr/>
                    <a:lstStyle/>
                    <a:p>
                      <a:pPr algn="ctr"/>
                      <a:r>
                        <a:rPr lang="en-US" dirty="0" smtClean="0"/>
                        <a:t>Advantages </a:t>
                      </a:r>
                      <a:endParaRPr lang="en-US" dirty="0"/>
                    </a:p>
                  </a:txBody>
                  <a:tcPr/>
                </a:tc>
                <a:tc>
                  <a:txBody>
                    <a:bodyPr/>
                    <a:lstStyle/>
                    <a:p>
                      <a:pPr algn="ctr"/>
                      <a:r>
                        <a:rPr lang="en-US" dirty="0" smtClean="0"/>
                        <a:t>Disadvantages</a:t>
                      </a:r>
                      <a:r>
                        <a:rPr lang="en-US" baseline="0" dirty="0" smtClean="0"/>
                        <a:t> </a:t>
                      </a:r>
                      <a:endParaRPr lang="en-US" dirty="0"/>
                    </a:p>
                  </a:txBody>
                  <a:tcPr/>
                </a:tc>
              </a:tr>
              <a:tr h="370840">
                <a:tc>
                  <a:txBody>
                    <a:bodyPr/>
                    <a:lstStyle/>
                    <a:p>
                      <a:r>
                        <a:rPr lang="ro-RO" dirty="0" smtClean="0"/>
                        <a:t>the consolidated financial statements</a:t>
                      </a:r>
                      <a:endParaRPr lang="en-US" dirty="0"/>
                    </a:p>
                  </a:txBody>
                  <a:tcPr/>
                </a:tc>
                <a:tc>
                  <a:txBody>
                    <a:bodyPr/>
                    <a:lstStyle/>
                    <a:p>
                      <a:r>
                        <a:rPr lang="ro-RO" dirty="0" smtClean="0"/>
                        <a:t>optimization of taxation</a:t>
                      </a:r>
                      <a:endParaRPr lang="en-US" dirty="0"/>
                    </a:p>
                  </a:txBody>
                  <a:tcPr/>
                </a:tc>
                <a:tc>
                  <a:txBody>
                    <a:bodyPr/>
                    <a:lstStyle/>
                    <a:p>
                      <a:r>
                        <a:rPr lang="ru-RU" dirty="0" smtClean="0"/>
                        <a:t>?</a:t>
                      </a:r>
                      <a:endParaRPr lang="en-US" dirty="0"/>
                    </a:p>
                  </a:txBody>
                  <a:tcPr/>
                </a:tc>
              </a:tr>
              <a:tr h="370840">
                <a:tc>
                  <a:txBody>
                    <a:bodyPr/>
                    <a:lstStyle/>
                    <a:p>
                      <a:r>
                        <a:rPr lang="ro-RO" dirty="0" smtClean="0"/>
                        <a:t>sharing of</a:t>
                      </a:r>
                      <a:r>
                        <a:rPr lang="en-US" dirty="0" smtClean="0"/>
                        <a:t> natural</a:t>
                      </a:r>
                      <a:r>
                        <a:rPr lang="ro-RO" dirty="0" smtClean="0"/>
                        <a:t> resources (waste</a:t>
                      </a:r>
                      <a:r>
                        <a:rPr lang="en-US" dirty="0" smtClean="0"/>
                        <a:t>s</a:t>
                      </a:r>
                      <a:r>
                        <a:rPr lang="ro-RO" dirty="0" smtClean="0"/>
                        <a:t>)</a:t>
                      </a:r>
                      <a:endParaRPr lang="en-US" dirty="0"/>
                    </a:p>
                  </a:txBody>
                  <a:tcPr/>
                </a:tc>
                <a:tc>
                  <a:txBody>
                    <a:bodyPr/>
                    <a:lstStyle/>
                    <a:p>
                      <a:r>
                        <a:rPr lang="ro-RO" dirty="0" smtClean="0"/>
                        <a:t>reduction of individual costs</a:t>
                      </a:r>
                      <a:endParaRPr lang="en-US" dirty="0"/>
                    </a:p>
                  </a:txBody>
                  <a:tcPr/>
                </a:tc>
                <a:tc>
                  <a:txBody>
                    <a:bodyPr/>
                    <a:lstStyle/>
                    <a:p>
                      <a:r>
                        <a:rPr lang="ru-RU" dirty="0" smtClean="0"/>
                        <a:t>?</a:t>
                      </a:r>
                      <a:endParaRPr lang="en-US" dirty="0"/>
                    </a:p>
                  </a:txBody>
                  <a:tcPr/>
                </a:tc>
              </a:tr>
              <a:tr h="370840">
                <a:tc>
                  <a:txBody>
                    <a:bodyPr/>
                    <a:lstStyle/>
                    <a:p>
                      <a:r>
                        <a:rPr lang="ro-RO" dirty="0" smtClean="0"/>
                        <a:t>sharing of</a:t>
                      </a:r>
                      <a:r>
                        <a:rPr lang="en-US" dirty="0" smtClean="0"/>
                        <a:t> production</a:t>
                      </a:r>
                      <a:r>
                        <a:rPr lang="en-US" baseline="0" dirty="0" smtClean="0"/>
                        <a:t> </a:t>
                      </a:r>
                      <a:r>
                        <a:rPr lang="ro-RO" dirty="0" smtClean="0"/>
                        <a:t>resources </a:t>
                      </a:r>
                      <a:endParaRPr lang="en-US" dirty="0"/>
                    </a:p>
                  </a:txBody>
                  <a:tcPr/>
                </a:tc>
                <a:tc>
                  <a:txBody>
                    <a:bodyPr/>
                    <a:lstStyle/>
                    <a:p>
                      <a:r>
                        <a:rPr lang="ro-RO" dirty="0" smtClean="0"/>
                        <a:t>reduction of individual costs</a:t>
                      </a:r>
                      <a:endParaRPr lang="en-US" dirty="0"/>
                    </a:p>
                  </a:txBody>
                  <a:tcPr/>
                </a:tc>
                <a:tc>
                  <a:txBody>
                    <a:bodyPr/>
                    <a:lstStyle/>
                    <a:p>
                      <a:r>
                        <a:rPr lang="ru-RU" dirty="0" smtClean="0"/>
                        <a:t>?</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implementation of unified environmental standards of production and marketing</a:t>
                      </a:r>
                    </a:p>
                  </a:txBody>
                  <a:tcPr/>
                </a:tc>
                <a:tc>
                  <a:txBody>
                    <a:bodyPr/>
                    <a:lstStyle/>
                    <a:p>
                      <a:r>
                        <a:rPr lang="ro-RO" dirty="0" smtClean="0"/>
                        <a:t>reduction in</a:t>
                      </a:r>
                      <a:r>
                        <a:rPr lang="en-US" dirty="0" smtClean="0"/>
                        <a:t> manufacturing, </a:t>
                      </a:r>
                      <a:r>
                        <a:rPr lang="ro-RO" dirty="0" smtClean="0"/>
                        <a:t> logistics</a:t>
                      </a:r>
                      <a:r>
                        <a:rPr lang="en-US" dirty="0" smtClean="0"/>
                        <a:t>,</a:t>
                      </a:r>
                      <a:r>
                        <a:rPr lang="en-US" baseline="0" dirty="0" smtClean="0"/>
                        <a:t> distribution </a:t>
                      </a:r>
                      <a:r>
                        <a:rPr lang="ro-RO" dirty="0" smtClean="0"/>
                        <a:t>costs</a:t>
                      </a:r>
                      <a:r>
                        <a:rPr lang="en-US" smtClean="0"/>
                        <a:t> etc.</a:t>
                      </a:r>
                      <a:endParaRPr lang="en-US" dirty="0"/>
                    </a:p>
                  </a:txBody>
                  <a:tcPr/>
                </a:tc>
                <a:tc>
                  <a:txBody>
                    <a:bodyPr/>
                    <a:lstStyle/>
                    <a:p>
                      <a:r>
                        <a:rPr lang="ru-RU" smtClean="0"/>
                        <a:t>?</a:t>
                      </a:r>
                      <a:endParaRPr lang="en-US" dirty="0"/>
                    </a:p>
                  </a:txBody>
                  <a:tcPr/>
                </a:tc>
              </a:tr>
            </a:tbl>
          </a:graphicData>
        </a:graphic>
      </p:graphicFrame>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591</Words>
  <Application>Microsoft Office PowerPoint</Application>
  <PresentationFormat>Bildschirmpräsentation (4:3)</PresentationFormat>
  <Paragraphs>100</Paragraphs>
  <Slides>7</Slides>
  <Notes>0</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7</vt:i4>
      </vt:variant>
    </vt:vector>
  </HeadingPairs>
  <TitlesOfParts>
    <vt:vector size="9" baseType="lpstr">
      <vt:lpstr>Тема Office</vt:lpstr>
      <vt:lpstr>Equation</vt:lpstr>
      <vt:lpstr>Sustainable Enterpreneurship </vt:lpstr>
      <vt:lpstr>Folie 2</vt:lpstr>
      <vt:lpstr>Folie 3</vt:lpstr>
      <vt:lpstr>Effect of Sustainable Entrepreneurship </vt:lpstr>
      <vt:lpstr>Folie 5</vt:lpstr>
      <vt:lpstr>Decision-making in the  Sustainable Entrepreneurship</vt:lpstr>
      <vt:lpstr>Sustainable Entrepreneurship Scenarios</vt:lpstr>
    </vt:vector>
  </TitlesOfParts>
  <Company>MultiDVD Team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Enterpreneurship </dc:title>
  <dc:creator>Юрий</dc:creator>
  <cp:lastModifiedBy>fwwguest</cp:lastModifiedBy>
  <cp:revision>27</cp:revision>
  <dcterms:created xsi:type="dcterms:W3CDTF">2015-03-22T09:55:09Z</dcterms:created>
  <dcterms:modified xsi:type="dcterms:W3CDTF">2015-05-12T13:34:31Z</dcterms:modified>
</cp:coreProperties>
</file>